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0" r:id="rId2"/>
    <p:sldId id="284" r:id="rId3"/>
    <p:sldId id="346" r:id="rId4"/>
    <p:sldId id="347" r:id="rId5"/>
    <p:sldId id="314" r:id="rId6"/>
    <p:sldId id="315" r:id="rId7"/>
    <p:sldId id="316" r:id="rId8"/>
    <p:sldId id="328" r:id="rId9"/>
    <p:sldId id="337" r:id="rId10"/>
    <p:sldId id="303" r:id="rId11"/>
    <p:sldId id="302" r:id="rId12"/>
    <p:sldId id="305" r:id="rId13"/>
    <p:sldId id="306" r:id="rId14"/>
    <p:sldId id="348" r:id="rId15"/>
    <p:sldId id="349" r:id="rId16"/>
    <p:sldId id="293" r:id="rId17"/>
    <p:sldId id="338" r:id="rId18"/>
    <p:sldId id="342" r:id="rId19"/>
    <p:sldId id="343" r:id="rId20"/>
    <p:sldId id="344" r:id="rId21"/>
    <p:sldId id="345" r:id="rId22"/>
    <p:sldId id="350" r:id="rId23"/>
    <p:sldId id="351" r:id="rId24"/>
  </p:sldIdLst>
  <p:sldSz cx="9144000" cy="6858000" type="screen4x3"/>
  <p:notesSz cx="6797675" cy="9874250"/>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F45"/>
    <a:srgbClr val="773141"/>
    <a:srgbClr val="5D4F4B"/>
    <a:srgbClr val="1E9D8B"/>
    <a:srgbClr val="AEA400"/>
    <a:srgbClr val="44697D"/>
    <a:srgbClr val="D9003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110" d="100"/>
          <a:sy n="110" d="100"/>
        </p:scale>
        <p:origin x="1650" y="10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84"/>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0.xml"/><Relationship Id="rId1" Type="http://schemas.openxmlformats.org/officeDocument/2006/relationships/slide" Target="slides/slide1.xml"/><Relationship Id="rId4" Type="http://schemas.openxmlformats.org/officeDocument/2006/relationships/slide" Target="slides/slide1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6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992" tIns="45496" rIns="90992" bIns="45496" numCol="1" anchor="t" anchorCtr="0" compatLnSpc="1">
            <a:prstTxWarp prst="textNoShape">
              <a:avLst/>
            </a:prstTxWarp>
          </a:bodyPr>
          <a:lstStyle>
            <a:lvl1pPr>
              <a:defRPr sz="1200">
                <a:ea typeface="ＭＳ Ｐゴシック" charset="0"/>
              </a:defRPr>
            </a:lvl1pPr>
          </a:lstStyle>
          <a:p>
            <a:pPr>
              <a:defRPr/>
            </a:pPr>
            <a:endParaRPr lang="en-US"/>
          </a:p>
        </p:txBody>
      </p:sp>
      <p:sp>
        <p:nvSpPr>
          <p:cNvPr id="5123" name="Rectangle 3"/>
          <p:cNvSpPr>
            <a:spLocks noGrp="1" noChangeArrowheads="1"/>
          </p:cNvSpPr>
          <p:nvPr>
            <p:ph type="dt" sz="quarter" idx="1"/>
          </p:nvPr>
        </p:nvSpPr>
        <p:spPr bwMode="auto">
          <a:xfrm>
            <a:off x="3852016" y="0"/>
            <a:ext cx="294566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992" tIns="45496" rIns="90992" bIns="45496" numCol="1" anchor="t" anchorCtr="0" compatLnSpc="1">
            <a:prstTxWarp prst="textNoShape">
              <a:avLst/>
            </a:prstTxWarp>
          </a:bodyPr>
          <a:lstStyle>
            <a:lvl1pPr algn="r">
              <a:defRPr sz="1200">
                <a:ea typeface="ＭＳ Ｐゴシック" charset="0"/>
              </a:defRPr>
            </a:lvl1pPr>
          </a:lstStyle>
          <a:p>
            <a:pPr>
              <a:defRPr/>
            </a:pPr>
            <a:endParaRPr lang="en-US"/>
          </a:p>
        </p:txBody>
      </p:sp>
      <p:sp>
        <p:nvSpPr>
          <p:cNvPr id="5124" name="Rectangle 4"/>
          <p:cNvSpPr>
            <a:spLocks noGrp="1" noChangeArrowheads="1"/>
          </p:cNvSpPr>
          <p:nvPr>
            <p:ph type="ftr" sz="quarter" idx="2"/>
          </p:nvPr>
        </p:nvSpPr>
        <p:spPr bwMode="auto">
          <a:xfrm>
            <a:off x="0" y="9380537"/>
            <a:ext cx="294566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992" tIns="45496" rIns="90992" bIns="45496" numCol="1" anchor="b" anchorCtr="0" compatLnSpc="1">
            <a:prstTxWarp prst="textNoShape">
              <a:avLst/>
            </a:prstTxWarp>
          </a:bodyPr>
          <a:lstStyle>
            <a:lvl1pPr>
              <a:defRPr sz="1200">
                <a:ea typeface="ＭＳ Ｐゴシック" charset="0"/>
              </a:defRPr>
            </a:lvl1pPr>
          </a:lstStyle>
          <a:p>
            <a:pPr>
              <a:defRPr/>
            </a:pPr>
            <a:endParaRPr lang="en-US"/>
          </a:p>
        </p:txBody>
      </p:sp>
      <p:sp>
        <p:nvSpPr>
          <p:cNvPr id="5125" name="Rectangle 5"/>
          <p:cNvSpPr>
            <a:spLocks noGrp="1" noChangeArrowheads="1"/>
          </p:cNvSpPr>
          <p:nvPr>
            <p:ph type="sldNum" sz="quarter" idx="3"/>
          </p:nvPr>
        </p:nvSpPr>
        <p:spPr bwMode="auto">
          <a:xfrm>
            <a:off x="3852016" y="9380537"/>
            <a:ext cx="294566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992" tIns="45496" rIns="90992" bIns="45496" numCol="1" anchor="b" anchorCtr="0" compatLnSpc="1">
            <a:prstTxWarp prst="textNoShape">
              <a:avLst/>
            </a:prstTxWarp>
          </a:bodyPr>
          <a:lstStyle>
            <a:lvl1pPr algn="r">
              <a:defRPr sz="1200" smtClean="0"/>
            </a:lvl1pPr>
          </a:lstStyle>
          <a:p>
            <a:pPr>
              <a:defRPr/>
            </a:pPr>
            <a:fld id="{CA76C424-72E7-44F4-AEE2-E8C0645FEBC6}" type="slidenum">
              <a:rPr lang="en-US"/>
              <a:pPr>
                <a:defRPr/>
              </a:pPr>
              <a:t>‹#›</a:t>
            </a:fld>
            <a:endParaRPr lang="en-US"/>
          </a:p>
        </p:txBody>
      </p:sp>
    </p:spTree>
    <p:extLst>
      <p:ext uri="{BB962C8B-B14F-4D97-AF65-F5344CB8AC3E}">
        <p14:creationId xmlns:p14="http://schemas.microsoft.com/office/powerpoint/2010/main" val="308148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566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992" tIns="45496" rIns="90992" bIns="45496" numCol="1" anchor="t" anchorCtr="0" compatLnSpc="1">
            <a:prstTxWarp prst="textNoShape">
              <a:avLst/>
            </a:prstTxWarp>
          </a:bodyPr>
          <a:lstStyle>
            <a:lvl1pPr>
              <a:defRPr sz="1200">
                <a:ea typeface="ＭＳ Ｐゴシック" charset="0"/>
              </a:defRPr>
            </a:lvl1pPr>
          </a:lstStyle>
          <a:p>
            <a:pPr>
              <a:defRPr/>
            </a:pPr>
            <a:endParaRPr lang="en-US"/>
          </a:p>
        </p:txBody>
      </p:sp>
      <p:sp>
        <p:nvSpPr>
          <p:cNvPr id="16387" name="Rectangle 3"/>
          <p:cNvSpPr>
            <a:spLocks noGrp="1" noChangeArrowheads="1"/>
          </p:cNvSpPr>
          <p:nvPr>
            <p:ph type="dt" idx="1"/>
          </p:nvPr>
        </p:nvSpPr>
        <p:spPr bwMode="auto">
          <a:xfrm>
            <a:off x="3852016" y="0"/>
            <a:ext cx="294566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992" tIns="45496" rIns="90992" bIns="45496" numCol="1" anchor="t" anchorCtr="0" compatLnSpc="1">
            <a:prstTxWarp prst="textNoShape">
              <a:avLst/>
            </a:prstTxWarp>
          </a:bodyPr>
          <a:lstStyle>
            <a:lvl1pPr algn="r">
              <a:defRPr sz="1200">
                <a:ea typeface="ＭＳ Ｐゴシック"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30275" y="741363"/>
            <a:ext cx="4937125"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06357" y="4690269"/>
            <a:ext cx="4984962"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992" tIns="45496" rIns="90992" bIns="454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9380537"/>
            <a:ext cx="294566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992" tIns="45496" rIns="90992" bIns="45496" numCol="1" anchor="b" anchorCtr="0" compatLnSpc="1">
            <a:prstTxWarp prst="textNoShape">
              <a:avLst/>
            </a:prstTxWarp>
          </a:bodyPr>
          <a:lstStyle>
            <a:lvl1pPr>
              <a:defRPr sz="1200">
                <a:ea typeface="ＭＳ Ｐゴシック" charset="0"/>
              </a:defRPr>
            </a:lvl1pPr>
          </a:lstStyle>
          <a:p>
            <a:pPr>
              <a:defRPr/>
            </a:pPr>
            <a:endParaRPr lang="en-US"/>
          </a:p>
        </p:txBody>
      </p:sp>
      <p:sp>
        <p:nvSpPr>
          <p:cNvPr id="16391" name="Rectangle 7"/>
          <p:cNvSpPr>
            <a:spLocks noGrp="1" noChangeArrowheads="1"/>
          </p:cNvSpPr>
          <p:nvPr>
            <p:ph type="sldNum" sz="quarter" idx="5"/>
          </p:nvPr>
        </p:nvSpPr>
        <p:spPr bwMode="auto">
          <a:xfrm>
            <a:off x="3852016" y="9380537"/>
            <a:ext cx="294566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992" tIns="45496" rIns="90992" bIns="45496" numCol="1" anchor="b" anchorCtr="0" compatLnSpc="1">
            <a:prstTxWarp prst="textNoShape">
              <a:avLst/>
            </a:prstTxWarp>
          </a:bodyPr>
          <a:lstStyle>
            <a:lvl1pPr algn="r">
              <a:defRPr sz="1200" smtClean="0"/>
            </a:lvl1pPr>
          </a:lstStyle>
          <a:p>
            <a:pPr>
              <a:defRPr/>
            </a:pPr>
            <a:fld id="{86DD214E-EFA1-4449-A914-56417C3A9286}" type="slidenum">
              <a:rPr lang="en-US"/>
              <a:pPr>
                <a:defRPr/>
              </a:pPr>
              <a:t>‹#›</a:t>
            </a:fld>
            <a:endParaRPr lang="en-US"/>
          </a:p>
        </p:txBody>
      </p:sp>
    </p:spTree>
    <p:extLst>
      <p:ext uri="{BB962C8B-B14F-4D97-AF65-F5344CB8AC3E}">
        <p14:creationId xmlns:p14="http://schemas.microsoft.com/office/powerpoint/2010/main" val="482337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a:t>
            </a:fld>
            <a:endParaRPr lang="en-US"/>
          </a:p>
        </p:txBody>
      </p:sp>
    </p:spTree>
    <p:extLst>
      <p:ext uri="{BB962C8B-B14F-4D97-AF65-F5344CB8AC3E}">
        <p14:creationId xmlns:p14="http://schemas.microsoft.com/office/powerpoint/2010/main" val="1910752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endParaRPr lang="en-US" dirty="0"/>
          </a:p>
          <a:p>
            <a:r>
              <a:rPr lang="en-US" dirty="0" smtClean="0"/>
              <a:t>indicated </a:t>
            </a:r>
            <a:r>
              <a:rPr lang="en-US" dirty="0"/>
              <a:t>that the ESG will be reduced from £7.2m to around £3m and the Local Authority will have to focus its activities on statutory services. Any additional services will therefore have to be funded by a top-slice from the DSG or by offering traded services that schools and academies can buy. The Autumn Statement on 23 November should state the actual reduction in the ESG but Clare confirmed that the LA is planning for a worst-case scenario. The feedback received from around 90 schools who completed the Primary Services survey for EPHA will be used to help shape future services.</a:t>
            </a:r>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14</a:t>
            </a:fld>
            <a:endParaRPr lang="en-US"/>
          </a:p>
        </p:txBody>
      </p:sp>
    </p:spTree>
    <p:extLst>
      <p:ext uri="{BB962C8B-B14F-4D97-AF65-F5344CB8AC3E}">
        <p14:creationId xmlns:p14="http://schemas.microsoft.com/office/powerpoint/2010/main" val="1712709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GB">
              <a:ea typeface="ＭＳ Ｐゴシック" charset="0"/>
            </a:endParaRPr>
          </a:p>
        </p:txBody>
      </p:sp>
      <p:sp>
        <p:nvSpPr>
          <p:cNvPr id="7171" name="Rectangle 3"/>
          <p:cNvSpPr>
            <a:spLocks noGrp="1" noChangeArrowheads="1"/>
          </p:cNvSpPr>
          <p:nvPr>
            <p:ph type="ctrTitle"/>
          </p:nvPr>
        </p:nvSpPr>
        <p:spPr>
          <a:xfrm>
            <a:off x="685800" y="1752600"/>
            <a:ext cx="7772400" cy="1143000"/>
          </a:xfrm>
        </p:spPr>
        <p:txBody>
          <a:bodyPr/>
          <a:lstStyle>
            <a:lvl1pPr>
              <a:defRPr sz="3700"/>
            </a:lvl1pPr>
          </a:lstStyle>
          <a:p>
            <a:pPr lvl="0"/>
            <a:r>
              <a:rPr lang="en-US" noProof="0" smtClean="0"/>
              <a:t>Click to edit Master title style</a:t>
            </a:r>
          </a:p>
        </p:txBody>
      </p:sp>
      <p:sp>
        <p:nvSpPr>
          <p:cNvPr id="7172" name="Rectangle 4"/>
          <p:cNvSpPr>
            <a:spLocks noGrp="1" noChangeArrowheads="1"/>
          </p:cNvSpPr>
          <p:nvPr>
            <p:ph type="subTitle" idx="1"/>
          </p:nvPr>
        </p:nvSpPr>
        <p:spPr>
          <a:xfrm>
            <a:off x="685800" y="3124200"/>
            <a:ext cx="7772400" cy="1447800"/>
          </a:xfrm>
        </p:spPr>
        <p:txBody>
          <a:bodyPr/>
          <a:lstStyle>
            <a:lvl1pPr marL="0" indent="0">
              <a:buFontTx/>
              <a:buNone/>
              <a:defRPr sz="2200"/>
            </a:lvl1pPr>
          </a:lstStyle>
          <a:p>
            <a:pPr lvl="0"/>
            <a:r>
              <a:rPr lang="en-US" noProof="0" smtClean="0"/>
              <a:t>Click to edit Master subtitle style</a:t>
            </a:r>
          </a:p>
        </p:txBody>
      </p:sp>
    </p:spTree>
    <p:extLst>
      <p:ext uri="{BB962C8B-B14F-4D97-AF65-F5344CB8AC3E}">
        <p14:creationId xmlns:p14="http://schemas.microsoft.com/office/powerpoint/2010/main" val="127425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0"/>
          <p:cNvSpPr>
            <a:spLocks noGrp="1" noChangeArrowheads="1"/>
          </p:cNvSpPr>
          <p:nvPr>
            <p:ph type="sldNum" sz="quarter" idx="10"/>
          </p:nvPr>
        </p:nvSpPr>
        <p:spPr>
          <a:ln/>
        </p:spPr>
        <p:txBody>
          <a:bodyPr/>
          <a:lstStyle>
            <a:lvl1pPr>
              <a:defRPr/>
            </a:lvl1pPr>
          </a:lstStyle>
          <a:p>
            <a:pPr>
              <a:defRPr/>
            </a:pPr>
            <a:fld id="{CA82A8B6-62A5-4F35-9100-17182E3A1369}" type="slidenum">
              <a:rPr lang="en-US"/>
              <a:pPr>
                <a:defRPr/>
              </a:pPr>
              <a:t>‹#›</a:t>
            </a:fld>
            <a:endParaRPr lang="en-US">
              <a:solidFill>
                <a:schemeClr val="tx1"/>
              </a:solidFill>
            </a:endParaRPr>
          </a:p>
        </p:txBody>
      </p:sp>
    </p:spTree>
    <p:extLst>
      <p:ext uri="{BB962C8B-B14F-4D97-AF65-F5344CB8AC3E}">
        <p14:creationId xmlns:p14="http://schemas.microsoft.com/office/powerpoint/2010/main" val="271656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143000"/>
            <a:ext cx="1962150" cy="47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143000"/>
            <a:ext cx="5734050"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0"/>
          <p:cNvSpPr>
            <a:spLocks noGrp="1" noChangeArrowheads="1"/>
          </p:cNvSpPr>
          <p:nvPr>
            <p:ph type="sldNum" sz="quarter" idx="10"/>
          </p:nvPr>
        </p:nvSpPr>
        <p:spPr>
          <a:ln/>
        </p:spPr>
        <p:txBody>
          <a:bodyPr/>
          <a:lstStyle>
            <a:lvl1pPr>
              <a:defRPr/>
            </a:lvl1pPr>
          </a:lstStyle>
          <a:p>
            <a:pPr>
              <a:defRPr/>
            </a:pPr>
            <a:fld id="{737112D7-91BF-4183-8A15-379895964A65}" type="slidenum">
              <a:rPr lang="en-US"/>
              <a:pPr>
                <a:defRPr/>
              </a:pPr>
              <a:t>‹#›</a:t>
            </a:fld>
            <a:endParaRPr lang="en-US">
              <a:solidFill>
                <a:schemeClr val="tx1"/>
              </a:solidFill>
            </a:endParaRPr>
          </a:p>
        </p:txBody>
      </p:sp>
    </p:spTree>
    <p:extLst>
      <p:ext uri="{BB962C8B-B14F-4D97-AF65-F5344CB8AC3E}">
        <p14:creationId xmlns:p14="http://schemas.microsoft.com/office/powerpoint/2010/main" val="3244635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438400"/>
            <a:ext cx="38481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438400"/>
            <a:ext cx="38481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0"/>
          <p:cNvSpPr>
            <a:spLocks noGrp="1" noChangeArrowheads="1"/>
          </p:cNvSpPr>
          <p:nvPr>
            <p:ph type="sldNum" sz="quarter" idx="10"/>
          </p:nvPr>
        </p:nvSpPr>
        <p:spPr>
          <a:ln/>
        </p:spPr>
        <p:txBody>
          <a:bodyPr/>
          <a:lstStyle>
            <a:lvl1pPr>
              <a:defRPr/>
            </a:lvl1pPr>
          </a:lstStyle>
          <a:p>
            <a:pPr>
              <a:defRPr/>
            </a:pPr>
            <a:fld id="{545DC395-8ED0-40DF-B9BB-78DBC33C6EEB}" type="slidenum">
              <a:rPr lang="en-US"/>
              <a:pPr>
                <a:defRPr/>
              </a:pPr>
              <a:t>‹#›</a:t>
            </a:fld>
            <a:endParaRPr lang="en-US">
              <a:solidFill>
                <a:schemeClr val="tx1"/>
              </a:solidFill>
            </a:endParaRPr>
          </a:p>
        </p:txBody>
      </p:sp>
    </p:spTree>
    <p:extLst>
      <p:ext uri="{BB962C8B-B14F-4D97-AF65-F5344CB8AC3E}">
        <p14:creationId xmlns:p14="http://schemas.microsoft.com/office/powerpoint/2010/main" val="222995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0"/>
          <p:cNvSpPr>
            <a:spLocks noGrp="1" noChangeArrowheads="1"/>
          </p:cNvSpPr>
          <p:nvPr>
            <p:ph type="sldNum" sz="quarter" idx="10"/>
          </p:nvPr>
        </p:nvSpPr>
        <p:spPr>
          <a:ln/>
        </p:spPr>
        <p:txBody>
          <a:bodyPr/>
          <a:lstStyle>
            <a:lvl1pPr>
              <a:defRPr/>
            </a:lvl1pPr>
          </a:lstStyle>
          <a:p>
            <a:pPr>
              <a:defRPr/>
            </a:pPr>
            <a:fld id="{9B6F3EC3-4F54-4141-9820-8C188AFD5A24}" type="slidenum">
              <a:rPr lang="en-US"/>
              <a:pPr>
                <a:defRPr/>
              </a:pPr>
              <a:t>‹#›</a:t>
            </a:fld>
            <a:endParaRPr lang="en-US">
              <a:solidFill>
                <a:schemeClr val="tx1"/>
              </a:solidFill>
            </a:endParaRPr>
          </a:p>
        </p:txBody>
      </p:sp>
    </p:spTree>
    <p:extLst>
      <p:ext uri="{BB962C8B-B14F-4D97-AF65-F5344CB8AC3E}">
        <p14:creationId xmlns:p14="http://schemas.microsoft.com/office/powerpoint/2010/main" val="80906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0"/>
          <p:cNvSpPr>
            <a:spLocks noGrp="1" noChangeArrowheads="1"/>
          </p:cNvSpPr>
          <p:nvPr>
            <p:ph type="sldNum" sz="quarter" idx="10"/>
          </p:nvPr>
        </p:nvSpPr>
        <p:spPr>
          <a:ln/>
        </p:spPr>
        <p:txBody>
          <a:bodyPr/>
          <a:lstStyle>
            <a:lvl1pPr>
              <a:defRPr/>
            </a:lvl1pPr>
          </a:lstStyle>
          <a:p>
            <a:pPr>
              <a:defRPr/>
            </a:pPr>
            <a:fld id="{5AC488E0-3C20-4BFA-8788-94A5C0C34050}" type="slidenum">
              <a:rPr lang="en-US"/>
              <a:pPr>
                <a:defRPr/>
              </a:pPr>
              <a:t>‹#›</a:t>
            </a:fld>
            <a:endParaRPr lang="en-US">
              <a:solidFill>
                <a:schemeClr val="tx1"/>
              </a:solidFill>
            </a:endParaRPr>
          </a:p>
        </p:txBody>
      </p:sp>
    </p:spTree>
    <p:extLst>
      <p:ext uri="{BB962C8B-B14F-4D97-AF65-F5344CB8AC3E}">
        <p14:creationId xmlns:p14="http://schemas.microsoft.com/office/powerpoint/2010/main" val="119477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0"/>
          <p:cNvSpPr>
            <a:spLocks noGrp="1" noChangeArrowheads="1"/>
          </p:cNvSpPr>
          <p:nvPr>
            <p:ph type="sldNum" sz="quarter" idx="10"/>
          </p:nvPr>
        </p:nvSpPr>
        <p:spPr>
          <a:ln/>
        </p:spPr>
        <p:txBody>
          <a:bodyPr/>
          <a:lstStyle>
            <a:lvl1pPr>
              <a:defRPr/>
            </a:lvl1pPr>
          </a:lstStyle>
          <a:p>
            <a:pPr>
              <a:defRPr/>
            </a:pPr>
            <a:fld id="{965DF208-F6BA-48D2-BE32-DFD9BEF01210}" type="slidenum">
              <a:rPr lang="en-US"/>
              <a:pPr>
                <a:defRPr/>
              </a:pPr>
              <a:t>‹#›</a:t>
            </a:fld>
            <a:endParaRPr lang="en-US">
              <a:solidFill>
                <a:schemeClr val="tx1"/>
              </a:solidFill>
            </a:endParaRPr>
          </a:p>
        </p:txBody>
      </p:sp>
    </p:spTree>
    <p:extLst>
      <p:ext uri="{BB962C8B-B14F-4D97-AF65-F5344CB8AC3E}">
        <p14:creationId xmlns:p14="http://schemas.microsoft.com/office/powerpoint/2010/main" val="144671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0"/>
          <p:cNvSpPr>
            <a:spLocks noGrp="1" noChangeArrowheads="1"/>
          </p:cNvSpPr>
          <p:nvPr>
            <p:ph type="sldNum" sz="quarter" idx="10"/>
          </p:nvPr>
        </p:nvSpPr>
        <p:spPr>
          <a:ln/>
        </p:spPr>
        <p:txBody>
          <a:bodyPr/>
          <a:lstStyle>
            <a:lvl1pPr>
              <a:defRPr/>
            </a:lvl1pPr>
          </a:lstStyle>
          <a:p>
            <a:pPr>
              <a:defRPr/>
            </a:pPr>
            <a:fld id="{7D32E8C3-048F-4DB5-AD06-35246EB5EAB0}" type="slidenum">
              <a:rPr lang="en-US"/>
              <a:pPr>
                <a:defRPr/>
              </a:pPr>
              <a:t>‹#›</a:t>
            </a:fld>
            <a:endParaRPr lang="en-US">
              <a:solidFill>
                <a:schemeClr val="tx1"/>
              </a:solidFill>
            </a:endParaRPr>
          </a:p>
        </p:txBody>
      </p:sp>
    </p:spTree>
    <p:extLst>
      <p:ext uri="{BB962C8B-B14F-4D97-AF65-F5344CB8AC3E}">
        <p14:creationId xmlns:p14="http://schemas.microsoft.com/office/powerpoint/2010/main" val="901273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0"/>
          <p:cNvSpPr>
            <a:spLocks noGrp="1" noChangeArrowheads="1"/>
          </p:cNvSpPr>
          <p:nvPr>
            <p:ph type="sldNum" sz="quarter" idx="10"/>
          </p:nvPr>
        </p:nvSpPr>
        <p:spPr>
          <a:ln/>
        </p:spPr>
        <p:txBody>
          <a:bodyPr/>
          <a:lstStyle>
            <a:lvl1pPr>
              <a:defRPr/>
            </a:lvl1pPr>
          </a:lstStyle>
          <a:p>
            <a:pPr>
              <a:defRPr/>
            </a:pPr>
            <a:fld id="{CE51CBBA-793B-47FA-BF78-E4AFC9490453}" type="slidenum">
              <a:rPr lang="en-US"/>
              <a:pPr>
                <a:defRPr/>
              </a:pPr>
              <a:t>‹#›</a:t>
            </a:fld>
            <a:endParaRPr lang="en-US">
              <a:solidFill>
                <a:schemeClr val="tx1"/>
              </a:solidFill>
            </a:endParaRPr>
          </a:p>
        </p:txBody>
      </p:sp>
    </p:spTree>
    <p:extLst>
      <p:ext uri="{BB962C8B-B14F-4D97-AF65-F5344CB8AC3E}">
        <p14:creationId xmlns:p14="http://schemas.microsoft.com/office/powerpoint/2010/main" val="251312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0"/>
          <p:cNvSpPr>
            <a:spLocks noGrp="1" noChangeArrowheads="1"/>
          </p:cNvSpPr>
          <p:nvPr>
            <p:ph type="sldNum" sz="quarter" idx="10"/>
          </p:nvPr>
        </p:nvSpPr>
        <p:spPr>
          <a:ln/>
        </p:spPr>
        <p:txBody>
          <a:bodyPr/>
          <a:lstStyle>
            <a:lvl1pPr>
              <a:defRPr/>
            </a:lvl1pPr>
          </a:lstStyle>
          <a:p>
            <a:pPr>
              <a:defRPr/>
            </a:pPr>
            <a:fld id="{9869346E-AA40-4AEA-AEC6-92B260C469A1}" type="slidenum">
              <a:rPr lang="en-US"/>
              <a:pPr>
                <a:defRPr/>
              </a:pPr>
              <a:t>‹#›</a:t>
            </a:fld>
            <a:endParaRPr lang="en-US">
              <a:solidFill>
                <a:schemeClr val="tx1"/>
              </a:solidFill>
            </a:endParaRPr>
          </a:p>
        </p:txBody>
      </p:sp>
    </p:spTree>
    <p:extLst>
      <p:ext uri="{BB962C8B-B14F-4D97-AF65-F5344CB8AC3E}">
        <p14:creationId xmlns:p14="http://schemas.microsoft.com/office/powerpoint/2010/main" val="327872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3412CAA3-43A5-49BE-BE7C-AC13A46032AD}" type="slidenum">
              <a:rPr lang="en-US"/>
              <a:pPr>
                <a:defRPr/>
              </a:pPr>
              <a:t>‹#›</a:t>
            </a:fld>
            <a:endParaRPr lang="en-US">
              <a:solidFill>
                <a:schemeClr val="tx1"/>
              </a:solidFill>
            </a:endParaRPr>
          </a:p>
        </p:txBody>
      </p:sp>
    </p:spTree>
    <p:extLst>
      <p:ext uri="{BB962C8B-B14F-4D97-AF65-F5344CB8AC3E}">
        <p14:creationId xmlns:p14="http://schemas.microsoft.com/office/powerpoint/2010/main" val="9563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50A8EB30-72F9-4DB8-923A-5FF13472C0A2}" type="slidenum">
              <a:rPr lang="en-US"/>
              <a:pPr>
                <a:defRPr/>
              </a:pPr>
              <a:t>‹#›</a:t>
            </a:fld>
            <a:endParaRPr lang="en-US">
              <a:solidFill>
                <a:schemeClr val="tx1"/>
              </a:solidFill>
            </a:endParaRPr>
          </a:p>
        </p:txBody>
      </p:sp>
    </p:spTree>
    <p:extLst>
      <p:ext uri="{BB962C8B-B14F-4D97-AF65-F5344CB8AC3E}">
        <p14:creationId xmlns:p14="http://schemas.microsoft.com/office/powerpoint/2010/main" val="232166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ECC ppt back.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685800" y="114300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2438400"/>
            <a:ext cx="78486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3" name="Text Box 9"/>
          <p:cNvSpPr txBox="1">
            <a:spLocks noChangeArrowheads="1"/>
          </p:cNvSpPr>
          <p:nvPr/>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GB">
              <a:ea typeface="ＭＳ Ｐゴシック" charset="0"/>
            </a:endParaRPr>
          </a:p>
        </p:txBody>
      </p:sp>
      <p:sp>
        <p:nvSpPr>
          <p:cNvPr id="1054" name="Rectangle 30"/>
          <p:cNvSpPr>
            <a:spLocks noGrp="1" noChangeArrowheads="1"/>
          </p:cNvSpPr>
          <p:nvPr>
            <p:ph type="sldNum" sz="quarter" idx="4"/>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400" smtClean="0">
                <a:solidFill>
                  <a:schemeClr val="bg2"/>
                </a:solidFill>
                <a:latin typeface="Arial" pitchFamily="34" charset="0"/>
              </a:defRPr>
            </a:lvl1pPr>
          </a:lstStyle>
          <a:p>
            <a:pPr>
              <a:defRPr/>
            </a:pPr>
            <a:fld id="{0971A862-7189-470E-99D7-3A123C7E2800}" type="slidenum">
              <a:rPr lang="en-US"/>
              <a:pPr>
                <a:defRPr/>
              </a:pPr>
              <a:t>‹#›</a:t>
            </a:fld>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500">
          <a:solidFill>
            <a:schemeClr val="tx1"/>
          </a:solidFill>
          <a:latin typeface="+mj-lt"/>
          <a:ea typeface="MS PGothic" pitchFamily="34" charset="-128"/>
          <a:cs typeface="+mj-cs"/>
        </a:defRPr>
      </a:lvl1pPr>
      <a:lvl2pPr algn="l" rtl="0" eaLnBrk="1" fontAlgn="base" hangingPunct="1">
        <a:spcBef>
          <a:spcPct val="0"/>
        </a:spcBef>
        <a:spcAft>
          <a:spcPct val="0"/>
        </a:spcAft>
        <a:defRPr sz="3500">
          <a:solidFill>
            <a:schemeClr val="tx1"/>
          </a:solidFill>
          <a:latin typeface="Arial" charset="0"/>
          <a:ea typeface="MS PGothic" pitchFamily="34" charset="-128"/>
        </a:defRPr>
      </a:lvl2pPr>
      <a:lvl3pPr algn="l" rtl="0" eaLnBrk="1" fontAlgn="base" hangingPunct="1">
        <a:spcBef>
          <a:spcPct val="0"/>
        </a:spcBef>
        <a:spcAft>
          <a:spcPct val="0"/>
        </a:spcAft>
        <a:defRPr sz="3500">
          <a:solidFill>
            <a:schemeClr val="tx1"/>
          </a:solidFill>
          <a:latin typeface="Arial" charset="0"/>
          <a:ea typeface="MS PGothic" pitchFamily="34" charset="-128"/>
        </a:defRPr>
      </a:lvl3pPr>
      <a:lvl4pPr algn="l" rtl="0" eaLnBrk="1" fontAlgn="base" hangingPunct="1">
        <a:spcBef>
          <a:spcPct val="0"/>
        </a:spcBef>
        <a:spcAft>
          <a:spcPct val="0"/>
        </a:spcAft>
        <a:defRPr sz="3500">
          <a:solidFill>
            <a:schemeClr val="tx1"/>
          </a:solidFill>
          <a:latin typeface="Arial" charset="0"/>
          <a:ea typeface="MS PGothic" pitchFamily="34" charset="-128"/>
        </a:defRPr>
      </a:lvl4pPr>
      <a:lvl5pPr algn="l" rtl="0" eaLnBrk="1" fontAlgn="base" hangingPunct="1">
        <a:spcBef>
          <a:spcPct val="0"/>
        </a:spcBef>
        <a:spcAft>
          <a:spcPct val="0"/>
        </a:spcAft>
        <a:defRPr sz="3500">
          <a:solidFill>
            <a:schemeClr val="tx1"/>
          </a:solidFill>
          <a:latin typeface="Arial" charset="0"/>
          <a:ea typeface="MS PGothic" pitchFamily="34"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0"/>
        </a:defRPr>
      </a:lvl6pPr>
      <a:lvl7pPr marL="914400" algn="l" rtl="0" eaLnBrk="1" fontAlgn="base" hangingPunct="1">
        <a:spcBef>
          <a:spcPct val="0"/>
        </a:spcBef>
        <a:spcAft>
          <a:spcPct val="0"/>
        </a:spcAft>
        <a:defRPr sz="3500">
          <a:solidFill>
            <a:schemeClr val="tx1"/>
          </a:solidFill>
          <a:latin typeface="Arial" charset="0"/>
          <a:ea typeface="ＭＳ Ｐゴシック" charset="0"/>
        </a:defRPr>
      </a:lvl7pPr>
      <a:lvl8pPr marL="1371600" algn="l" rtl="0" eaLnBrk="1" fontAlgn="base" hangingPunct="1">
        <a:spcBef>
          <a:spcPct val="0"/>
        </a:spcBef>
        <a:spcAft>
          <a:spcPct val="0"/>
        </a:spcAft>
        <a:defRPr sz="3500">
          <a:solidFill>
            <a:schemeClr val="tx1"/>
          </a:solidFill>
          <a:latin typeface="Arial" charset="0"/>
          <a:ea typeface="ＭＳ Ｐゴシック" charset="0"/>
        </a:defRPr>
      </a:lvl8pPr>
      <a:lvl9pPr marL="1828800" algn="l" rtl="0" eaLnBrk="1" fontAlgn="base" hangingPunct="1">
        <a:spcBef>
          <a:spcPct val="0"/>
        </a:spcBef>
        <a:spcAft>
          <a:spcPct val="0"/>
        </a:spcAft>
        <a:defRPr sz="35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5621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395536" y="836712"/>
            <a:ext cx="8280920" cy="2304256"/>
          </a:xfrm>
        </p:spPr>
        <p:txBody>
          <a:bodyPr/>
          <a:lstStyle/>
          <a:p>
            <a:pPr algn="ctr" eaLnBrk="1" hangingPunct="1">
              <a:defRPr/>
            </a:pPr>
            <a:r>
              <a:rPr lang="en-US" sz="4400" b="1" dirty="0" smtClean="0">
                <a:ea typeface="+mj-ea"/>
              </a:rPr>
              <a:t>Looking to the Future</a:t>
            </a:r>
            <a:br>
              <a:rPr lang="en-US" sz="4400" b="1" dirty="0" smtClean="0">
                <a:ea typeface="+mj-ea"/>
              </a:rPr>
            </a:br>
            <a:r>
              <a:rPr lang="en-US" sz="4400" b="1" dirty="0" smtClean="0">
                <a:ea typeface="+mj-ea"/>
              </a:rPr>
              <a:t/>
            </a:r>
            <a:br>
              <a:rPr lang="en-US" sz="4400" b="1" dirty="0" smtClean="0">
                <a:ea typeface="+mj-ea"/>
              </a:rPr>
            </a:br>
            <a:r>
              <a:rPr lang="en-US" sz="4000" b="1" dirty="0" smtClean="0">
                <a:ea typeface="+mj-ea"/>
              </a:rPr>
              <a:t>Primary </a:t>
            </a:r>
            <a:r>
              <a:rPr lang="en-US" sz="4000" b="1" dirty="0" err="1" smtClean="0">
                <a:ea typeface="+mj-ea"/>
              </a:rPr>
              <a:t>Headteachers</a:t>
            </a:r>
            <a:r>
              <a:rPr lang="en-US" sz="4000" b="1" dirty="0" smtClean="0">
                <a:ea typeface="+mj-ea"/>
              </a:rPr>
              <a:t>’ Meeting</a:t>
            </a:r>
            <a:br>
              <a:rPr lang="en-US" sz="4000" b="1" dirty="0" smtClean="0">
                <a:ea typeface="+mj-ea"/>
              </a:rPr>
            </a:br>
            <a:r>
              <a:rPr lang="en-US" sz="4000" b="1" dirty="0" smtClean="0">
                <a:ea typeface="+mj-ea"/>
              </a:rPr>
              <a:t>Autumn term 2016</a:t>
            </a:r>
            <a:endParaRPr lang="en-US" sz="4000" dirty="0" smtClean="0">
              <a:ea typeface="+mj-ea"/>
            </a:endParaRPr>
          </a:p>
        </p:txBody>
      </p:sp>
      <p:sp>
        <p:nvSpPr>
          <p:cNvPr id="19459" name="Rectangle 3"/>
          <p:cNvSpPr>
            <a:spLocks noGrp="1" noChangeArrowheads="1"/>
          </p:cNvSpPr>
          <p:nvPr>
            <p:ph type="subTitle" idx="1"/>
          </p:nvPr>
        </p:nvSpPr>
        <p:spPr>
          <a:xfrm>
            <a:off x="827584" y="3645024"/>
            <a:ext cx="7772400" cy="2016224"/>
          </a:xfrm>
        </p:spPr>
        <p:txBody>
          <a:bodyPr/>
          <a:lstStyle/>
          <a:p>
            <a:pPr algn="ctr" eaLnBrk="1" hangingPunct="1">
              <a:defRPr/>
            </a:pPr>
            <a:r>
              <a:rPr lang="en-US" sz="2800" b="1" dirty="0" smtClean="0">
                <a:ea typeface="+mn-ea"/>
              </a:rPr>
              <a:t>Clare Kershaw</a:t>
            </a:r>
          </a:p>
          <a:p>
            <a:pPr algn="ctr" eaLnBrk="1" hangingPunct="1">
              <a:defRPr/>
            </a:pPr>
            <a:r>
              <a:rPr lang="en-US" sz="2800" dirty="0" smtClean="0">
                <a:ea typeface="+mn-ea"/>
              </a:rPr>
              <a:t>Director for Commissioning Education and Lifelong Learning.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179512" y="188640"/>
            <a:ext cx="8712968" cy="936104"/>
          </a:xfrm>
          <a:ln>
            <a:solidFill>
              <a:srgbClr val="FF0000"/>
            </a:solidFill>
          </a:ln>
        </p:spPr>
        <p:txBody>
          <a:bodyPr/>
          <a:lstStyle/>
          <a:p>
            <a:pPr eaLnBrk="1" hangingPunct="1">
              <a:defRPr/>
            </a:pPr>
            <a:r>
              <a:rPr lang="en-US" sz="3200" b="1" dirty="0" smtClean="0">
                <a:ea typeface="+mj-ea"/>
              </a:rPr>
              <a:t>The School Led Improvement Strategy (SLIS) in Essex</a:t>
            </a:r>
          </a:p>
        </p:txBody>
      </p:sp>
      <p:sp>
        <p:nvSpPr>
          <p:cNvPr id="19459" name="Rectangle 3"/>
          <p:cNvSpPr>
            <a:spLocks noGrp="1" noChangeArrowheads="1"/>
          </p:cNvSpPr>
          <p:nvPr>
            <p:ph type="subTitle" idx="1"/>
          </p:nvPr>
        </p:nvSpPr>
        <p:spPr>
          <a:xfrm>
            <a:off x="179512" y="1268760"/>
            <a:ext cx="8712968" cy="5256584"/>
          </a:xfrm>
        </p:spPr>
        <p:txBody>
          <a:bodyPr/>
          <a:lstStyle/>
          <a:p>
            <a:pPr marL="342900" indent="-342900" eaLnBrk="1" hangingPunct="1">
              <a:buFont typeface="Arial" panose="020B0604020202020204" pitchFamily="34" charset="0"/>
              <a:buChar char="•"/>
              <a:defRPr/>
            </a:pPr>
            <a:r>
              <a:rPr lang="en-US" sz="2000" dirty="0" smtClean="0">
                <a:ea typeface="+mn-ea"/>
              </a:rPr>
              <a:t>Strategy launched January/February 2015</a:t>
            </a:r>
          </a:p>
          <a:p>
            <a:pPr marL="342900" indent="-342900" eaLnBrk="1" hangingPunct="1">
              <a:buFont typeface="Arial" panose="020B0604020202020204" pitchFamily="34" charset="0"/>
              <a:buChar char="•"/>
              <a:defRPr/>
            </a:pPr>
            <a:r>
              <a:rPr lang="en-US" sz="2000" dirty="0" smtClean="0">
                <a:ea typeface="+mn-ea"/>
              </a:rPr>
              <a:t>Piloted in Harlow, </a:t>
            </a:r>
            <a:r>
              <a:rPr lang="en-US" sz="2000" dirty="0" err="1" smtClean="0">
                <a:ea typeface="+mn-ea"/>
              </a:rPr>
              <a:t>Basildon</a:t>
            </a:r>
            <a:r>
              <a:rPr lang="en-US" sz="2000" dirty="0" smtClean="0">
                <a:ea typeface="+mn-ea"/>
              </a:rPr>
              <a:t> and </a:t>
            </a:r>
            <a:r>
              <a:rPr lang="en-US" sz="2000" dirty="0" err="1" smtClean="0">
                <a:ea typeface="+mn-ea"/>
              </a:rPr>
              <a:t>Tendring</a:t>
            </a:r>
            <a:endParaRPr lang="en-US" sz="2000" dirty="0" smtClean="0">
              <a:ea typeface="+mn-ea"/>
            </a:endParaRPr>
          </a:p>
          <a:p>
            <a:pPr marL="342900" indent="-342900" eaLnBrk="1" hangingPunct="1">
              <a:buFont typeface="Arial" panose="020B0604020202020204" pitchFamily="34" charset="0"/>
              <a:buChar char="•"/>
              <a:defRPr/>
            </a:pPr>
            <a:r>
              <a:rPr lang="en-US" sz="2000" dirty="0" smtClean="0">
                <a:ea typeface="+mn-ea"/>
              </a:rPr>
              <a:t>SLIS Project Board established May 2015</a:t>
            </a:r>
          </a:p>
          <a:p>
            <a:pPr marL="342900" indent="-342900" eaLnBrk="1" hangingPunct="1">
              <a:buFont typeface="Arial" panose="020B0604020202020204" pitchFamily="34" charset="0"/>
              <a:buChar char="•"/>
              <a:defRPr/>
            </a:pPr>
            <a:r>
              <a:rPr lang="en-US" sz="2000" dirty="0" smtClean="0">
                <a:ea typeface="+mn-ea"/>
              </a:rPr>
              <a:t>Pump Priming grants approved for 27 partnerships</a:t>
            </a:r>
          </a:p>
          <a:p>
            <a:pPr marL="342900" indent="-342900" eaLnBrk="1" hangingPunct="1">
              <a:buFont typeface="Arial" panose="020B0604020202020204" pitchFamily="34" charset="0"/>
              <a:buChar char="•"/>
              <a:defRPr/>
            </a:pPr>
            <a:r>
              <a:rPr lang="en-US" sz="2000" dirty="0" err="1" smtClean="0">
                <a:ea typeface="+mn-ea"/>
              </a:rPr>
              <a:t>Recognised</a:t>
            </a:r>
            <a:r>
              <a:rPr lang="en-US" sz="2000" dirty="0" smtClean="0">
                <a:ea typeface="+mn-ea"/>
              </a:rPr>
              <a:t> Partnerships: funded SLIS partnerships, MATs, TSA strategic partners</a:t>
            </a:r>
          </a:p>
          <a:p>
            <a:pPr marL="342900" indent="-342900" eaLnBrk="1" hangingPunct="1">
              <a:buFont typeface="Arial" panose="020B0604020202020204" pitchFamily="34" charset="0"/>
              <a:buChar char="•"/>
              <a:defRPr/>
            </a:pPr>
            <a:r>
              <a:rPr lang="en-US" sz="2000" dirty="0" smtClean="0">
                <a:ea typeface="+mn-ea"/>
              </a:rPr>
              <a:t>Approximately 60 schools currently not in one of the partnerships listed above</a:t>
            </a:r>
          </a:p>
          <a:p>
            <a:pPr marL="342900" indent="-342900" eaLnBrk="1" hangingPunct="1">
              <a:buFont typeface="Arial" panose="020B0604020202020204" pitchFamily="34" charset="0"/>
              <a:buChar char="•"/>
              <a:defRPr/>
            </a:pPr>
            <a:r>
              <a:rPr lang="en-US" sz="2000" dirty="0" smtClean="0">
                <a:ea typeface="+mn-ea"/>
              </a:rPr>
              <a:t>Development Visits to funded partnerships in the first round have taken place</a:t>
            </a:r>
          </a:p>
          <a:p>
            <a:pPr marL="342900" indent="-342900" eaLnBrk="1" hangingPunct="1">
              <a:buFont typeface="Arial" panose="020B0604020202020204" pitchFamily="34" charset="0"/>
              <a:buChar char="•"/>
              <a:defRPr/>
            </a:pPr>
            <a:r>
              <a:rPr lang="en-US" sz="2000" dirty="0" smtClean="0">
                <a:ea typeface="+mn-ea"/>
              </a:rPr>
              <a:t>Training for Peer Review piloted in November 2015 and then rolled out across the county June 2016</a:t>
            </a:r>
          </a:p>
          <a:p>
            <a:pPr marL="342900" indent="-342900" eaLnBrk="1" hangingPunct="1">
              <a:buFont typeface="Arial" panose="020B0604020202020204" pitchFamily="34" charset="0"/>
              <a:buChar char="•"/>
              <a:defRPr/>
            </a:pPr>
            <a:r>
              <a:rPr lang="en-US" sz="2000" dirty="0" smtClean="0">
                <a:ea typeface="+mn-ea"/>
              </a:rPr>
              <a:t>Secondary Triad Model established</a:t>
            </a:r>
          </a:p>
          <a:p>
            <a:pPr marL="342900" indent="-342900" eaLnBrk="1" hangingPunct="1">
              <a:buFont typeface="Arial" panose="020B0604020202020204" pitchFamily="34" charset="0"/>
              <a:buChar char="•"/>
              <a:defRPr/>
            </a:pPr>
            <a:r>
              <a:rPr lang="en-US" sz="2000" dirty="0" smtClean="0">
                <a:ea typeface="+mn-ea"/>
              </a:rPr>
              <a:t>Engagement of </a:t>
            </a:r>
            <a:r>
              <a:rPr lang="en-US" sz="2000" dirty="0" err="1" smtClean="0">
                <a:ea typeface="+mn-ea"/>
              </a:rPr>
              <a:t>CfBT</a:t>
            </a:r>
            <a:r>
              <a:rPr lang="en-US" sz="2000" dirty="0" smtClean="0">
                <a:ea typeface="+mn-ea"/>
              </a:rPr>
              <a:t> now the Education Development Trust to support Strategy in Essex – November 2015</a:t>
            </a:r>
          </a:p>
          <a:p>
            <a:pPr marL="342900" indent="-342900" eaLnBrk="1" hangingPunct="1">
              <a:buFont typeface="Arial" panose="020B0604020202020204" pitchFamily="34" charset="0"/>
              <a:buChar char="•"/>
              <a:defRPr/>
            </a:pPr>
            <a:endParaRPr lang="en-US" dirty="0" smtClean="0">
              <a:ea typeface="+mn-ea"/>
            </a:endParaRPr>
          </a:p>
        </p:txBody>
      </p:sp>
    </p:spTree>
    <p:extLst>
      <p:ext uri="{BB962C8B-B14F-4D97-AF65-F5344CB8AC3E}">
        <p14:creationId xmlns:p14="http://schemas.microsoft.com/office/powerpoint/2010/main" val="2167067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7848600" cy="720080"/>
          </a:xfrm>
          <a:ln>
            <a:solidFill>
              <a:srgbClr val="FF0000"/>
            </a:solidFill>
          </a:ln>
        </p:spPr>
        <p:txBody>
          <a:bodyPr/>
          <a:lstStyle/>
          <a:p>
            <a:r>
              <a:rPr lang="en-GB" sz="2800" b="1" dirty="0" smtClean="0"/>
              <a:t>NAHT Collaboration: the school leaders journey September  2016</a:t>
            </a:r>
            <a:endParaRPr lang="en-GB" sz="2800" b="1" dirty="0"/>
          </a:p>
        </p:txBody>
      </p:sp>
      <p:sp>
        <p:nvSpPr>
          <p:cNvPr id="3" name="Content Placeholder 2"/>
          <p:cNvSpPr>
            <a:spLocks noGrp="1"/>
          </p:cNvSpPr>
          <p:nvPr>
            <p:ph idx="1"/>
          </p:nvPr>
        </p:nvSpPr>
        <p:spPr>
          <a:xfrm>
            <a:off x="539552" y="1628800"/>
            <a:ext cx="7848600" cy="4680520"/>
          </a:xfrm>
          <a:ln>
            <a:solidFill>
              <a:srgbClr val="FF0000"/>
            </a:solidFill>
          </a:ln>
        </p:spPr>
        <p:txBody>
          <a:bodyPr/>
          <a:lstStyle/>
          <a:p>
            <a:pPr marL="0" indent="0">
              <a:buNone/>
            </a:pPr>
            <a:r>
              <a:rPr lang="en-GB" sz="2400" dirty="0" smtClean="0"/>
              <a:t>“Whatever the state of government policy on universal </a:t>
            </a:r>
            <a:r>
              <a:rPr lang="en-GB" sz="2400" dirty="0" err="1" smtClean="0"/>
              <a:t>academisation</a:t>
            </a:r>
            <a:r>
              <a:rPr lang="en-GB" sz="2400" dirty="0" smtClean="0"/>
              <a:t> and whatever precise legal structure is favoured at the moment, </a:t>
            </a:r>
            <a:r>
              <a:rPr lang="en-GB" sz="2400" dirty="0" smtClean="0">
                <a:solidFill>
                  <a:srgbClr val="FF0000"/>
                </a:solidFill>
              </a:rPr>
              <a:t>collaboration between schools is vital</a:t>
            </a:r>
            <a:r>
              <a:rPr lang="en-GB" sz="2400" dirty="0" smtClean="0"/>
              <a:t>. However this does not mean the sort of ‘coffee’ morning collaboration’ where we gather to moan about the world, but rather serious, focused, formal and </a:t>
            </a:r>
            <a:r>
              <a:rPr lang="en-GB" sz="2400" dirty="0" smtClean="0">
                <a:solidFill>
                  <a:srgbClr val="FF0000"/>
                </a:solidFill>
              </a:rPr>
              <a:t>mutually accountable collaboration</a:t>
            </a:r>
            <a:r>
              <a:rPr lang="en-GB" sz="2400" dirty="0" smtClean="0"/>
              <a:t>. The external services and guidance that schools have been able to rely on in the past are fading away. </a:t>
            </a:r>
            <a:r>
              <a:rPr lang="en-GB" sz="2400" dirty="0" smtClean="0">
                <a:solidFill>
                  <a:srgbClr val="FF0000"/>
                </a:solidFill>
              </a:rPr>
              <a:t>Unless schools look out for other schools, we risk fragmentation and isolation</a:t>
            </a:r>
            <a:r>
              <a:rPr lang="en-GB" sz="2400" dirty="0" smtClean="0"/>
              <a:t>.”   </a:t>
            </a:r>
          </a:p>
          <a:p>
            <a:pPr marL="0" indent="0">
              <a:buNone/>
            </a:pPr>
            <a:r>
              <a:rPr lang="en-GB" sz="1800" dirty="0" smtClean="0"/>
              <a:t>Russell Hobby General Secretary NAHT</a:t>
            </a:r>
            <a:endParaRPr lang="en-GB" sz="1800" dirty="0"/>
          </a:p>
        </p:txBody>
      </p:sp>
    </p:spTree>
    <p:extLst>
      <p:ext uri="{BB962C8B-B14F-4D97-AF65-F5344CB8AC3E}">
        <p14:creationId xmlns:p14="http://schemas.microsoft.com/office/powerpoint/2010/main" val="3355393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539552" y="260648"/>
            <a:ext cx="7992888" cy="936104"/>
          </a:xfrm>
          <a:ln>
            <a:solidFill>
              <a:srgbClr val="FF0000"/>
            </a:solidFill>
          </a:ln>
        </p:spPr>
        <p:txBody>
          <a:bodyPr/>
          <a:lstStyle/>
          <a:p>
            <a:pPr eaLnBrk="1" hangingPunct="1">
              <a:defRPr/>
            </a:pPr>
            <a:r>
              <a:rPr lang="en-US" sz="2400" dirty="0" smtClean="0">
                <a:ea typeface="+mj-ea"/>
              </a:rPr>
              <a:t>The School Led Improvement Strategy (SLIS) in Essex – next steps</a:t>
            </a:r>
          </a:p>
        </p:txBody>
      </p:sp>
      <p:sp>
        <p:nvSpPr>
          <p:cNvPr id="19459" name="Rectangle 3"/>
          <p:cNvSpPr>
            <a:spLocks noGrp="1" noChangeArrowheads="1"/>
          </p:cNvSpPr>
          <p:nvPr>
            <p:ph type="subTitle" idx="1"/>
          </p:nvPr>
        </p:nvSpPr>
        <p:spPr>
          <a:xfrm>
            <a:off x="539552" y="1340768"/>
            <a:ext cx="7920880" cy="5040560"/>
          </a:xfrm>
        </p:spPr>
        <p:txBody>
          <a:bodyPr/>
          <a:lstStyle/>
          <a:p>
            <a:pPr marL="342900" indent="-342900" eaLnBrk="1" hangingPunct="1">
              <a:buFont typeface="Arial" panose="020B0604020202020204" pitchFamily="34" charset="0"/>
              <a:buChar char="•"/>
              <a:defRPr/>
            </a:pPr>
            <a:r>
              <a:rPr lang="en-US" sz="2000" dirty="0" smtClean="0">
                <a:ea typeface="+mn-ea"/>
              </a:rPr>
              <a:t>Establishing two task and finish groups </a:t>
            </a:r>
          </a:p>
          <a:p>
            <a:pPr eaLnBrk="1" hangingPunct="1">
              <a:defRPr/>
            </a:pPr>
            <a:r>
              <a:rPr lang="en-US" sz="2000" dirty="0" smtClean="0">
                <a:ea typeface="+mn-ea"/>
              </a:rPr>
              <a:t>	- System Leadership </a:t>
            </a:r>
          </a:p>
          <a:p>
            <a:pPr eaLnBrk="1" hangingPunct="1">
              <a:defRPr/>
            </a:pPr>
            <a:r>
              <a:rPr lang="en-US" sz="2000" dirty="0" smtClean="0">
                <a:ea typeface="+mn-ea"/>
              </a:rPr>
              <a:t>	- Developing a ‘</a:t>
            </a:r>
            <a:r>
              <a:rPr lang="en-US" sz="2000" dirty="0" err="1" smtClean="0">
                <a:ea typeface="+mn-ea"/>
              </a:rPr>
              <a:t>Healthcheck</a:t>
            </a:r>
            <a:r>
              <a:rPr lang="en-US" sz="2000" dirty="0" smtClean="0">
                <a:ea typeface="+mn-ea"/>
              </a:rPr>
              <a:t>’ for partnerships with a view to 	    piloting in November</a:t>
            </a:r>
          </a:p>
          <a:p>
            <a:pPr marL="342900" indent="-342900" eaLnBrk="1" hangingPunct="1">
              <a:buFont typeface="Arial" panose="020B0604020202020204" pitchFamily="34" charset="0"/>
              <a:buChar char="•"/>
              <a:defRPr/>
            </a:pPr>
            <a:r>
              <a:rPr lang="en-US" sz="2000" dirty="0" smtClean="0">
                <a:ea typeface="+mn-ea"/>
              </a:rPr>
              <a:t>Further development visits to SLIS funded partnerships</a:t>
            </a:r>
          </a:p>
          <a:p>
            <a:pPr marL="342900" indent="-342900" eaLnBrk="1" hangingPunct="1">
              <a:buFont typeface="Arial" panose="020B0604020202020204" pitchFamily="34" charset="0"/>
              <a:buChar char="•"/>
              <a:defRPr/>
            </a:pPr>
            <a:r>
              <a:rPr lang="en-US" sz="2000" dirty="0" smtClean="0">
                <a:ea typeface="+mn-ea"/>
              </a:rPr>
              <a:t>Learning from other Local Authorities – Carlisle, Kent</a:t>
            </a:r>
          </a:p>
          <a:p>
            <a:pPr marL="342900" indent="-342900" eaLnBrk="1" hangingPunct="1">
              <a:buFont typeface="Arial" panose="020B0604020202020204" pitchFamily="34" charset="0"/>
              <a:buChar char="•"/>
              <a:defRPr/>
            </a:pPr>
            <a:r>
              <a:rPr lang="en-US" sz="2000" dirty="0" smtClean="0">
                <a:ea typeface="+mn-ea"/>
              </a:rPr>
              <a:t>Developing TSA </a:t>
            </a:r>
            <a:r>
              <a:rPr lang="en-US" sz="2000" dirty="0" err="1">
                <a:ea typeface="+mn-ea"/>
              </a:rPr>
              <a:t>C</a:t>
            </a:r>
            <a:r>
              <a:rPr lang="en-US" sz="2000" dirty="0" err="1" smtClean="0">
                <a:ea typeface="+mn-ea"/>
              </a:rPr>
              <a:t>entres</a:t>
            </a:r>
            <a:r>
              <a:rPr lang="en-US" sz="2000" dirty="0" smtClean="0">
                <a:ea typeface="+mn-ea"/>
              </a:rPr>
              <a:t> of Excellence</a:t>
            </a:r>
          </a:p>
          <a:p>
            <a:pPr marL="342900" indent="-342900" eaLnBrk="1" hangingPunct="1">
              <a:buFont typeface="Arial" panose="020B0604020202020204" pitchFamily="34" charset="0"/>
              <a:buChar char="•"/>
              <a:defRPr/>
            </a:pPr>
            <a:r>
              <a:rPr lang="en-US" sz="2000" dirty="0" smtClean="0">
                <a:ea typeface="+mn-ea"/>
              </a:rPr>
              <a:t>Governor services in collaboration with NLGs developing a peer review framework for Governors</a:t>
            </a:r>
          </a:p>
          <a:p>
            <a:pPr marL="342900" indent="-342900" eaLnBrk="1" hangingPunct="1">
              <a:buFont typeface="Arial" panose="020B0604020202020204" pitchFamily="34" charset="0"/>
              <a:buChar char="•"/>
              <a:defRPr/>
            </a:pPr>
            <a:r>
              <a:rPr lang="en-US" sz="2000" dirty="0" smtClean="0">
                <a:ea typeface="+mn-ea"/>
              </a:rPr>
              <a:t>Engagement of schools not in a formal, accountable partnership</a:t>
            </a:r>
          </a:p>
          <a:p>
            <a:pPr marL="342900" indent="-342900">
              <a:buFont typeface="Arial" panose="020B0604020202020204" pitchFamily="34" charset="0"/>
              <a:buChar char="•"/>
              <a:defRPr/>
            </a:pPr>
            <a:r>
              <a:rPr lang="en-US" sz="2000"/>
              <a:t>SEC days allocated to </a:t>
            </a:r>
            <a:r>
              <a:rPr lang="en-US" sz="2000" smtClean="0"/>
              <a:t>Partnerships</a:t>
            </a:r>
            <a:endParaRPr lang="en-US" sz="2000" dirty="0" smtClean="0">
              <a:ea typeface="+mn-ea"/>
            </a:endParaRPr>
          </a:p>
          <a:p>
            <a:pPr marL="342900" indent="-342900" eaLnBrk="1" hangingPunct="1">
              <a:buFont typeface="Arial" panose="020B0604020202020204" pitchFamily="34" charset="0"/>
              <a:buChar char="•"/>
              <a:defRPr/>
            </a:pPr>
            <a:r>
              <a:rPr lang="en-US" sz="2000" dirty="0" smtClean="0">
                <a:ea typeface="+mn-ea"/>
              </a:rPr>
              <a:t>Development of the role of the SLIS Project Board</a:t>
            </a:r>
          </a:p>
          <a:p>
            <a:pPr lvl="1" indent="0">
              <a:buNone/>
              <a:defRPr/>
            </a:pPr>
            <a:r>
              <a:rPr lang="en-US" dirty="0" smtClean="0">
                <a:ea typeface="+mn-ea"/>
              </a:rPr>
              <a:t>	- Revising Terms of Reference</a:t>
            </a:r>
            <a:endParaRPr lang="en-US" dirty="0">
              <a:ea typeface="+mn-ea"/>
            </a:endParaRPr>
          </a:p>
          <a:p>
            <a:pPr lvl="1" indent="0">
              <a:buNone/>
              <a:defRPr/>
            </a:pPr>
            <a:r>
              <a:rPr lang="en-US" dirty="0" smtClean="0">
                <a:ea typeface="+mn-ea"/>
              </a:rPr>
              <a:t>	- Redrafting Vision document for SLIS</a:t>
            </a:r>
          </a:p>
        </p:txBody>
      </p:sp>
    </p:spTree>
    <p:extLst>
      <p:ext uri="{BB962C8B-B14F-4D97-AF65-F5344CB8AC3E}">
        <p14:creationId xmlns:p14="http://schemas.microsoft.com/office/powerpoint/2010/main" val="2441885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944810201"/>
              </p:ext>
            </p:extLst>
          </p:nvPr>
        </p:nvGraphicFramePr>
        <p:xfrm>
          <a:off x="179512" y="116632"/>
          <a:ext cx="8640960" cy="6624736"/>
        </p:xfrm>
        <a:graphic>
          <a:graphicData uri="http://schemas.openxmlformats.org/presentationml/2006/ole">
            <mc:AlternateContent xmlns:mc="http://schemas.openxmlformats.org/markup-compatibility/2006">
              <mc:Choice xmlns:v="urn:schemas-microsoft-com:vml" Requires="v">
                <p:oleObj spid="_x0000_s1070" name="Acrobat Document" r:id="rId3" imgW="8019943" imgH="5667255" progId="AcroExch.Document.11">
                  <p:embed/>
                </p:oleObj>
              </mc:Choice>
              <mc:Fallback>
                <p:oleObj name="Acrobat Document" r:id="rId3" imgW="8019943" imgH="5667255" progId="AcroExch.Document.11">
                  <p:embed/>
                  <p:pic>
                    <p:nvPicPr>
                      <p:cNvPr id="0" name=""/>
                      <p:cNvPicPr/>
                      <p:nvPr/>
                    </p:nvPicPr>
                    <p:blipFill>
                      <a:blip r:embed="rId4"/>
                      <a:stretch>
                        <a:fillRect/>
                      </a:stretch>
                    </p:blipFill>
                    <p:spPr>
                      <a:xfrm>
                        <a:off x="179512" y="116632"/>
                        <a:ext cx="8640960" cy="6624736"/>
                      </a:xfrm>
                      <a:prstGeom prst="rect">
                        <a:avLst/>
                      </a:prstGeom>
                    </p:spPr>
                  </p:pic>
                </p:oleObj>
              </mc:Fallback>
            </mc:AlternateContent>
          </a:graphicData>
        </a:graphic>
      </p:graphicFrame>
    </p:spTree>
    <p:extLst>
      <p:ext uri="{BB962C8B-B14F-4D97-AF65-F5344CB8AC3E}">
        <p14:creationId xmlns:p14="http://schemas.microsoft.com/office/powerpoint/2010/main" val="530070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76672"/>
            <a:ext cx="8424936" cy="1296144"/>
          </a:xfrm>
        </p:spPr>
        <p:txBody>
          <a:bodyPr/>
          <a:lstStyle/>
          <a:p>
            <a:r>
              <a:rPr lang="en-GB" b="1" dirty="0">
                <a:latin typeface="Arial" panose="020B0604020202020204" pitchFamily="34" charset="0"/>
                <a:cs typeface="Arial" panose="020B0604020202020204" pitchFamily="34" charset="0"/>
              </a:rPr>
              <a:t>Future of primary </a:t>
            </a:r>
            <a:r>
              <a:rPr lang="en-GB" b="1" dirty="0" smtClean="0">
                <a:latin typeface="Arial" panose="020B0604020202020204" pitchFamily="34" charset="0"/>
                <a:cs typeface="Arial" panose="020B0604020202020204" pitchFamily="34" charset="0"/>
              </a:rPr>
              <a:t>services in Essex </a:t>
            </a:r>
            <a:r>
              <a:rPr lang="en-GB" b="1" dirty="0">
                <a:latin typeface="Arial" panose="020B0604020202020204" pitchFamily="34" charset="0"/>
                <a:cs typeface="Arial" panose="020B0604020202020204" pitchFamily="34" charset="0"/>
              </a:rPr>
              <a:t/>
            </a:r>
            <a:br>
              <a:rPr lang="en-GB" b="1" dirty="0">
                <a:latin typeface="Arial" panose="020B0604020202020204" pitchFamily="34" charset="0"/>
                <a:cs typeface="Arial" panose="020B0604020202020204" pitchFamily="34" charset="0"/>
              </a:rPr>
            </a:br>
            <a:endParaRPr lang="en-GB" dirty="0"/>
          </a:p>
        </p:txBody>
      </p:sp>
      <p:sp>
        <p:nvSpPr>
          <p:cNvPr id="3" name="Subtitle 2"/>
          <p:cNvSpPr>
            <a:spLocks noGrp="1"/>
          </p:cNvSpPr>
          <p:nvPr>
            <p:ph type="subTitle" idx="1"/>
          </p:nvPr>
        </p:nvSpPr>
        <p:spPr>
          <a:xfrm>
            <a:off x="685800" y="1772816"/>
            <a:ext cx="7772400" cy="4032448"/>
          </a:xfrm>
        </p:spPr>
        <p:txBody>
          <a:bodyPr/>
          <a:lstStyle/>
          <a:p>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LA is using the feedback of the primary services consultation conducted by EPHA to design the future of LA services. </a:t>
            </a:r>
            <a:endParaRPr lang="en-US" sz="24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Collaboration, partnerships and </a:t>
            </a:r>
            <a:r>
              <a:rPr lang="en-GB" sz="2400" b="1" dirty="0" err="1">
                <a:latin typeface="Arial" panose="020B0604020202020204" pitchFamily="34" charset="0"/>
                <a:cs typeface="Arial" panose="020B0604020202020204" pitchFamily="34" charset="0"/>
              </a:rPr>
              <a:t>academisation</a:t>
            </a:r>
            <a:r>
              <a:rPr lang="en-GB" sz="2400" b="1"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Primary assessment enquiry and the future of testing </a:t>
            </a: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Headteacher well-being and support </a:t>
            </a: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Designing the area meetings to improve the experience for </a:t>
            </a:r>
            <a:r>
              <a:rPr lang="en-US" sz="2400" b="1" dirty="0" err="1">
                <a:latin typeface="Arial" panose="020B0604020202020204" pitchFamily="34" charset="0"/>
                <a:cs typeface="Arial" panose="020B0604020202020204" pitchFamily="34" charset="0"/>
              </a:rPr>
              <a:t>headteachers</a:t>
            </a:r>
            <a:endParaRPr lang="en-GB" sz="2400" dirty="0"/>
          </a:p>
        </p:txBody>
      </p:sp>
    </p:spTree>
    <p:extLst>
      <p:ext uri="{BB962C8B-B14F-4D97-AF65-F5344CB8AC3E}">
        <p14:creationId xmlns:p14="http://schemas.microsoft.com/office/powerpoint/2010/main" val="2468325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352928" cy="1143000"/>
          </a:xfrm>
        </p:spPr>
        <p:txBody>
          <a:bodyPr/>
          <a:lstStyle/>
          <a:p>
            <a:r>
              <a:rPr lang="en-GB" sz="2800" b="1" dirty="0" smtClean="0"/>
              <a:t>An Essex Local Authority Multi Academy Trust</a:t>
            </a:r>
            <a:endParaRPr lang="en-GB" sz="2800" b="1" dirty="0"/>
          </a:p>
        </p:txBody>
      </p:sp>
      <p:sp>
        <p:nvSpPr>
          <p:cNvPr id="3" name="Content Placeholder 2"/>
          <p:cNvSpPr>
            <a:spLocks noGrp="1"/>
          </p:cNvSpPr>
          <p:nvPr>
            <p:ph idx="1"/>
          </p:nvPr>
        </p:nvSpPr>
        <p:spPr>
          <a:xfrm>
            <a:off x="467544" y="1340768"/>
            <a:ext cx="8568952" cy="5328592"/>
          </a:xfrm>
        </p:spPr>
        <p:txBody>
          <a:bodyPr/>
          <a:lstStyle/>
          <a:p>
            <a:pPr marL="0" indent="0">
              <a:buNone/>
            </a:pPr>
            <a:r>
              <a:rPr lang="en-GB" sz="2200" dirty="0" smtClean="0"/>
              <a:t>What it would be:</a:t>
            </a:r>
          </a:p>
          <a:p>
            <a:r>
              <a:rPr lang="en-GB" sz="2200" i="1" dirty="0" smtClean="0"/>
              <a:t>Premised on the Essex School Led Improvement Strategy</a:t>
            </a:r>
          </a:p>
          <a:p>
            <a:r>
              <a:rPr lang="en-GB" sz="2200" i="1" dirty="0" smtClean="0"/>
              <a:t>Comprised initially of effective schools with a track record of school improvement and partnership working</a:t>
            </a:r>
          </a:p>
          <a:p>
            <a:r>
              <a:rPr lang="en-GB" sz="2200" i="1" dirty="0" smtClean="0"/>
              <a:t>Outward facing – willing to accept vulnerable schools from a position of strength</a:t>
            </a:r>
            <a:endParaRPr lang="en-GB" sz="2200" i="1" dirty="0"/>
          </a:p>
          <a:p>
            <a:pPr marL="0" indent="0">
              <a:buNone/>
            </a:pPr>
            <a:r>
              <a:rPr lang="en-GB" sz="2200" dirty="0" smtClean="0"/>
              <a:t>What it would not be:</a:t>
            </a:r>
          </a:p>
          <a:p>
            <a:r>
              <a:rPr lang="en-GB" sz="2200" i="1" dirty="0" smtClean="0"/>
              <a:t>A re-incarnation of the Local Authority </a:t>
            </a:r>
          </a:p>
          <a:p>
            <a:r>
              <a:rPr lang="en-GB" sz="2200" i="1" dirty="0" smtClean="0"/>
              <a:t>An exclusive club for inward-facing schools</a:t>
            </a:r>
          </a:p>
          <a:p>
            <a:r>
              <a:rPr lang="en-GB" sz="2200" i="1" dirty="0" smtClean="0"/>
              <a:t>A “hospital” trust for vulnerable schools</a:t>
            </a:r>
          </a:p>
          <a:p>
            <a:r>
              <a:rPr lang="en-GB" sz="2200" i="1" dirty="0" smtClean="0"/>
              <a:t>A trust of  homogeneous schools who have lost their individual identity.</a:t>
            </a:r>
          </a:p>
          <a:p>
            <a:pPr marL="0" indent="0">
              <a:buNone/>
            </a:pPr>
            <a:r>
              <a:rPr lang="en-GB" i="1" dirty="0" smtClean="0"/>
              <a:t>Interested schools/groups of schools to contact </a:t>
            </a:r>
          </a:p>
          <a:p>
            <a:pPr marL="0" indent="0">
              <a:buNone/>
            </a:pPr>
            <a:r>
              <a:rPr lang="en-GB" i="1" dirty="0" smtClean="0"/>
              <a:t>Graham Lancaster</a:t>
            </a:r>
            <a:endParaRPr lang="en-GB" i="1" dirty="0"/>
          </a:p>
        </p:txBody>
      </p:sp>
    </p:spTree>
    <p:extLst>
      <p:ext uri="{BB962C8B-B14F-4D97-AF65-F5344CB8AC3E}">
        <p14:creationId xmlns:p14="http://schemas.microsoft.com/office/powerpoint/2010/main" val="3978995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496944" cy="936104"/>
          </a:xfrm>
        </p:spPr>
        <p:txBody>
          <a:bodyPr/>
          <a:lstStyle/>
          <a:p>
            <a:r>
              <a:rPr lang="en-GB" dirty="0" smtClean="0"/>
              <a:t/>
            </a:r>
            <a:br>
              <a:rPr lang="en-GB" dirty="0" smtClean="0"/>
            </a:br>
            <a:r>
              <a:rPr lang="en-GB" dirty="0"/>
              <a:t/>
            </a:r>
            <a:br>
              <a:rPr lang="en-GB" dirty="0"/>
            </a:br>
            <a:r>
              <a:rPr lang="en-GB" dirty="0"/>
              <a:t/>
            </a:r>
            <a:br>
              <a:rPr lang="en-GB" dirty="0"/>
            </a:br>
            <a:r>
              <a:rPr lang="en-GB" sz="2000" dirty="0"/>
              <a:t/>
            </a:r>
            <a:br>
              <a:rPr lang="en-GB" sz="2000" dirty="0"/>
            </a:br>
            <a:r>
              <a:rPr lang="en-GB" dirty="0"/>
              <a:t/>
            </a:r>
            <a:br>
              <a:rPr lang="en-GB" dirty="0"/>
            </a:br>
            <a:r>
              <a:rPr lang="en-GB" b="1" dirty="0" smtClean="0"/>
              <a:t>Fair Access Protocols</a:t>
            </a: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endParaRPr lang="en-GB" dirty="0"/>
          </a:p>
        </p:txBody>
      </p:sp>
      <p:sp>
        <p:nvSpPr>
          <p:cNvPr id="3" name="Content Placeholder 2"/>
          <p:cNvSpPr>
            <a:spLocks noGrp="1"/>
          </p:cNvSpPr>
          <p:nvPr>
            <p:ph idx="1"/>
          </p:nvPr>
        </p:nvSpPr>
        <p:spPr>
          <a:xfrm>
            <a:off x="107504" y="1196752"/>
            <a:ext cx="8856984" cy="5256584"/>
          </a:xfrm>
        </p:spPr>
        <p:txBody>
          <a:bodyPr/>
          <a:lstStyle/>
          <a:p>
            <a:pPr lvl="0"/>
            <a:r>
              <a:rPr lang="en-GB" sz="2200" dirty="0"/>
              <a:t>We acknowledge rising birth rate and migration into the county has created pressure on availability of places for mid year </a:t>
            </a:r>
            <a:r>
              <a:rPr lang="en-GB" sz="2200" dirty="0" smtClean="0"/>
              <a:t>admissions</a:t>
            </a:r>
          </a:p>
          <a:p>
            <a:pPr marL="0" lvl="0" indent="0">
              <a:buNone/>
            </a:pPr>
            <a:endParaRPr lang="en-GB" sz="1000" dirty="0"/>
          </a:p>
          <a:p>
            <a:pPr lvl="0"/>
            <a:r>
              <a:rPr lang="en-GB" sz="2200" dirty="0"/>
              <a:t>More than 10,000 mid year applications annually </a:t>
            </a:r>
            <a:endParaRPr lang="en-GB" sz="2200" dirty="0" smtClean="0"/>
          </a:p>
          <a:p>
            <a:pPr marL="0" lvl="0" indent="0">
              <a:buNone/>
            </a:pPr>
            <a:endParaRPr lang="en-GB" sz="1000" dirty="0"/>
          </a:p>
          <a:p>
            <a:pPr lvl="0"/>
            <a:r>
              <a:rPr lang="en-GB" sz="2200" dirty="0"/>
              <a:t>We greatly appreciate the collaborative way schools right across Essex have admitted children above the admission number to help secure places for displaced children moving in</a:t>
            </a:r>
          </a:p>
          <a:p>
            <a:pPr marL="0" indent="0">
              <a:buNone/>
            </a:pPr>
            <a:endParaRPr lang="en-GB" sz="1000" dirty="0"/>
          </a:p>
          <a:p>
            <a:pPr lvl="0"/>
            <a:r>
              <a:rPr lang="en-GB" sz="2200" dirty="0"/>
              <a:t>To offer places at schools that are not local to the home or within transport distance would expose the LA to high transport costs – potentially up to £70,000 for one child</a:t>
            </a:r>
          </a:p>
          <a:p>
            <a:pPr marL="0" indent="0">
              <a:buNone/>
            </a:pPr>
            <a:endParaRPr lang="en-GB" sz="1000" dirty="0"/>
          </a:p>
          <a:p>
            <a:pPr lvl="0"/>
            <a:r>
              <a:rPr lang="en-GB" sz="2200" dirty="0"/>
              <a:t>548 ‘over-admission’ cases in the 2015-16 academic year – across the whole county, involving 169 schools – a testament to </a:t>
            </a:r>
            <a:endParaRPr lang="en-GB" sz="2200" dirty="0" smtClean="0"/>
          </a:p>
          <a:p>
            <a:pPr marL="0" lvl="0" indent="0">
              <a:buNone/>
            </a:pPr>
            <a:r>
              <a:rPr lang="en-GB" sz="2200" dirty="0"/>
              <a:t> </a:t>
            </a:r>
            <a:r>
              <a:rPr lang="en-GB" sz="2200" dirty="0" smtClean="0"/>
              <a:t>    the </a:t>
            </a:r>
            <a:r>
              <a:rPr lang="en-GB" sz="2200" dirty="0"/>
              <a:t>inclusive approach of schools</a:t>
            </a:r>
          </a:p>
          <a:p>
            <a:endParaRPr lang="en-GB" sz="3200" b="1" dirty="0"/>
          </a:p>
        </p:txBody>
      </p:sp>
    </p:spTree>
    <p:extLst>
      <p:ext uri="{BB962C8B-B14F-4D97-AF65-F5344CB8AC3E}">
        <p14:creationId xmlns:p14="http://schemas.microsoft.com/office/powerpoint/2010/main" val="1407106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496944" cy="1008112"/>
          </a:xfrm>
        </p:spPr>
        <p:txBody>
          <a:bodyPr/>
          <a:lstStyle/>
          <a:p>
            <a:r>
              <a:rPr lang="en-GB" dirty="0" smtClean="0"/>
              <a:t/>
            </a:r>
            <a:br>
              <a:rPr lang="en-GB" dirty="0" smtClean="0"/>
            </a:br>
            <a:r>
              <a:rPr lang="en-GB" dirty="0"/>
              <a:t/>
            </a:r>
            <a:br>
              <a:rPr lang="en-GB" dirty="0"/>
            </a:br>
            <a:r>
              <a:rPr lang="en-GB" dirty="0"/>
              <a:t/>
            </a:r>
            <a:br>
              <a:rPr lang="en-GB" dirty="0"/>
            </a:br>
            <a:r>
              <a:rPr lang="en-GB" sz="2000" dirty="0"/>
              <a:t/>
            </a:r>
            <a:br>
              <a:rPr lang="en-GB" sz="2000" dirty="0"/>
            </a:br>
            <a:r>
              <a:rPr lang="en-GB" dirty="0"/>
              <a:t/>
            </a:r>
            <a:br>
              <a:rPr lang="en-GB" dirty="0"/>
            </a:br>
            <a:r>
              <a:rPr lang="en-GB" b="1" dirty="0" smtClean="0"/>
              <a:t>Fair Access Protocols</a:t>
            </a: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endParaRPr lang="en-GB" dirty="0"/>
          </a:p>
        </p:txBody>
      </p:sp>
      <p:sp>
        <p:nvSpPr>
          <p:cNvPr id="3" name="Content Placeholder 2"/>
          <p:cNvSpPr>
            <a:spLocks noGrp="1"/>
          </p:cNvSpPr>
          <p:nvPr>
            <p:ph idx="1"/>
          </p:nvPr>
        </p:nvSpPr>
        <p:spPr>
          <a:xfrm>
            <a:off x="251520" y="1268760"/>
            <a:ext cx="8640960" cy="5112568"/>
          </a:xfrm>
        </p:spPr>
        <p:txBody>
          <a:bodyPr/>
          <a:lstStyle/>
          <a:p>
            <a:pPr lvl="0"/>
            <a:r>
              <a:rPr lang="en-GB" sz="2200" dirty="0" smtClean="0"/>
              <a:t>Some </a:t>
            </a:r>
            <a:r>
              <a:rPr lang="en-GB" sz="2200" dirty="0"/>
              <a:t>limited funding available where a school goes to 32 in an infant class, or 2 above the admission number</a:t>
            </a:r>
          </a:p>
          <a:p>
            <a:pPr marL="0" indent="0">
              <a:buNone/>
            </a:pPr>
            <a:endParaRPr lang="en-GB" sz="1000" dirty="0"/>
          </a:p>
          <a:p>
            <a:pPr lvl="0"/>
            <a:r>
              <a:rPr lang="en-GB" sz="2200" dirty="0"/>
              <a:t>The pressure on class sizes and teachers is recognised, alongside the duty to provide places for children moving in </a:t>
            </a:r>
          </a:p>
          <a:p>
            <a:pPr marL="0" indent="0">
              <a:buNone/>
            </a:pPr>
            <a:endParaRPr lang="en-GB" sz="1000" dirty="0"/>
          </a:p>
          <a:p>
            <a:pPr lvl="0"/>
            <a:r>
              <a:rPr lang="en-GB" sz="2200" dirty="0"/>
              <a:t>Particularly acute areas of pressure – Colchester, </a:t>
            </a:r>
            <a:r>
              <a:rPr lang="en-GB" sz="2200" dirty="0" err="1"/>
              <a:t>Tendring</a:t>
            </a:r>
            <a:r>
              <a:rPr lang="en-GB" sz="2200" dirty="0"/>
              <a:t>, Basildon, </a:t>
            </a:r>
            <a:r>
              <a:rPr lang="en-GB" sz="2200" dirty="0" err="1"/>
              <a:t>Uttlesford</a:t>
            </a:r>
            <a:endParaRPr lang="en-GB" sz="2200" dirty="0"/>
          </a:p>
          <a:p>
            <a:pPr marL="0" indent="0">
              <a:buNone/>
            </a:pPr>
            <a:endParaRPr lang="en-GB" sz="1000" dirty="0"/>
          </a:p>
          <a:p>
            <a:pPr lvl="0"/>
            <a:r>
              <a:rPr lang="en-GB" sz="2200" dirty="0"/>
              <a:t>New schools and expansions have helped (</a:t>
            </a:r>
            <a:r>
              <a:rPr lang="en-GB" sz="2200" dirty="0" err="1"/>
              <a:t>Braiswick</a:t>
            </a:r>
            <a:r>
              <a:rPr lang="en-GB" sz="2200" dirty="0"/>
              <a:t>, </a:t>
            </a:r>
            <a:r>
              <a:rPr lang="en-GB" sz="2200" dirty="0" err="1"/>
              <a:t>Camulos</a:t>
            </a:r>
            <a:r>
              <a:rPr lang="en-GB" sz="2200" dirty="0"/>
              <a:t>, Pemberley, Maltese Road)</a:t>
            </a:r>
          </a:p>
          <a:p>
            <a:pPr marL="0" indent="0">
              <a:buNone/>
            </a:pPr>
            <a:endParaRPr lang="en-GB" sz="1000" dirty="0"/>
          </a:p>
          <a:p>
            <a:pPr lvl="0"/>
            <a:r>
              <a:rPr lang="en-GB" sz="2200" dirty="0"/>
              <a:t>The 10 Year Plan to increase capacities and also to have regard to mid year growth</a:t>
            </a:r>
          </a:p>
          <a:p>
            <a:pPr marL="0" indent="0">
              <a:buNone/>
            </a:pPr>
            <a:endParaRPr lang="en-GB" sz="1000" dirty="0"/>
          </a:p>
        </p:txBody>
      </p:sp>
    </p:spTree>
    <p:extLst>
      <p:ext uri="{BB962C8B-B14F-4D97-AF65-F5344CB8AC3E}">
        <p14:creationId xmlns:p14="http://schemas.microsoft.com/office/powerpoint/2010/main" val="3791177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9552" y="260648"/>
            <a:ext cx="8208640" cy="1152128"/>
          </a:xfrm>
        </p:spPr>
        <p:txBody>
          <a:bodyPr/>
          <a:lstStyle/>
          <a:p>
            <a:pPr eaLnBrk="1" hangingPunct="1">
              <a:defRPr/>
            </a:pPr>
            <a:r>
              <a:rPr lang="en-US" b="1" dirty="0" smtClean="0">
                <a:ea typeface="+mj-ea"/>
              </a:rPr>
              <a:t>Essex Code of Conduct</a:t>
            </a:r>
          </a:p>
        </p:txBody>
      </p:sp>
      <p:sp>
        <p:nvSpPr>
          <p:cNvPr id="13315" name="Rectangle 3"/>
          <p:cNvSpPr>
            <a:spLocks noGrp="1" noChangeArrowheads="1"/>
          </p:cNvSpPr>
          <p:nvPr>
            <p:ph type="body" idx="1"/>
          </p:nvPr>
        </p:nvSpPr>
        <p:spPr>
          <a:xfrm>
            <a:off x="395536" y="1268760"/>
            <a:ext cx="8640960" cy="5040560"/>
          </a:xfrm>
        </p:spPr>
        <p:txBody>
          <a:bodyPr/>
          <a:lstStyle/>
          <a:p>
            <a:pPr marL="0" indent="0">
              <a:buNone/>
            </a:pPr>
            <a:r>
              <a:rPr lang="en-US" sz="2400" dirty="0"/>
              <a:t>Each LA must have a Code of Conduct for how they issue penalty notices for truancy and consult with schools and police to agree the criteria for issuing penalty notices. </a:t>
            </a:r>
            <a:endParaRPr lang="en-US" sz="2400" dirty="0" smtClean="0"/>
          </a:p>
          <a:p>
            <a:pPr marL="0" indent="0">
              <a:buNone/>
            </a:pPr>
            <a:endParaRPr lang="en-US" sz="2400" dirty="0" smtClean="0"/>
          </a:p>
          <a:p>
            <a:pPr marL="0" indent="0">
              <a:buNone/>
            </a:pPr>
            <a:r>
              <a:rPr lang="en-US" sz="2400" dirty="0"/>
              <a:t>The Steering Group has been in existence since the legislation introduced penalty notices in 2004. </a:t>
            </a:r>
            <a:endParaRPr lang="en-US" sz="2400" dirty="0" smtClean="0"/>
          </a:p>
          <a:p>
            <a:pPr marL="0" indent="0">
              <a:buNone/>
            </a:pPr>
            <a:r>
              <a:rPr lang="en-US" sz="2400" dirty="0" smtClean="0"/>
              <a:t>Representatives </a:t>
            </a:r>
            <a:r>
              <a:rPr lang="en-US" sz="2400" dirty="0"/>
              <a:t>of headteacher </a:t>
            </a:r>
            <a:r>
              <a:rPr lang="en-US" sz="2400" dirty="0" smtClean="0"/>
              <a:t>associations </a:t>
            </a:r>
            <a:r>
              <a:rPr lang="en-US" sz="2400" dirty="0"/>
              <a:t>represent schools in Essex – currently the EPHA Professional Officer sits on the steering group along with serving </a:t>
            </a:r>
            <a:r>
              <a:rPr lang="en-US" sz="2400" dirty="0" err="1"/>
              <a:t>headteachers</a:t>
            </a:r>
            <a:r>
              <a:rPr lang="en-US" sz="2400" dirty="0" smtClean="0"/>
              <a:t>.</a:t>
            </a:r>
          </a:p>
          <a:p>
            <a:pPr marL="0" indent="0">
              <a:buNone/>
            </a:pPr>
            <a:r>
              <a:rPr lang="en-US" sz="2400" dirty="0" smtClean="0"/>
              <a:t> </a:t>
            </a:r>
          </a:p>
          <a:p>
            <a:pPr marL="0" indent="0">
              <a:buNone/>
            </a:pPr>
            <a:r>
              <a:rPr lang="en-US" sz="2400" dirty="0" smtClean="0">
                <a:ea typeface="+mn-ea"/>
              </a:rPr>
              <a:t>Important </a:t>
            </a:r>
            <a:r>
              <a:rPr lang="en-US" sz="2400" dirty="0">
                <a:ea typeface="+mn-ea"/>
              </a:rPr>
              <a:t>that </a:t>
            </a:r>
            <a:r>
              <a:rPr lang="en-US" sz="2400" dirty="0" err="1">
                <a:ea typeface="+mn-ea"/>
              </a:rPr>
              <a:t>headteachers</a:t>
            </a:r>
            <a:r>
              <a:rPr lang="en-US" sz="2400" dirty="0">
                <a:ea typeface="+mn-ea"/>
              </a:rPr>
              <a:t> continue to </a:t>
            </a:r>
            <a:r>
              <a:rPr lang="en-US" sz="2400" dirty="0" err="1">
                <a:ea typeface="+mn-ea"/>
              </a:rPr>
              <a:t>unauthorise</a:t>
            </a:r>
            <a:r>
              <a:rPr lang="en-US" sz="2400" dirty="0">
                <a:ea typeface="+mn-ea"/>
              </a:rPr>
              <a:t> </a:t>
            </a:r>
            <a:endParaRPr lang="en-US" sz="2400" dirty="0" smtClean="0">
              <a:ea typeface="+mn-ea"/>
            </a:endParaRPr>
          </a:p>
          <a:p>
            <a:pPr marL="0" indent="0">
              <a:buNone/>
            </a:pPr>
            <a:r>
              <a:rPr lang="en-US" sz="2400" dirty="0" smtClean="0">
                <a:ea typeface="+mn-ea"/>
              </a:rPr>
              <a:t>leave </a:t>
            </a:r>
            <a:r>
              <a:rPr lang="en-US" sz="2400" dirty="0">
                <a:ea typeface="+mn-ea"/>
              </a:rPr>
              <a:t>if no exceptional circumstances (Nick Gibb)</a:t>
            </a:r>
          </a:p>
          <a:p>
            <a:pPr marL="0" indent="0">
              <a:buNone/>
            </a:pPr>
            <a:r>
              <a:rPr lang="en-US" sz="2400" dirty="0"/>
              <a:t>	</a:t>
            </a:r>
            <a:endParaRPr lang="en-US" sz="2400" dirty="0" smtClean="0"/>
          </a:p>
          <a:p>
            <a:pPr marL="0" indent="0">
              <a:buNone/>
            </a:pPr>
            <a:endParaRPr lang="en-US" sz="2400" dirty="0"/>
          </a:p>
          <a:p>
            <a:pPr marL="0" indent="0" eaLnBrk="1" hangingPunct="1">
              <a:buNone/>
              <a:defRPr/>
            </a:pPr>
            <a:endParaRPr lang="en-US" sz="2200" dirty="0">
              <a:ea typeface="+mn-ea"/>
            </a:endParaRPr>
          </a:p>
          <a:p>
            <a:pPr marL="0" indent="0" eaLnBrk="1" hangingPunct="1">
              <a:buNone/>
              <a:defRPr/>
            </a:pPr>
            <a:r>
              <a:rPr lang="en-US" sz="2400" dirty="0" smtClean="0"/>
              <a:t>. </a:t>
            </a:r>
            <a:r>
              <a:rPr lang="en-US" sz="2400" dirty="0"/>
              <a:t>	</a:t>
            </a:r>
          </a:p>
          <a:p>
            <a:pPr marL="0" indent="0" eaLnBrk="1" hangingPunct="1">
              <a:buNone/>
              <a:defRPr/>
            </a:pPr>
            <a:endParaRPr lang="en-US" sz="2200" dirty="0" smtClean="0">
              <a:ea typeface="+mn-ea"/>
            </a:endParaRPr>
          </a:p>
          <a:p>
            <a:pPr marL="0" indent="0" eaLnBrk="1" hangingPunct="1">
              <a:buNone/>
              <a:defRPr/>
            </a:pPr>
            <a:endParaRPr lang="en-US" dirty="0">
              <a:ea typeface="+mn-ea"/>
            </a:endParaRPr>
          </a:p>
          <a:p>
            <a:pPr marL="0" indent="0" eaLnBrk="1" hangingPunct="1">
              <a:buNone/>
              <a:defRPr/>
            </a:pPr>
            <a:endParaRPr lang="en-US" dirty="0" smtClean="0">
              <a:ea typeface="+mn-ea"/>
            </a:endParaRPr>
          </a:p>
        </p:txBody>
      </p:sp>
    </p:spTree>
    <p:extLst>
      <p:ext uri="{BB962C8B-B14F-4D97-AF65-F5344CB8AC3E}">
        <p14:creationId xmlns:p14="http://schemas.microsoft.com/office/powerpoint/2010/main" val="2040623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332656"/>
            <a:ext cx="7772400" cy="1872207"/>
          </a:xfrm>
        </p:spPr>
        <p:txBody>
          <a:bodyPr/>
          <a:lstStyle/>
          <a:p>
            <a:pPr eaLnBrk="1" hangingPunct="1">
              <a:defRPr/>
            </a:pPr>
            <a:r>
              <a:rPr lang="en-US" sz="3600" b="1" dirty="0" err="1" smtClean="0">
                <a:ea typeface="+mj-ea"/>
              </a:rPr>
              <a:t>Unauthorised</a:t>
            </a:r>
            <a:r>
              <a:rPr lang="en-US" sz="3600" b="1" dirty="0" smtClean="0">
                <a:ea typeface="+mj-ea"/>
              </a:rPr>
              <a:t> Leave of Absence</a:t>
            </a:r>
            <a:br>
              <a:rPr lang="en-US" sz="3600" b="1" dirty="0" smtClean="0">
                <a:ea typeface="+mj-ea"/>
              </a:rPr>
            </a:br>
            <a:r>
              <a:rPr lang="en-US" sz="3600" b="1" dirty="0" smtClean="0">
                <a:ea typeface="+mj-ea"/>
              </a:rPr>
              <a:t> Penalty </a:t>
            </a:r>
            <a:r>
              <a:rPr lang="en-US" sz="3600" b="1" dirty="0">
                <a:ea typeface="+mj-ea"/>
              </a:rPr>
              <a:t>N</a:t>
            </a:r>
            <a:r>
              <a:rPr lang="en-US" sz="3600" b="1" dirty="0" smtClean="0">
                <a:ea typeface="+mj-ea"/>
              </a:rPr>
              <a:t>otices  </a:t>
            </a:r>
          </a:p>
        </p:txBody>
      </p:sp>
      <p:sp>
        <p:nvSpPr>
          <p:cNvPr id="19459" name="Rectangle 3"/>
          <p:cNvSpPr>
            <a:spLocks noGrp="1" noChangeArrowheads="1"/>
          </p:cNvSpPr>
          <p:nvPr>
            <p:ph type="subTitle" idx="1"/>
          </p:nvPr>
        </p:nvSpPr>
        <p:spPr>
          <a:xfrm>
            <a:off x="323528" y="1916832"/>
            <a:ext cx="8352928" cy="4176464"/>
          </a:xfrm>
        </p:spPr>
        <p:txBody>
          <a:bodyPr/>
          <a:lstStyle/>
          <a:p>
            <a:pPr eaLnBrk="1" hangingPunct="1">
              <a:defRPr/>
            </a:pPr>
            <a:endParaRPr lang="en-US" dirty="0" smtClean="0">
              <a:ea typeface="+mn-ea"/>
            </a:endParaRPr>
          </a:p>
          <a:p>
            <a:pPr eaLnBrk="1" hangingPunct="1">
              <a:defRPr/>
            </a:pPr>
            <a:r>
              <a:rPr lang="en-US" dirty="0" smtClean="0">
                <a:ea typeface="+mn-ea"/>
              </a:rPr>
              <a:t>Jon Platt claimed not irregular attendance – 7 days holiday (14 sessions) and 93.8% previous year </a:t>
            </a:r>
          </a:p>
          <a:p>
            <a:pPr eaLnBrk="1" hangingPunct="1">
              <a:defRPr/>
            </a:pPr>
            <a:endParaRPr lang="en-US" dirty="0">
              <a:ea typeface="+mn-ea"/>
            </a:endParaRPr>
          </a:p>
          <a:p>
            <a:pPr eaLnBrk="1" hangingPunct="1">
              <a:defRPr/>
            </a:pPr>
            <a:r>
              <a:rPr lang="en-US" dirty="0" smtClean="0">
                <a:ea typeface="+mn-ea"/>
              </a:rPr>
              <a:t>High court – whether attendance has been regular had to be looked at in the wider context and not just during the limited period of the holiday – magistrates correct to have regard for wider picture </a:t>
            </a:r>
          </a:p>
          <a:p>
            <a:pPr eaLnBrk="1" hangingPunct="1">
              <a:defRPr/>
            </a:pPr>
            <a:endParaRPr lang="en-US" dirty="0">
              <a:ea typeface="+mn-ea"/>
            </a:endParaRPr>
          </a:p>
          <a:p>
            <a:pPr eaLnBrk="1" hangingPunct="1">
              <a:defRPr/>
            </a:pPr>
            <a:r>
              <a:rPr lang="en-US" dirty="0" smtClean="0">
                <a:ea typeface="+mn-ea"/>
              </a:rPr>
              <a:t>Supreme Court appeal not yet confirmed – expected anytime, if agreed – likely to be Spring 2017</a:t>
            </a:r>
          </a:p>
        </p:txBody>
      </p:sp>
    </p:spTree>
    <p:extLst>
      <p:ext uri="{BB962C8B-B14F-4D97-AF65-F5344CB8AC3E}">
        <p14:creationId xmlns:p14="http://schemas.microsoft.com/office/powerpoint/2010/main" val="2676431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936104"/>
          </a:xfrm>
        </p:spPr>
        <p:txBody>
          <a:bodyPr/>
          <a:lstStyle/>
          <a:p>
            <a:r>
              <a:rPr lang="en-GB" sz="4000" b="1" dirty="0"/>
              <a:t>Priorities for </a:t>
            </a:r>
            <a:r>
              <a:rPr lang="en-GB" sz="4000" b="1" dirty="0" smtClean="0"/>
              <a:t>Essex in 2016/17 </a:t>
            </a:r>
            <a:endParaRPr lang="en-GB" b="1" dirty="0"/>
          </a:p>
        </p:txBody>
      </p:sp>
      <p:sp>
        <p:nvSpPr>
          <p:cNvPr id="3" name="Subtitle 2"/>
          <p:cNvSpPr>
            <a:spLocks noGrp="1"/>
          </p:cNvSpPr>
          <p:nvPr>
            <p:ph type="subTitle" idx="1"/>
          </p:nvPr>
        </p:nvSpPr>
        <p:spPr>
          <a:xfrm>
            <a:off x="323528" y="908720"/>
            <a:ext cx="8640960" cy="5616624"/>
          </a:xfrm>
        </p:spPr>
        <p:txBody>
          <a:bodyPr/>
          <a:lstStyle/>
          <a:p>
            <a:endParaRPr lang="en-GB" sz="1000" dirty="0" smtClean="0">
              <a:solidFill>
                <a:srgbClr val="7030A0"/>
              </a:solidFill>
            </a:endParaRPr>
          </a:p>
          <a:p>
            <a:pPr lvl="0"/>
            <a:r>
              <a:rPr lang="en-GB" dirty="0" smtClean="0"/>
              <a:t>Ensure </a:t>
            </a:r>
            <a:r>
              <a:rPr lang="en-GB" dirty="0"/>
              <a:t>that every school in Essex will be judged to be at least good </a:t>
            </a:r>
            <a:r>
              <a:rPr lang="en-GB" i="1" dirty="0" smtClean="0">
                <a:solidFill>
                  <a:srgbClr val="7030A0"/>
                </a:solidFill>
              </a:rPr>
              <a:t>and more schools are judged outstanding</a:t>
            </a:r>
          </a:p>
          <a:p>
            <a:pPr lvl="0"/>
            <a:endParaRPr lang="en-GB" sz="800" i="1" dirty="0" smtClean="0">
              <a:solidFill>
                <a:srgbClr val="7030A0"/>
              </a:solidFill>
            </a:endParaRPr>
          </a:p>
          <a:p>
            <a:pPr lvl="0"/>
            <a:r>
              <a:rPr lang="en-GB" dirty="0" smtClean="0"/>
              <a:t>Raise </a:t>
            </a:r>
            <a:r>
              <a:rPr lang="en-GB" dirty="0"/>
              <a:t>the achievement of all disadvantaged children and young people and those in receipt of the Pupil Premium thus reducing the gap between Essex and National </a:t>
            </a:r>
            <a:r>
              <a:rPr lang="en-GB" dirty="0" smtClean="0"/>
              <a:t>performance</a:t>
            </a:r>
            <a:r>
              <a:rPr lang="en-GB" dirty="0"/>
              <a:t> </a:t>
            </a:r>
            <a:r>
              <a:rPr lang="en-GB" i="1" dirty="0" smtClean="0">
                <a:solidFill>
                  <a:srgbClr val="7030A0"/>
                </a:solidFill>
              </a:rPr>
              <a:t>– emphasis on the use of the Essex Toolkit and accountability for impact on improved outcomes.</a:t>
            </a:r>
          </a:p>
          <a:p>
            <a:pPr lvl="0"/>
            <a:endParaRPr lang="en-GB" sz="800" dirty="0" smtClean="0"/>
          </a:p>
          <a:p>
            <a:pPr lvl="0"/>
            <a:r>
              <a:rPr lang="en-GB" dirty="0" smtClean="0"/>
              <a:t>Deliver </a:t>
            </a:r>
            <a:r>
              <a:rPr lang="en-GB" dirty="0"/>
              <a:t>a school led improvement system </a:t>
            </a:r>
            <a:r>
              <a:rPr lang="en-GB" i="1" dirty="0">
                <a:solidFill>
                  <a:srgbClr val="7030A0"/>
                </a:solidFill>
              </a:rPr>
              <a:t>– strongly encourage schools not yet in a formal partnership to join one, support partnerships with additional resources to support their development to a mature </a:t>
            </a:r>
            <a:r>
              <a:rPr lang="en-GB" i="1" dirty="0" smtClean="0">
                <a:solidFill>
                  <a:srgbClr val="7030A0"/>
                </a:solidFill>
              </a:rPr>
              <a:t>partnership</a:t>
            </a:r>
          </a:p>
          <a:p>
            <a:pPr lvl="0"/>
            <a:endParaRPr lang="en-GB" sz="800" i="1" dirty="0">
              <a:solidFill>
                <a:srgbClr val="7030A0"/>
              </a:solidFill>
            </a:endParaRPr>
          </a:p>
          <a:p>
            <a:r>
              <a:rPr lang="en-GB" dirty="0" smtClean="0"/>
              <a:t>Transforming </a:t>
            </a:r>
            <a:r>
              <a:rPr lang="en-GB" dirty="0"/>
              <a:t>SEND Services in Essex </a:t>
            </a:r>
            <a:endParaRPr lang="en-GB" dirty="0" smtClean="0"/>
          </a:p>
          <a:p>
            <a:endParaRPr lang="en-GB" sz="1400" dirty="0" smtClean="0"/>
          </a:p>
          <a:p>
            <a:r>
              <a:rPr lang="en-GB" dirty="0"/>
              <a:t>Teacher Recruitment and Retention</a:t>
            </a:r>
          </a:p>
          <a:p>
            <a:endParaRPr lang="en-GB" dirty="0"/>
          </a:p>
          <a:p>
            <a:pPr lvl="0"/>
            <a:endParaRPr lang="en-GB" i="1" dirty="0">
              <a:solidFill>
                <a:srgbClr val="7030A0"/>
              </a:solidFill>
            </a:endParaRPr>
          </a:p>
          <a:p>
            <a:endParaRPr lang="en-GB" dirty="0" smtClean="0"/>
          </a:p>
          <a:p>
            <a:endParaRPr lang="en-GB" dirty="0"/>
          </a:p>
        </p:txBody>
      </p:sp>
    </p:spTree>
    <p:extLst>
      <p:ext uri="{BB962C8B-B14F-4D97-AF65-F5344CB8AC3E}">
        <p14:creationId xmlns:p14="http://schemas.microsoft.com/office/powerpoint/2010/main" val="397436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9552" y="260648"/>
            <a:ext cx="8208640" cy="1152128"/>
          </a:xfrm>
        </p:spPr>
        <p:txBody>
          <a:bodyPr/>
          <a:lstStyle/>
          <a:p>
            <a:pPr eaLnBrk="1" hangingPunct="1">
              <a:defRPr/>
            </a:pPr>
            <a:r>
              <a:rPr lang="en-US" b="1" dirty="0" smtClean="0">
                <a:ea typeface="+mj-ea"/>
              </a:rPr>
              <a:t>Essex Code of Conduct</a:t>
            </a:r>
          </a:p>
        </p:txBody>
      </p:sp>
      <p:sp>
        <p:nvSpPr>
          <p:cNvPr id="13315" name="Rectangle 3"/>
          <p:cNvSpPr>
            <a:spLocks noGrp="1" noChangeArrowheads="1"/>
          </p:cNvSpPr>
          <p:nvPr>
            <p:ph type="body" idx="1"/>
          </p:nvPr>
        </p:nvSpPr>
        <p:spPr>
          <a:xfrm>
            <a:off x="395536" y="1268760"/>
            <a:ext cx="8640960" cy="5256584"/>
          </a:xfrm>
        </p:spPr>
        <p:txBody>
          <a:bodyPr/>
          <a:lstStyle/>
          <a:p>
            <a:pPr marL="0" indent="0" eaLnBrk="1" hangingPunct="1">
              <a:buNone/>
              <a:defRPr/>
            </a:pPr>
            <a:endParaRPr lang="en-US" sz="2200" dirty="0" smtClean="0">
              <a:ea typeface="+mn-ea"/>
            </a:endParaRPr>
          </a:p>
          <a:p>
            <a:pPr marL="0" indent="0" eaLnBrk="1" hangingPunct="1">
              <a:buNone/>
              <a:defRPr/>
            </a:pPr>
            <a:r>
              <a:rPr lang="en-US" sz="2200" dirty="0" smtClean="0">
                <a:ea typeface="+mn-ea"/>
              </a:rPr>
              <a:t>Need to protect the integrity and reputation of the system by only issuing penalty notices  if prepared to prosecute if the  fine is not paid – </a:t>
            </a:r>
            <a:r>
              <a:rPr lang="en-US" sz="2200" b="1" dirty="0" smtClean="0">
                <a:ea typeface="+mn-ea"/>
              </a:rPr>
              <a:t>benchmarking against Isle of Wight v Platt.  </a:t>
            </a:r>
            <a:r>
              <a:rPr lang="en-US" sz="2200" dirty="0" smtClean="0">
                <a:ea typeface="+mn-ea"/>
              </a:rPr>
              <a:t>Consider each case on own facts and merit.</a:t>
            </a:r>
          </a:p>
          <a:p>
            <a:pPr marL="0" indent="0" eaLnBrk="1" hangingPunct="1">
              <a:buNone/>
              <a:defRPr/>
            </a:pPr>
            <a:endParaRPr lang="en-US" sz="2200" dirty="0" smtClean="0">
              <a:ea typeface="+mn-ea"/>
            </a:endParaRPr>
          </a:p>
          <a:p>
            <a:pPr marL="0" indent="0">
              <a:buNone/>
              <a:defRPr/>
            </a:pPr>
            <a:r>
              <a:rPr lang="en-US" sz="2400" dirty="0"/>
              <a:t>If a penalty notice is not paid the parent is not prosecuted for non-payment of fine. Parents are prosecuted for irregular school attendance, not for taking term time holidays. </a:t>
            </a:r>
          </a:p>
          <a:p>
            <a:pPr marL="0" indent="0" eaLnBrk="1" hangingPunct="1">
              <a:buNone/>
              <a:defRPr/>
            </a:pPr>
            <a:endParaRPr lang="en-US" sz="2200" dirty="0">
              <a:ea typeface="+mn-ea"/>
            </a:endParaRPr>
          </a:p>
          <a:p>
            <a:pPr marL="0" indent="0" eaLnBrk="1" hangingPunct="1">
              <a:buNone/>
              <a:defRPr/>
            </a:pPr>
            <a:r>
              <a:rPr lang="en-US" sz="2200" dirty="0" smtClean="0">
                <a:ea typeface="+mn-ea"/>
              </a:rPr>
              <a:t>Code of Conduct Steering group considered whether to change code of conduct – decided to wait until supreme court outcome/advice from DFE </a:t>
            </a:r>
          </a:p>
          <a:p>
            <a:pPr marL="0" indent="0" eaLnBrk="1" hangingPunct="1">
              <a:buNone/>
              <a:defRPr/>
            </a:pPr>
            <a:r>
              <a:rPr lang="en-US" sz="2400" dirty="0" smtClean="0"/>
              <a:t>. </a:t>
            </a:r>
            <a:r>
              <a:rPr lang="en-US" sz="2400" dirty="0"/>
              <a:t>	</a:t>
            </a:r>
          </a:p>
          <a:p>
            <a:pPr marL="0" indent="0" eaLnBrk="1" hangingPunct="1">
              <a:buNone/>
              <a:defRPr/>
            </a:pPr>
            <a:endParaRPr lang="en-US" sz="2200" dirty="0" smtClean="0">
              <a:ea typeface="+mn-ea"/>
            </a:endParaRPr>
          </a:p>
          <a:p>
            <a:pPr marL="0" indent="0" eaLnBrk="1" hangingPunct="1">
              <a:buNone/>
              <a:defRPr/>
            </a:pPr>
            <a:endParaRPr lang="en-US" dirty="0">
              <a:ea typeface="+mn-ea"/>
            </a:endParaRPr>
          </a:p>
          <a:p>
            <a:pPr marL="0" indent="0" eaLnBrk="1" hangingPunct="1">
              <a:buNone/>
              <a:defRPr/>
            </a:pPr>
            <a:endParaRPr lang="en-US" dirty="0" smtClean="0">
              <a:ea typeface="+mn-ea"/>
            </a:endParaRPr>
          </a:p>
        </p:txBody>
      </p:sp>
    </p:spTree>
    <p:extLst>
      <p:ext uri="{BB962C8B-B14F-4D97-AF65-F5344CB8AC3E}">
        <p14:creationId xmlns:p14="http://schemas.microsoft.com/office/powerpoint/2010/main" val="4038743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848600" cy="864096"/>
          </a:xfrm>
        </p:spPr>
        <p:txBody>
          <a:bodyPr/>
          <a:lstStyle/>
          <a:p>
            <a:r>
              <a:rPr lang="en-GB" b="1" dirty="0" smtClean="0"/>
              <a:t>In Summary: </a:t>
            </a:r>
            <a:endParaRPr lang="en-GB" b="1" dirty="0"/>
          </a:p>
        </p:txBody>
      </p:sp>
      <p:sp>
        <p:nvSpPr>
          <p:cNvPr id="3" name="Content Placeholder 2"/>
          <p:cNvSpPr>
            <a:spLocks noGrp="1"/>
          </p:cNvSpPr>
          <p:nvPr>
            <p:ph idx="1"/>
          </p:nvPr>
        </p:nvSpPr>
        <p:spPr>
          <a:xfrm>
            <a:off x="539552" y="1412776"/>
            <a:ext cx="7992616" cy="4958680"/>
          </a:xfrm>
        </p:spPr>
        <p:txBody>
          <a:bodyPr/>
          <a:lstStyle/>
          <a:p>
            <a:r>
              <a:rPr lang="en-GB" sz="2400" dirty="0" smtClean="0"/>
              <a:t>LA will continue to issue penalty notices for appropriate cases </a:t>
            </a:r>
          </a:p>
          <a:p>
            <a:pPr marL="0" indent="0">
              <a:buNone/>
            </a:pPr>
            <a:endParaRPr lang="en-GB" sz="2400" dirty="0" smtClean="0"/>
          </a:p>
          <a:p>
            <a:r>
              <a:rPr lang="en-GB" sz="2400" dirty="0" smtClean="0"/>
              <a:t>Schools should consider patterns of absences and do not authorise if have doubts and there is no evidence from parents </a:t>
            </a:r>
          </a:p>
          <a:p>
            <a:endParaRPr lang="en-GB" sz="2400" dirty="0"/>
          </a:p>
          <a:p>
            <a:r>
              <a:rPr lang="en-GB" sz="2400" dirty="0" smtClean="0"/>
              <a:t>Schools can refer to MECES for cases if 8 unauthorised absences within a 4 week period </a:t>
            </a:r>
          </a:p>
          <a:p>
            <a:endParaRPr lang="en-GB" sz="2400" dirty="0"/>
          </a:p>
          <a:p>
            <a:r>
              <a:rPr lang="en-GB" sz="2400" dirty="0" smtClean="0"/>
              <a:t>Penalty notices can be issued if 10 unauthorised absences within a 6 week period. </a:t>
            </a:r>
            <a:endParaRPr lang="en-GB" sz="2400" dirty="0"/>
          </a:p>
        </p:txBody>
      </p:sp>
    </p:spTree>
    <p:extLst>
      <p:ext uri="{BB962C8B-B14F-4D97-AF65-F5344CB8AC3E}">
        <p14:creationId xmlns:p14="http://schemas.microsoft.com/office/powerpoint/2010/main" val="4270182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496944" cy="1224136"/>
          </a:xfrm>
        </p:spPr>
        <p:txBody>
          <a:bodyPr/>
          <a:lstStyle/>
          <a:p>
            <a:r>
              <a:rPr lang="en-GB" dirty="0" smtClean="0"/>
              <a:t/>
            </a:r>
            <a:br>
              <a:rPr lang="en-GB" dirty="0" smtClean="0"/>
            </a:br>
            <a:r>
              <a:rPr lang="en-GB" dirty="0"/>
              <a:t/>
            </a:r>
            <a:br>
              <a:rPr lang="en-GB" dirty="0"/>
            </a:br>
            <a:r>
              <a:rPr lang="en-GB" b="1" dirty="0" smtClean="0"/>
              <a:t>Recruitment and Retention</a:t>
            </a:r>
            <a:r>
              <a:rPr lang="en-GB" dirty="0"/>
              <a:t/>
            </a:r>
            <a:br>
              <a:rPr lang="en-GB" dirty="0"/>
            </a:br>
            <a:r>
              <a:rPr lang="en-GB" sz="2000" dirty="0"/>
              <a:t/>
            </a:r>
            <a:br>
              <a:rPr lang="en-GB" sz="2000" dirty="0"/>
            </a:br>
            <a:r>
              <a:rPr lang="en-GB" dirty="0"/>
              <a:t/>
            </a:r>
            <a:br>
              <a:rPr lang="en-GB" dirty="0"/>
            </a:br>
            <a:endParaRPr lang="en-GB" dirty="0"/>
          </a:p>
        </p:txBody>
      </p:sp>
      <p:sp>
        <p:nvSpPr>
          <p:cNvPr id="3" name="Content Placeholder 2"/>
          <p:cNvSpPr>
            <a:spLocks noGrp="1"/>
          </p:cNvSpPr>
          <p:nvPr>
            <p:ph idx="1"/>
          </p:nvPr>
        </p:nvSpPr>
        <p:spPr>
          <a:xfrm>
            <a:off x="323528" y="1124744"/>
            <a:ext cx="8568952" cy="5184576"/>
          </a:xfrm>
        </p:spPr>
        <p:txBody>
          <a:bodyPr/>
          <a:lstStyle/>
          <a:p>
            <a:r>
              <a:rPr lang="en-GB" sz="2200" dirty="0" smtClean="0"/>
              <a:t>Suggestions </a:t>
            </a:r>
            <a:r>
              <a:rPr lang="en-GB" sz="2200" dirty="0"/>
              <a:t>from primary headteacher meetings </a:t>
            </a:r>
            <a:r>
              <a:rPr lang="en-GB" sz="2200" dirty="0" smtClean="0"/>
              <a:t>about what has worked to support retention have been collated </a:t>
            </a:r>
            <a:r>
              <a:rPr lang="en-GB" sz="2200" dirty="0"/>
              <a:t>into one </a:t>
            </a:r>
            <a:r>
              <a:rPr lang="en-GB" sz="2200" dirty="0" smtClean="0"/>
              <a:t>document. Available on </a:t>
            </a:r>
            <a:r>
              <a:rPr lang="en-GB" sz="2200" dirty="0" err="1" smtClean="0"/>
              <a:t>Infolink</a:t>
            </a:r>
            <a:r>
              <a:rPr lang="en-GB" sz="2200" dirty="0" smtClean="0"/>
              <a:t> with a recent </a:t>
            </a:r>
            <a:r>
              <a:rPr lang="en-GB" sz="2200" dirty="0"/>
              <a:t>presentation </a:t>
            </a:r>
            <a:r>
              <a:rPr lang="en-GB" sz="2200" dirty="0" smtClean="0"/>
              <a:t>from the headteacher </a:t>
            </a:r>
            <a:r>
              <a:rPr lang="en-GB" sz="2200" dirty="0"/>
              <a:t>of </a:t>
            </a:r>
            <a:r>
              <a:rPr lang="en-GB" sz="2200" dirty="0" err="1"/>
              <a:t>Sweyne</a:t>
            </a:r>
            <a:r>
              <a:rPr lang="en-GB" sz="2200" dirty="0"/>
              <a:t> Park </a:t>
            </a:r>
            <a:r>
              <a:rPr lang="en-GB" sz="2200" dirty="0" smtClean="0"/>
              <a:t>Recruitment </a:t>
            </a:r>
          </a:p>
          <a:p>
            <a:r>
              <a:rPr lang="en-GB" sz="2200" dirty="0" smtClean="0"/>
              <a:t>Initial </a:t>
            </a:r>
            <a:r>
              <a:rPr lang="en-GB" sz="2200" dirty="0"/>
              <a:t>teacher training </a:t>
            </a:r>
            <a:r>
              <a:rPr lang="en-GB" sz="2200" dirty="0" smtClean="0"/>
              <a:t>allocations </a:t>
            </a:r>
            <a:r>
              <a:rPr lang="en-GB" sz="2200" dirty="0"/>
              <a:t>for 2017/18 currently being sent to Essex </a:t>
            </a:r>
            <a:r>
              <a:rPr lang="en-GB" sz="2200" dirty="0" smtClean="0"/>
              <a:t>providers. Initial </a:t>
            </a:r>
            <a:r>
              <a:rPr lang="en-GB" sz="2200" dirty="0"/>
              <a:t>numbers are disappointing. </a:t>
            </a:r>
            <a:r>
              <a:rPr lang="en-GB" sz="2200" dirty="0" smtClean="0"/>
              <a:t>Task and Finish group </a:t>
            </a:r>
            <a:r>
              <a:rPr lang="en-GB" sz="2200" dirty="0"/>
              <a:t>supporting </a:t>
            </a:r>
            <a:r>
              <a:rPr lang="en-GB" sz="2200" dirty="0" smtClean="0"/>
              <a:t> quadrant based recruitment events in November and backing providers </a:t>
            </a:r>
            <a:r>
              <a:rPr lang="en-GB" sz="2200" dirty="0"/>
              <a:t>in lobbying </a:t>
            </a:r>
            <a:r>
              <a:rPr lang="en-GB" sz="2200" dirty="0" err="1" smtClean="0"/>
              <a:t>DfE</a:t>
            </a:r>
            <a:r>
              <a:rPr lang="en-GB" sz="2200" dirty="0" smtClean="0"/>
              <a:t>.</a:t>
            </a:r>
          </a:p>
          <a:p>
            <a:r>
              <a:rPr lang="en-GB" sz="2200" dirty="0" smtClean="0"/>
              <a:t>Recruitment </a:t>
            </a:r>
            <a:r>
              <a:rPr lang="en-GB" sz="2200" dirty="0"/>
              <a:t>from overseas </a:t>
            </a:r>
            <a:r>
              <a:rPr lang="en-GB" sz="2200" dirty="0" smtClean="0"/>
              <a:t>has had </a:t>
            </a:r>
            <a:r>
              <a:rPr lang="en-GB" sz="2200" dirty="0"/>
              <a:t>very limited success </a:t>
            </a:r>
            <a:r>
              <a:rPr lang="en-GB" sz="2200" dirty="0" smtClean="0"/>
              <a:t>. Task and Finish </a:t>
            </a:r>
            <a:r>
              <a:rPr lang="en-GB" sz="2200" dirty="0"/>
              <a:t>group seeking commercial agency partner to take this forward</a:t>
            </a:r>
          </a:p>
          <a:p>
            <a:pPr lvl="0"/>
            <a:r>
              <a:rPr lang="en-GB" sz="2200" dirty="0"/>
              <a:t>Housing for </a:t>
            </a:r>
            <a:r>
              <a:rPr lang="en-GB" sz="2200" dirty="0" smtClean="0"/>
              <a:t>teachers: positive </a:t>
            </a:r>
            <a:r>
              <a:rPr lang="en-GB" sz="2200" dirty="0"/>
              <a:t>signs of progress </a:t>
            </a:r>
          </a:p>
          <a:p>
            <a:pPr lvl="0"/>
            <a:r>
              <a:rPr lang="en-GB" sz="2200" dirty="0"/>
              <a:t>Some TSAs identifying </a:t>
            </a:r>
            <a:r>
              <a:rPr lang="en-GB" sz="2200" dirty="0" smtClean="0"/>
              <a:t>Recruitment and Retention for </a:t>
            </a:r>
            <a:r>
              <a:rPr lang="en-GB" sz="2200" dirty="0"/>
              <a:t>a potential Centre of </a:t>
            </a:r>
            <a:r>
              <a:rPr lang="en-GB" sz="2200" dirty="0" smtClean="0"/>
              <a:t>Excellence to add capacity to this crucial priority</a:t>
            </a:r>
            <a:r>
              <a:rPr lang="en-GB" dirty="0" smtClean="0"/>
              <a:t>.</a:t>
            </a:r>
            <a:endParaRPr lang="en-GB" dirty="0"/>
          </a:p>
        </p:txBody>
      </p:sp>
    </p:spTree>
    <p:extLst>
      <p:ext uri="{BB962C8B-B14F-4D97-AF65-F5344CB8AC3E}">
        <p14:creationId xmlns:p14="http://schemas.microsoft.com/office/powerpoint/2010/main" val="30059903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848600" cy="1143000"/>
          </a:xfrm>
        </p:spPr>
        <p:txBody>
          <a:bodyPr/>
          <a:lstStyle/>
          <a:p>
            <a:r>
              <a:rPr lang="en-GB" b="1" dirty="0"/>
              <a:t>ESSEX TEACHING AWARDS </a:t>
            </a:r>
            <a:r>
              <a:rPr lang="en-GB" dirty="0"/>
              <a:t/>
            </a:r>
            <a:br>
              <a:rPr lang="en-GB" dirty="0"/>
            </a:br>
            <a:endParaRPr lang="en-GB" dirty="0"/>
          </a:p>
        </p:txBody>
      </p:sp>
      <p:sp>
        <p:nvSpPr>
          <p:cNvPr id="3" name="Content Placeholder 2"/>
          <p:cNvSpPr>
            <a:spLocks noGrp="1"/>
          </p:cNvSpPr>
          <p:nvPr>
            <p:ph idx="1"/>
          </p:nvPr>
        </p:nvSpPr>
        <p:spPr>
          <a:xfrm>
            <a:off x="395536" y="1268760"/>
            <a:ext cx="8496944" cy="5328592"/>
          </a:xfrm>
        </p:spPr>
        <p:txBody>
          <a:bodyPr/>
          <a:lstStyle/>
          <a:p>
            <a:pPr marL="0" indent="0">
              <a:buNone/>
            </a:pPr>
            <a:r>
              <a:rPr lang="en-US" dirty="0" smtClean="0"/>
              <a:t>Nominations </a:t>
            </a:r>
            <a:r>
              <a:rPr lang="en-US" dirty="0"/>
              <a:t>for the Essex Teaching Awards are being invited and entries must be submitted by </a:t>
            </a:r>
            <a:r>
              <a:rPr lang="en-US" b="1" dirty="0"/>
              <a:t>5pm on Friday 18 November </a:t>
            </a:r>
            <a:r>
              <a:rPr lang="en-US" b="1" dirty="0" smtClean="0"/>
              <a:t>2016.</a:t>
            </a:r>
            <a:endParaRPr lang="en-US" b="1" dirty="0"/>
          </a:p>
          <a:p>
            <a:pPr marL="0" indent="0">
              <a:buNone/>
            </a:pPr>
            <a:r>
              <a:rPr lang="en-US" dirty="0" smtClean="0"/>
              <a:t>LA </a:t>
            </a:r>
            <a:r>
              <a:rPr lang="en-US" dirty="0"/>
              <a:t>is committed to the process, regarding it as a very positive celebration of outstanding practice in Essex </a:t>
            </a:r>
            <a:r>
              <a:rPr lang="en-US" dirty="0" smtClean="0"/>
              <a:t>schools. Two of the awards made last year:</a:t>
            </a:r>
          </a:p>
          <a:p>
            <a:r>
              <a:rPr lang="en-US" b="1" dirty="0" smtClean="0"/>
              <a:t>New </a:t>
            </a:r>
            <a:r>
              <a:rPr lang="en-US" b="1" dirty="0"/>
              <a:t>Teacher of the Year </a:t>
            </a:r>
            <a:r>
              <a:rPr lang="en-US" dirty="0"/>
              <a:t>–</a:t>
            </a:r>
            <a:br>
              <a:rPr lang="en-US" dirty="0"/>
            </a:br>
            <a:r>
              <a:rPr lang="en-US" dirty="0"/>
              <a:t>Highly commended: Kathryn </a:t>
            </a:r>
            <a:r>
              <a:rPr lang="en-US" dirty="0" err="1"/>
              <a:t>Scannell</a:t>
            </a:r>
            <a:r>
              <a:rPr lang="en-US" dirty="0"/>
              <a:t> (The James Hornsby School), Jonathan Hoyle (The </a:t>
            </a:r>
            <a:r>
              <a:rPr lang="en-US" dirty="0" err="1"/>
              <a:t>Deanes</a:t>
            </a:r>
            <a:r>
              <a:rPr lang="en-US" dirty="0"/>
              <a:t> School) and Laura Townsend (</a:t>
            </a:r>
            <a:r>
              <a:rPr lang="en-US" dirty="0" err="1"/>
              <a:t>Clacton</a:t>
            </a:r>
            <a:r>
              <a:rPr lang="en-US" dirty="0"/>
              <a:t> County High School)</a:t>
            </a:r>
            <a:br>
              <a:rPr lang="en-US" dirty="0"/>
            </a:br>
            <a:r>
              <a:rPr lang="en-US" dirty="0"/>
              <a:t>Winner: Lewis Alderman (Freshwaters Academy</a:t>
            </a:r>
            <a:r>
              <a:rPr lang="en-US" dirty="0" smtClean="0"/>
              <a:t>)</a:t>
            </a:r>
          </a:p>
          <a:p>
            <a:r>
              <a:rPr lang="en-US" dirty="0"/>
              <a:t/>
            </a:r>
            <a:br>
              <a:rPr lang="en-US" dirty="0"/>
            </a:br>
            <a:r>
              <a:rPr lang="en-US" b="1" dirty="0" smtClean="0"/>
              <a:t>Primary </a:t>
            </a:r>
            <a:r>
              <a:rPr lang="en-US" b="1" dirty="0"/>
              <a:t>Teacher of the Year</a:t>
            </a:r>
            <a:r>
              <a:rPr lang="en-US" dirty="0"/>
              <a:t> –</a:t>
            </a:r>
            <a:br>
              <a:rPr lang="en-US" dirty="0"/>
            </a:br>
            <a:r>
              <a:rPr lang="en-US" dirty="0"/>
              <a:t>Highly commended: Tracy Cooke (Great Bentley Primary School) and Jo </a:t>
            </a:r>
            <a:r>
              <a:rPr lang="en-US" dirty="0" err="1"/>
              <a:t>Mullane</a:t>
            </a:r>
            <a:r>
              <a:rPr lang="en-US" dirty="0"/>
              <a:t> (Freshwaters Academy)</a:t>
            </a:r>
            <a:br>
              <a:rPr lang="en-US" dirty="0"/>
            </a:br>
            <a:r>
              <a:rPr lang="en-US" dirty="0"/>
              <a:t>Winner: Amy Dias (Cooks Spinney Primary </a:t>
            </a:r>
            <a:r>
              <a:rPr lang="en-US" dirty="0" smtClean="0"/>
              <a:t>School</a:t>
            </a:r>
            <a:r>
              <a:rPr lang="en-US" dirty="0"/>
              <a:t>)	</a:t>
            </a:r>
            <a:endParaRPr lang="en-GB" dirty="0" smtClean="0"/>
          </a:p>
          <a:p>
            <a:pPr marL="0" indent="0">
              <a:buNone/>
            </a:pPr>
            <a:r>
              <a:rPr lang="en-GB" dirty="0" smtClean="0"/>
              <a:t>Many other categories – please support and nominate,,,</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136610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848600" cy="1296144"/>
          </a:xfrm>
        </p:spPr>
        <p:txBody>
          <a:bodyPr/>
          <a:lstStyle/>
          <a:p>
            <a:r>
              <a:rPr lang="en-GB" b="1" dirty="0" smtClean="0"/>
              <a:t>Educational Excellence Everywhere</a:t>
            </a:r>
            <a:endParaRPr lang="en-GB" b="1" dirty="0"/>
          </a:p>
        </p:txBody>
      </p:sp>
      <p:sp>
        <p:nvSpPr>
          <p:cNvPr id="3" name="Content Placeholder 2"/>
          <p:cNvSpPr>
            <a:spLocks noGrp="1"/>
          </p:cNvSpPr>
          <p:nvPr>
            <p:ph idx="1"/>
          </p:nvPr>
        </p:nvSpPr>
        <p:spPr>
          <a:xfrm>
            <a:off x="685800" y="1700808"/>
            <a:ext cx="7848600" cy="4464496"/>
          </a:xfrm>
        </p:spPr>
        <p:txBody>
          <a:bodyPr/>
          <a:lstStyle/>
          <a:p>
            <a:pPr marL="0" indent="0">
              <a:buNone/>
            </a:pPr>
            <a:endParaRPr lang="en-GB" dirty="0" smtClean="0"/>
          </a:p>
          <a:p>
            <a:pPr marL="0" indent="0">
              <a:buNone/>
            </a:pPr>
            <a:endParaRPr lang="en-GB" sz="2400" b="1" dirty="0"/>
          </a:p>
          <a:p>
            <a:pPr marL="0" indent="0">
              <a:buNone/>
            </a:pPr>
            <a:r>
              <a:rPr lang="en-GB" sz="2400" b="1" dirty="0" smtClean="0"/>
              <a:t>Status of the White Paper</a:t>
            </a:r>
          </a:p>
          <a:p>
            <a:pPr marL="0" indent="0">
              <a:buNone/>
            </a:pPr>
            <a:endParaRPr lang="en-GB" sz="2400" b="1" dirty="0"/>
          </a:p>
          <a:p>
            <a:pPr marL="0" indent="0">
              <a:buNone/>
            </a:pPr>
            <a:r>
              <a:rPr lang="en-GB" sz="2400" b="1" dirty="0" smtClean="0"/>
              <a:t>Consultation on the Green Paper</a:t>
            </a:r>
          </a:p>
          <a:p>
            <a:pPr marL="0" indent="0">
              <a:buNone/>
            </a:pPr>
            <a:endParaRPr lang="en-GB" sz="2400" b="1" dirty="0"/>
          </a:p>
          <a:p>
            <a:pPr marL="0" indent="0">
              <a:buNone/>
            </a:pPr>
            <a:r>
              <a:rPr lang="en-GB" sz="2400" b="1" dirty="0" smtClean="0"/>
              <a:t>Implications for Essex</a:t>
            </a:r>
            <a:endParaRPr lang="en-GB" sz="2400" b="1" dirty="0"/>
          </a:p>
        </p:txBody>
      </p:sp>
    </p:spTree>
    <p:extLst>
      <p:ext uri="{BB962C8B-B14F-4D97-AF65-F5344CB8AC3E}">
        <p14:creationId xmlns:p14="http://schemas.microsoft.com/office/powerpoint/2010/main" val="681590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864096"/>
          </a:xfrm>
        </p:spPr>
        <p:txBody>
          <a:bodyPr>
            <a:normAutofit/>
          </a:bodyPr>
          <a:lstStyle/>
          <a:p>
            <a:r>
              <a:rPr lang="en-GB" sz="2800" b="1" dirty="0" smtClean="0"/>
              <a:t>Building a school system that works for everyone</a:t>
            </a:r>
            <a:endParaRPr lang="en-GB" sz="2800" b="1" dirty="0"/>
          </a:p>
        </p:txBody>
      </p:sp>
      <p:sp>
        <p:nvSpPr>
          <p:cNvPr id="3" name="Content Placeholder 2"/>
          <p:cNvSpPr>
            <a:spLocks noGrp="1"/>
          </p:cNvSpPr>
          <p:nvPr>
            <p:ph idx="1"/>
          </p:nvPr>
        </p:nvSpPr>
        <p:spPr>
          <a:xfrm>
            <a:off x="457200" y="836712"/>
            <a:ext cx="8147248" cy="5904656"/>
          </a:xfrm>
        </p:spPr>
        <p:txBody>
          <a:bodyPr>
            <a:normAutofit lnSpcReduction="10000"/>
          </a:bodyPr>
          <a:lstStyle/>
          <a:p>
            <a:pPr marL="0" indent="0">
              <a:buNone/>
            </a:pPr>
            <a:r>
              <a:rPr lang="en-US" dirty="0" smtClean="0"/>
              <a:t>Proposals:</a:t>
            </a:r>
            <a:endParaRPr lang="en-US" dirty="0"/>
          </a:p>
          <a:p>
            <a:r>
              <a:rPr lang="en-US" dirty="0"/>
              <a:t>allowing new selective schools to open, existing ones to expand, or non-selective schools to convert where there is demand; in addition, these schools must meet certain conditions such as guaranteeing places for children from disadvantaged backgrounds or helping to establish non-selective free schools</a:t>
            </a:r>
          </a:p>
          <a:p>
            <a:r>
              <a:rPr lang="en-US" dirty="0"/>
              <a:t>stronger, more demanding requirements for independent schools to retain the benefits associated with charitable status; this could include offering bursaries to those less able to afford them or sponsoring schools in the state sector</a:t>
            </a:r>
          </a:p>
          <a:p>
            <a:r>
              <a:rPr lang="en-US" dirty="0"/>
              <a:t>requiring universities to open or sponsor schools in exchange for the right to raise their tuition fees</a:t>
            </a:r>
          </a:p>
          <a:p>
            <a:r>
              <a:rPr lang="en-US" dirty="0"/>
              <a:t>lifting the cap on new faith free schools which requires them to limit the number of pupils admitted on the basis of faith to 50% and replacing it with new measures to ensure all new faith free schools are truly </a:t>
            </a:r>
            <a:r>
              <a:rPr lang="en-US" dirty="0" smtClean="0"/>
              <a:t>inclusive.</a:t>
            </a:r>
            <a:endParaRPr lang="en-US" dirty="0" smtClean="0">
              <a:hlinkClick r:id=""/>
            </a:endParaRPr>
          </a:p>
          <a:p>
            <a:pPr marL="0" indent="0">
              <a:buNone/>
            </a:pPr>
            <a:r>
              <a:rPr lang="en-US" dirty="0" smtClean="0">
                <a:hlinkClick r:id=""/>
              </a:rPr>
              <a:t>https://consult.education.gov.uk/school-frameworks/schools-that-work-for-everyone/supporting_documents/SCHOOLS%20THAT%20WORK%20FOR%20EVERYONE%20%20FINAL.pdf</a:t>
            </a:r>
            <a:r>
              <a:rPr lang="en-US" dirty="0" smtClean="0"/>
              <a:t> </a:t>
            </a:r>
          </a:p>
          <a:p>
            <a:endParaRPr lang="en-GB" dirty="0"/>
          </a:p>
        </p:txBody>
      </p:sp>
    </p:spTree>
    <p:extLst>
      <p:ext uri="{BB962C8B-B14F-4D97-AF65-F5344CB8AC3E}">
        <p14:creationId xmlns:p14="http://schemas.microsoft.com/office/powerpoint/2010/main" val="3758628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12968" cy="864096"/>
          </a:xfrm>
        </p:spPr>
        <p:txBody>
          <a:bodyPr/>
          <a:lstStyle/>
          <a:p>
            <a:r>
              <a:rPr lang="en-GB" sz="2800" b="1" dirty="0"/>
              <a:t>Transforming SEND Services in </a:t>
            </a:r>
            <a:r>
              <a:rPr lang="en-GB" sz="2800" b="1" dirty="0" smtClean="0"/>
              <a:t>Essex: 1 </a:t>
            </a:r>
            <a:r>
              <a:rPr lang="en-GB" sz="2800" b="1" dirty="0"/>
              <a:t>year </a:t>
            </a:r>
            <a:r>
              <a:rPr lang="en-GB" sz="2800" b="1" dirty="0" smtClean="0"/>
              <a:t>on</a:t>
            </a:r>
            <a:endParaRPr lang="en-GB" sz="2800" b="1" dirty="0"/>
          </a:p>
        </p:txBody>
      </p:sp>
      <p:sp>
        <p:nvSpPr>
          <p:cNvPr id="3" name="Content Placeholder 2"/>
          <p:cNvSpPr>
            <a:spLocks noGrp="1"/>
          </p:cNvSpPr>
          <p:nvPr>
            <p:ph idx="1"/>
          </p:nvPr>
        </p:nvSpPr>
        <p:spPr>
          <a:xfrm>
            <a:off x="467544" y="1052736"/>
            <a:ext cx="8280920" cy="5040560"/>
          </a:xfrm>
        </p:spPr>
        <p:txBody>
          <a:bodyPr/>
          <a:lstStyle/>
          <a:p>
            <a:r>
              <a:rPr lang="en-GB" sz="2400" dirty="0" smtClean="0"/>
              <a:t>Stronger governance and oversight of SEND in ECC</a:t>
            </a:r>
          </a:p>
          <a:p>
            <a:r>
              <a:rPr lang="en-GB" sz="2400" dirty="0" smtClean="0"/>
              <a:t>Work structured around 5 work-streams and 3 cross cutting themes (ESSET engagement on work-streams)</a:t>
            </a:r>
          </a:p>
          <a:p>
            <a:pPr lvl="1"/>
            <a:endParaRPr lang="en-GB" dirty="0" smtClean="0"/>
          </a:p>
          <a:p>
            <a:pPr lvl="1"/>
            <a:endParaRPr lang="en-GB" dirty="0" smtClean="0"/>
          </a:p>
          <a:p>
            <a:endParaRPr lang="en-GB" dirty="0" smtClean="0"/>
          </a:p>
          <a:p>
            <a:endParaRPr lang="en-GB" dirty="0"/>
          </a:p>
          <a:p>
            <a:endParaRPr lang="en-GB" dirty="0" smtClean="0"/>
          </a:p>
          <a:p>
            <a:endParaRPr lang="en-GB" dirty="0"/>
          </a:p>
          <a:p>
            <a:endParaRPr lang="en-GB" dirty="0" smtClean="0"/>
          </a:p>
          <a:p>
            <a:r>
              <a:rPr lang="en-GB" sz="2400" dirty="0" smtClean="0"/>
              <a:t>SEF developed</a:t>
            </a:r>
          </a:p>
          <a:p>
            <a:r>
              <a:rPr lang="en-GB" sz="2400" dirty="0" smtClean="0"/>
              <a:t>Joint working group with ESSET</a:t>
            </a:r>
          </a:p>
          <a:p>
            <a:r>
              <a:rPr lang="en-GB" sz="2400" dirty="0" smtClean="0"/>
              <a:t>Internal reviews</a:t>
            </a:r>
            <a:endParaRPr lang="en-GB" sz="2400" dirty="0"/>
          </a:p>
        </p:txBody>
      </p:sp>
      <p:graphicFrame>
        <p:nvGraphicFramePr>
          <p:cNvPr id="5" name="Table 4"/>
          <p:cNvGraphicFramePr>
            <a:graphicFrameLocks noGrp="1"/>
          </p:cNvGraphicFramePr>
          <p:nvPr>
            <p:extLst>
              <p:ext uri="{D42A27DB-BD31-4B8C-83A1-F6EECF244321}">
                <p14:modId xmlns:p14="http://schemas.microsoft.com/office/powerpoint/2010/main" val="1583591859"/>
              </p:ext>
            </p:extLst>
          </p:nvPr>
        </p:nvGraphicFramePr>
        <p:xfrm>
          <a:off x="1043608" y="2492896"/>
          <a:ext cx="7056784" cy="2225040"/>
        </p:xfrm>
        <a:graphic>
          <a:graphicData uri="http://schemas.openxmlformats.org/drawingml/2006/table">
            <a:tbl>
              <a:tblPr firstRow="1" bandRow="1">
                <a:tableStyleId>{5C22544A-7EE6-4342-B048-85BDC9FD1C3A}</a:tableStyleId>
              </a:tblPr>
              <a:tblGrid>
                <a:gridCol w="3528392"/>
                <a:gridCol w="3528392"/>
              </a:tblGrid>
              <a:tr h="370840">
                <a:tc>
                  <a:txBody>
                    <a:bodyPr/>
                    <a:lstStyle/>
                    <a:p>
                      <a:r>
                        <a:rPr lang="en-GB" b="0" dirty="0" smtClean="0">
                          <a:solidFill>
                            <a:schemeClr val="tx1"/>
                          </a:solidFill>
                        </a:rPr>
                        <a:t>ECHP quality and timeliness</a:t>
                      </a:r>
                      <a:endParaRPr lang="en-GB" b="0" dirty="0">
                        <a:solidFill>
                          <a:schemeClr val="tx1"/>
                        </a:solidFill>
                      </a:endParaRPr>
                    </a:p>
                  </a:txBody>
                  <a:tcPr>
                    <a:solidFill>
                      <a:schemeClr val="accent5">
                        <a:lumMod val="40000"/>
                        <a:lumOff val="60000"/>
                      </a:schemeClr>
                    </a:solidFill>
                  </a:tcPr>
                </a:tc>
                <a:tc>
                  <a:txBody>
                    <a:bodyPr/>
                    <a:lstStyle/>
                    <a:p>
                      <a:r>
                        <a:rPr lang="en-GB" b="0" dirty="0" smtClean="0">
                          <a:solidFill>
                            <a:schemeClr val="tx1"/>
                          </a:solidFill>
                        </a:rPr>
                        <a:t>SEND Provision</a:t>
                      </a:r>
                      <a:endParaRPr lang="en-GB" b="0" dirty="0">
                        <a:solidFill>
                          <a:schemeClr val="tx1"/>
                        </a:solidFill>
                      </a:endParaRPr>
                    </a:p>
                  </a:txBody>
                  <a:tcPr>
                    <a:solidFill>
                      <a:schemeClr val="accent5">
                        <a:lumMod val="40000"/>
                        <a:lumOff val="60000"/>
                      </a:schemeClr>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School-led SEND</a:t>
                      </a:r>
                      <a:endParaRPr lang="en-GB" dirty="0"/>
                    </a:p>
                  </a:txBody>
                  <a:tcPr/>
                </a:tc>
                <a:tc>
                  <a:txBody>
                    <a:bodyPr/>
                    <a:lstStyle/>
                    <a:p>
                      <a:r>
                        <a:rPr lang="en-GB" dirty="0" smtClean="0"/>
                        <a:t>Joint Commissioning</a:t>
                      </a:r>
                      <a:endParaRPr lang="en-GB" dirty="0"/>
                    </a:p>
                  </a:txBody>
                  <a:tcPr/>
                </a:tc>
              </a:tr>
              <a:tr h="370840">
                <a:tc>
                  <a:txBody>
                    <a:bodyPr/>
                    <a:lstStyle/>
                    <a:p>
                      <a:r>
                        <a:rPr lang="en-GB" dirty="0" smtClean="0"/>
                        <a:t>Preparing for</a:t>
                      </a:r>
                      <a:r>
                        <a:rPr lang="en-GB" baseline="0" dirty="0" smtClean="0"/>
                        <a:t> adulthood</a:t>
                      </a:r>
                      <a:endParaRPr lang="en-GB" dirty="0"/>
                    </a:p>
                  </a:txBody>
                  <a:tcPr/>
                </a:tc>
                <a:tc>
                  <a:txBody>
                    <a:bodyPr/>
                    <a:lstStyle/>
                    <a:p>
                      <a:endParaRPr lang="en-GB" dirty="0"/>
                    </a:p>
                  </a:txBody>
                  <a:tcPr/>
                </a:tc>
              </a:tr>
              <a:tr h="370840">
                <a:tc gridSpan="2">
                  <a:txBody>
                    <a:bodyPr/>
                    <a:lstStyle/>
                    <a:p>
                      <a:pPr algn="ctr"/>
                      <a:r>
                        <a:rPr lang="en-GB" dirty="0" smtClean="0"/>
                        <a:t>Local Offer</a:t>
                      </a:r>
                      <a:endParaRPr lang="en-GB" dirty="0"/>
                    </a:p>
                  </a:txBody>
                  <a:tcPr/>
                </a:tc>
                <a:tc hMerge="1">
                  <a:txBody>
                    <a:bodyPr/>
                    <a:lstStyle/>
                    <a:p>
                      <a:endParaRPr lang="en-GB" dirty="0"/>
                    </a:p>
                  </a:txBody>
                  <a:tcPr/>
                </a:tc>
              </a:tr>
              <a:tr h="370840">
                <a:tc gridSpan="2">
                  <a:txBody>
                    <a:bodyPr/>
                    <a:lstStyle/>
                    <a:p>
                      <a:pPr algn="ctr"/>
                      <a:r>
                        <a:rPr lang="en-GB" dirty="0" smtClean="0"/>
                        <a:t>Strategic</a:t>
                      </a:r>
                      <a:r>
                        <a:rPr lang="en-GB" baseline="0" dirty="0" smtClean="0"/>
                        <a:t> alignment to ESSET</a:t>
                      </a:r>
                      <a:endParaRPr lang="en-GB" dirty="0"/>
                    </a:p>
                  </a:txBody>
                  <a:tcPr/>
                </a:tc>
                <a:tc hMerge="1">
                  <a:txBody>
                    <a:bodyPr/>
                    <a:lstStyle/>
                    <a:p>
                      <a:endParaRPr lang="en-GB" dirty="0"/>
                    </a:p>
                  </a:txBody>
                  <a:tcPr/>
                </a:tc>
              </a:tr>
              <a:tr h="370840">
                <a:tc gridSpan="2">
                  <a:txBody>
                    <a:bodyPr/>
                    <a:lstStyle/>
                    <a:p>
                      <a:pPr algn="ctr"/>
                      <a:r>
                        <a:rPr lang="en-GB" dirty="0" smtClean="0"/>
                        <a:t>Co-Production</a:t>
                      </a:r>
                      <a:endParaRPr lang="en-GB" dirty="0"/>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2430824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848600" cy="720080"/>
          </a:xfrm>
        </p:spPr>
        <p:txBody>
          <a:bodyPr/>
          <a:lstStyle/>
          <a:p>
            <a:r>
              <a:rPr lang="en-GB" sz="3200" b="1" dirty="0" smtClean="0"/>
              <a:t>What does the SEF say?</a:t>
            </a:r>
            <a:endParaRPr lang="en-GB" sz="3200" b="1" dirty="0"/>
          </a:p>
        </p:txBody>
      </p:sp>
      <p:sp>
        <p:nvSpPr>
          <p:cNvPr id="3" name="Content Placeholder 2"/>
          <p:cNvSpPr>
            <a:spLocks noGrp="1"/>
          </p:cNvSpPr>
          <p:nvPr>
            <p:ph idx="1"/>
          </p:nvPr>
        </p:nvSpPr>
        <p:spPr>
          <a:xfrm>
            <a:off x="685800" y="1484784"/>
            <a:ext cx="7848600" cy="4382616"/>
          </a:xfrm>
        </p:spPr>
        <p:txBody>
          <a:bodyPr/>
          <a:lstStyle/>
          <a:p>
            <a:r>
              <a:rPr lang="en-GB" sz="2400" dirty="0" smtClean="0"/>
              <a:t>Inconsistency across services and county</a:t>
            </a:r>
          </a:p>
          <a:p>
            <a:r>
              <a:rPr lang="en-GB" sz="2400" dirty="0" smtClean="0"/>
              <a:t>Too much resource in statutory services, not enough in early intervention and help</a:t>
            </a:r>
          </a:p>
          <a:p>
            <a:r>
              <a:rPr lang="en-GB" sz="2400" dirty="0" smtClean="0"/>
              <a:t>Some progress with multi agency working</a:t>
            </a:r>
          </a:p>
          <a:p>
            <a:r>
              <a:rPr lang="en-GB" sz="2400" dirty="0" smtClean="0"/>
              <a:t>Some progress with reforms, still A LOT more to do – is this a good start?</a:t>
            </a:r>
          </a:p>
          <a:p>
            <a:r>
              <a:rPr lang="en-GB" sz="2400" dirty="0" smtClean="0"/>
              <a:t>Outcomes for SEN support are poor</a:t>
            </a:r>
          </a:p>
          <a:p>
            <a:r>
              <a:rPr lang="en-GB" sz="2400" dirty="0" smtClean="0"/>
              <a:t>Good provision in special schools</a:t>
            </a:r>
          </a:p>
          <a:p>
            <a:r>
              <a:rPr lang="en-GB" sz="2400" dirty="0" smtClean="0"/>
              <a:t>Ambition to invest in more places</a:t>
            </a:r>
          </a:p>
          <a:p>
            <a:r>
              <a:rPr lang="en-GB" sz="2400" dirty="0" smtClean="0"/>
              <a:t>Early Years strongest part of the system</a:t>
            </a:r>
            <a:endParaRPr lang="en-GB" sz="2400" dirty="0"/>
          </a:p>
        </p:txBody>
      </p:sp>
    </p:spTree>
    <p:extLst>
      <p:ext uri="{BB962C8B-B14F-4D97-AF65-F5344CB8AC3E}">
        <p14:creationId xmlns:p14="http://schemas.microsoft.com/office/powerpoint/2010/main" val="233987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7848600" cy="792088"/>
          </a:xfrm>
        </p:spPr>
        <p:txBody>
          <a:bodyPr/>
          <a:lstStyle/>
          <a:p>
            <a:r>
              <a:rPr lang="en-GB" sz="3200" b="1" dirty="0" smtClean="0"/>
              <a:t>SEND Transformation across Essex</a:t>
            </a:r>
            <a:endParaRPr lang="en-GB" sz="3200" b="1" dirty="0"/>
          </a:p>
        </p:txBody>
      </p:sp>
      <p:sp>
        <p:nvSpPr>
          <p:cNvPr id="3" name="Content Placeholder 2"/>
          <p:cNvSpPr>
            <a:spLocks noGrp="1"/>
          </p:cNvSpPr>
          <p:nvPr>
            <p:ph idx="1"/>
          </p:nvPr>
        </p:nvSpPr>
        <p:spPr>
          <a:xfrm>
            <a:off x="467544" y="1052736"/>
            <a:ext cx="8424936" cy="5544616"/>
          </a:xfrm>
        </p:spPr>
        <p:txBody>
          <a:bodyPr/>
          <a:lstStyle/>
          <a:p>
            <a:r>
              <a:rPr lang="en-GB" sz="2400" dirty="0" smtClean="0"/>
              <a:t>Strong system leadership is key</a:t>
            </a:r>
          </a:p>
          <a:p>
            <a:r>
              <a:rPr lang="en-GB" sz="2400" dirty="0"/>
              <a:t>ECC and ESSET to champion support and outcomes of children with </a:t>
            </a:r>
            <a:r>
              <a:rPr lang="en-GB" sz="2400" dirty="0" smtClean="0"/>
              <a:t>SEND</a:t>
            </a:r>
          </a:p>
          <a:p>
            <a:r>
              <a:rPr lang="en-GB" sz="2400" dirty="0"/>
              <a:t>School to school support and challenge to underpin everything</a:t>
            </a:r>
          </a:p>
          <a:p>
            <a:r>
              <a:rPr lang="en-GB" sz="2400" dirty="0" smtClean="0"/>
              <a:t>Catalyst of £85m investment –must deliver revenue savings</a:t>
            </a:r>
          </a:p>
          <a:p>
            <a:r>
              <a:rPr lang="en-GB" sz="2400" dirty="0" smtClean="0"/>
              <a:t>Inspection framework has improved multi-agency working – increase pace of reform</a:t>
            </a:r>
          </a:p>
          <a:p>
            <a:r>
              <a:rPr lang="en-GB" sz="2400" dirty="0" smtClean="0"/>
              <a:t>Alignment of ECC and ESSET vision and plans</a:t>
            </a:r>
          </a:p>
          <a:p>
            <a:r>
              <a:rPr lang="en-GB" sz="2400" dirty="0" smtClean="0"/>
              <a:t>Development of early intervention and school-led SEND</a:t>
            </a:r>
          </a:p>
          <a:p>
            <a:r>
              <a:rPr lang="en-GB" sz="2400" dirty="0" smtClean="0"/>
              <a:t>Review of resources – more resources around    </a:t>
            </a:r>
          </a:p>
          <a:p>
            <a:pPr marL="0" indent="0">
              <a:buNone/>
            </a:pPr>
            <a:r>
              <a:rPr lang="en-GB" sz="2400" dirty="0" smtClean="0"/>
              <a:t>schools</a:t>
            </a:r>
          </a:p>
          <a:p>
            <a:endParaRPr lang="en-GB" dirty="0" smtClean="0"/>
          </a:p>
          <a:p>
            <a:endParaRPr lang="en-GB" dirty="0"/>
          </a:p>
        </p:txBody>
      </p:sp>
    </p:spTree>
    <p:extLst>
      <p:ext uri="{BB962C8B-B14F-4D97-AF65-F5344CB8AC3E}">
        <p14:creationId xmlns:p14="http://schemas.microsoft.com/office/powerpoint/2010/main" val="1325557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1080120"/>
          </a:xfrm>
        </p:spPr>
        <p:txBody>
          <a:bodyPr/>
          <a:lstStyle/>
          <a:p>
            <a:r>
              <a:rPr lang="en-GB" dirty="0" smtClean="0"/>
              <a:t>Survey into therapy </a:t>
            </a:r>
            <a:r>
              <a:rPr lang="en-GB" dirty="0"/>
              <a:t>p</a:t>
            </a:r>
            <a:r>
              <a:rPr lang="en-GB" dirty="0" smtClean="0"/>
              <a:t>rovision</a:t>
            </a:r>
            <a:endParaRPr lang="en-GB" dirty="0"/>
          </a:p>
        </p:txBody>
      </p:sp>
      <p:sp>
        <p:nvSpPr>
          <p:cNvPr id="3" name="Subtitle 2"/>
          <p:cNvSpPr>
            <a:spLocks noGrp="1"/>
          </p:cNvSpPr>
          <p:nvPr>
            <p:ph type="subTitle" idx="1"/>
          </p:nvPr>
        </p:nvSpPr>
        <p:spPr>
          <a:xfrm>
            <a:off x="395536" y="1268760"/>
            <a:ext cx="8496944" cy="4968552"/>
          </a:xfrm>
        </p:spPr>
        <p:txBody>
          <a:bodyPr/>
          <a:lstStyle/>
          <a:p>
            <a:r>
              <a:rPr lang="en-GB" dirty="0" smtClean="0"/>
              <a:t>Survey amended taking on board the feedback received</a:t>
            </a:r>
          </a:p>
          <a:p>
            <a:endParaRPr lang="en-GB" dirty="0" smtClean="0"/>
          </a:p>
          <a:p>
            <a:r>
              <a:rPr lang="en-GB" dirty="0" smtClean="0"/>
              <a:t>2 forms – one to capture provision for pupils in receipt of a statement of SEN or a EHCP, the other for pupils with SEN support</a:t>
            </a:r>
          </a:p>
          <a:p>
            <a:endParaRPr lang="en-GB" dirty="0" smtClean="0"/>
          </a:p>
          <a:p>
            <a:r>
              <a:rPr lang="en-GB" dirty="0" smtClean="0"/>
              <a:t>Planned date for conducting the survey is early January 2017</a:t>
            </a:r>
          </a:p>
          <a:p>
            <a:r>
              <a:rPr lang="en-GB" dirty="0" smtClean="0"/>
              <a:t>ENPRO </a:t>
            </a:r>
            <a:r>
              <a:rPr lang="en-GB" dirty="0"/>
              <a:t>will be piloting the data collection for us </a:t>
            </a:r>
            <a:r>
              <a:rPr lang="en-GB" dirty="0" smtClean="0"/>
              <a:t>this term via </a:t>
            </a:r>
            <a:r>
              <a:rPr lang="en-GB" dirty="0"/>
              <a:t>the </a:t>
            </a:r>
            <a:r>
              <a:rPr lang="en-GB" dirty="0" smtClean="0"/>
              <a:t>form. Outcomes will inform the </a:t>
            </a:r>
            <a:r>
              <a:rPr lang="en-GB" dirty="0"/>
              <a:t>larger data collection exercise</a:t>
            </a:r>
            <a:r>
              <a:rPr lang="en-GB" dirty="0" smtClean="0"/>
              <a:t>.</a:t>
            </a:r>
          </a:p>
          <a:p>
            <a:endParaRPr lang="en-GB" dirty="0" smtClean="0"/>
          </a:p>
          <a:p>
            <a:r>
              <a:rPr lang="en-GB" b="1" dirty="0" smtClean="0">
                <a:solidFill>
                  <a:srgbClr val="0070C0"/>
                </a:solidFill>
              </a:rPr>
              <a:t>Questions to resolve:</a:t>
            </a:r>
          </a:p>
          <a:p>
            <a:r>
              <a:rPr lang="en-GB" dirty="0" smtClean="0"/>
              <a:t>Length of time for consultation?</a:t>
            </a:r>
          </a:p>
          <a:p>
            <a:r>
              <a:rPr lang="en-GB" dirty="0" smtClean="0"/>
              <a:t>Preferred method?</a:t>
            </a:r>
            <a:endParaRPr lang="en-GB" dirty="0"/>
          </a:p>
          <a:p>
            <a:r>
              <a:rPr lang="en-GB" dirty="0"/>
              <a:t> </a:t>
            </a:r>
          </a:p>
          <a:p>
            <a:endParaRPr lang="en-GB" dirty="0"/>
          </a:p>
        </p:txBody>
      </p:sp>
    </p:spTree>
    <p:extLst>
      <p:ext uri="{BB962C8B-B14F-4D97-AF65-F5344CB8AC3E}">
        <p14:creationId xmlns:p14="http://schemas.microsoft.com/office/powerpoint/2010/main" val="1743639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782" t="21456" r="15989" b="7276"/>
          <a:stretch/>
        </p:blipFill>
        <p:spPr bwMode="auto">
          <a:xfrm>
            <a:off x="191067" y="188640"/>
            <a:ext cx="8845429" cy="6669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045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clrMap bg1="lt1" tx1="dk1" bg2="lt2" tx2="dk2" accent1="accent1" accent2="accent2" accent3="accent3" accent4="accent4" accent5="accent5" accent6="accent6" hlink="hlink" folHlink="folHlink"/>
    </a:extraClrScheme>
    <a:extraClrScheme>
      <a:clrScheme name="Blank Presentation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3">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4">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9">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1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1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7099</TotalTime>
  <Words>1800</Words>
  <Application>Microsoft Office PowerPoint</Application>
  <PresentationFormat>On-screen Show (4:3)</PresentationFormat>
  <Paragraphs>203</Paragraphs>
  <Slides>23</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MS PGothic</vt:lpstr>
      <vt:lpstr>MS PGothic</vt:lpstr>
      <vt:lpstr>Arial</vt:lpstr>
      <vt:lpstr>Times</vt:lpstr>
      <vt:lpstr>blank</vt:lpstr>
      <vt:lpstr>Acrobat Document</vt:lpstr>
      <vt:lpstr>Looking to the Future  Primary Headteachers’ Meeting Autumn term 2016</vt:lpstr>
      <vt:lpstr>Priorities for Essex in 2016/17 </vt:lpstr>
      <vt:lpstr>Educational Excellence Everywhere</vt:lpstr>
      <vt:lpstr>Building a school system that works for everyone</vt:lpstr>
      <vt:lpstr>Transforming SEND Services in Essex: 1 year on</vt:lpstr>
      <vt:lpstr>What does the SEF say?</vt:lpstr>
      <vt:lpstr>SEND Transformation across Essex</vt:lpstr>
      <vt:lpstr>Survey into therapy provision</vt:lpstr>
      <vt:lpstr>PowerPoint Presentation</vt:lpstr>
      <vt:lpstr>The School Led Improvement Strategy (SLIS) in Essex</vt:lpstr>
      <vt:lpstr>NAHT Collaboration: the school leaders journey September  2016</vt:lpstr>
      <vt:lpstr>The School Led Improvement Strategy (SLIS) in Essex – next steps</vt:lpstr>
      <vt:lpstr>PowerPoint Presentation</vt:lpstr>
      <vt:lpstr>Future of primary services in Essex  </vt:lpstr>
      <vt:lpstr>An Essex Local Authority Multi Academy Trust</vt:lpstr>
      <vt:lpstr>     Fair Access Protocols     </vt:lpstr>
      <vt:lpstr>     Fair Access Protocols     </vt:lpstr>
      <vt:lpstr>Essex Code of Conduct</vt:lpstr>
      <vt:lpstr>Unauthorised Leave of Absence  Penalty Notices  </vt:lpstr>
      <vt:lpstr>Essex Code of Conduct</vt:lpstr>
      <vt:lpstr>In Summary: </vt:lpstr>
      <vt:lpstr>  Recruitment and Retention   </vt:lpstr>
      <vt:lpstr>ESSEX TEACHING AWARDS  </vt:lpstr>
    </vt:vector>
  </TitlesOfParts>
  <Company>Essex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 ASHE Headteachers’ Termly Meeting</dc:title>
  <dc:creator>Clare.Kershaw</dc:creator>
  <cp:lastModifiedBy>P Langmead</cp:lastModifiedBy>
  <cp:revision>84</cp:revision>
  <cp:lastPrinted>2016-11-09T00:57:34Z</cp:lastPrinted>
  <dcterms:created xsi:type="dcterms:W3CDTF">2015-10-01T12:16:35Z</dcterms:created>
  <dcterms:modified xsi:type="dcterms:W3CDTF">2016-11-10T17:07:57Z</dcterms:modified>
</cp:coreProperties>
</file>