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65" r:id="rId3"/>
    <p:sldId id="304" r:id="rId4"/>
    <p:sldId id="313" r:id="rId5"/>
    <p:sldId id="317" r:id="rId6"/>
    <p:sldId id="314" r:id="rId7"/>
    <p:sldId id="315" r:id="rId8"/>
    <p:sldId id="306" r:id="rId9"/>
    <p:sldId id="303" r:id="rId10"/>
    <p:sldId id="316" r:id="rId11"/>
    <p:sldId id="309" r:id="rId12"/>
  </p:sldIdLst>
  <p:sldSz cx="10693400" cy="7561263"/>
  <p:notesSz cx="6808788" cy="9940925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0D2"/>
    <a:srgbClr val="808285"/>
    <a:srgbClr val="D9ECF3"/>
    <a:srgbClr val="464646"/>
    <a:srgbClr val="D20714"/>
    <a:srgbClr val="B9B7AF"/>
    <a:srgbClr val="343434"/>
    <a:srgbClr val="CF8447"/>
    <a:srgbClr val="4D98AD"/>
    <a:srgbClr val="B5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9615" autoAdjust="0"/>
  </p:normalViewPr>
  <p:slideViewPr>
    <p:cSldViewPr snapToGrid="0" snapToObjects="1" showGuides="1">
      <p:cViewPr>
        <p:scale>
          <a:sx n="68" d="100"/>
          <a:sy n="68" d="100"/>
        </p:scale>
        <p:origin x="-1182" y="-336"/>
      </p:cViewPr>
      <p:guideLst>
        <p:guide orient="horz" pos="2380"/>
        <p:guide orient="horz" pos="4066"/>
        <p:guide orient="horz" pos="754"/>
        <p:guide orient="horz" pos="1332"/>
        <p:guide orient="horz" pos="1134"/>
        <p:guide orient="horz" pos="4762"/>
        <p:guide orient="horz"/>
        <p:guide pos="3368"/>
        <p:guide pos="450"/>
        <p:guide pos="6331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01D0B-A908-455B-8344-D226EBB70752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89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4C9F6-506E-409D-9DDC-6E0B2577B1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1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5" descr="C:\Users\Kasey.Ly\Desktop\Powerpoint assets\VC_logo_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02" y="595376"/>
            <a:ext cx="1748769" cy="6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4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714373" y="4292600"/>
            <a:ext cx="9336089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4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956111"/>
            <a:ext cx="9336089" cy="244164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14375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919355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121299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71437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tabLst>
                <a:tab pos="177800" algn="l"/>
              </a:tabLst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91935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7121299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18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86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818954" y="6883456"/>
            <a:ext cx="504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43056">
              <a:spcAft>
                <a:spcPts val="600"/>
              </a:spcAft>
            </a:pPr>
            <a:r>
              <a:rPr lang="en-GB" sz="1200" b="1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www.virgincare.co.uk</a:t>
            </a:r>
            <a:endParaRPr lang="en-GB" sz="1200" b="1" dirty="0">
              <a:solidFill>
                <a:srgbClr val="ED1A3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818954" y="6457666"/>
            <a:ext cx="504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43056">
              <a:spcAft>
                <a:spcPts val="600"/>
              </a:spcAft>
            </a:pPr>
            <a:r>
              <a:rPr lang="en-GB" sz="1800" b="1" i="1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Feel the difference</a:t>
            </a:r>
            <a:endParaRPr lang="en-GB" sz="1800" b="1" i="1" dirty="0">
              <a:solidFill>
                <a:srgbClr val="ED1A3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4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4" y="137928"/>
            <a:ext cx="2171773" cy="15353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AutoShape 7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5907088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5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8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22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3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68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2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714373" y="4271997"/>
            <a:ext cx="9336089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42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52439"/>
            <a:ext cx="9336089" cy="4402336"/>
          </a:xfrm>
        </p:spPr>
        <p:txBody>
          <a:bodyPr/>
          <a:lstStyle>
            <a:lvl1pPr>
              <a:spcBef>
                <a:spcPts val="600"/>
              </a:spcBef>
              <a:spcAft>
                <a:spcPts val="4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spcAft>
                <a:spcPts val="600"/>
              </a:spcAft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8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26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4" y="2016436"/>
            <a:ext cx="9336089" cy="443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979596"/>
            <a:ext cx="339726" cy="2181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b="1">
                <a:solidFill>
                  <a:srgbClr val="ED1A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3150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Virgin Care  </a:t>
            </a:r>
            <a:r>
              <a:rPr lang="en-GB" sz="1100" dirty="0" smtClean="0">
                <a:solidFill>
                  <a:srgbClr val="82C0D2"/>
                </a:solidFill>
                <a:latin typeface="Arial" pitchFamily="34" charset="0"/>
                <a:cs typeface="Arial" pitchFamily="34" charset="0"/>
              </a:rPr>
              <a:t>private and confidential</a:t>
            </a:r>
            <a:endParaRPr lang="en-GB" sz="1100" dirty="0">
              <a:solidFill>
                <a:srgbClr val="82C0D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7738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dirty="0" smtClean="0">
                <a:solidFill>
                  <a:srgbClr val="82C0D2"/>
                </a:solidFill>
                <a:latin typeface="Arial" pitchFamily="34" charset="0"/>
                <a:cs typeface="Arial" pitchFamily="34" charset="0"/>
              </a:rPr>
              <a:t>www.virgincare.co.uk</a:t>
            </a:r>
            <a:endParaRPr lang="en-GB" sz="1100" dirty="0">
              <a:solidFill>
                <a:srgbClr val="82C0D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" y="6836229"/>
            <a:ext cx="9601200" cy="0"/>
          </a:xfrm>
          <a:prstGeom prst="line">
            <a:avLst/>
          </a:prstGeom>
          <a:ln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7" r:id="rId3"/>
    <p:sldLayoutId id="2147483668" r:id="rId4"/>
    <p:sldLayoutId id="2147483650" r:id="rId5"/>
    <p:sldLayoutId id="2147483663" r:id="rId6"/>
    <p:sldLayoutId id="2147483666" r:id="rId7"/>
    <p:sldLayoutId id="2147483660" r:id="rId8"/>
    <p:sldLayoutId id="2147483664" r:id="rId9"/>
    <p:sldLayoutId id="2147483670" r:id="rId10"/>
    <p:sldLayoutId id="2147483661" r:id="rId11"/>
    <p:sldLayoutId id="2147483655" r:id="rId12"/>
    <p:sldLayoutId id="214748366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3600" b="1" kern="1200">
          <a:solidFill>
            <a:srgbClr val="ED1A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1pPr>
      <a:lvl2pPr marL="269875" indent="-269875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2pPr>
      <a:lvl3pPr marL="53975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3pPr>
      <a:lvl4pPr marL="809625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GE Inspira" panose="020F0603030400020203" pitchFamily="34" charset="0"/>
        <a:buChar char="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4pPr>
      <a:lvl5pPr marL="107950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95" y="6003925"/>
            <a:ext cx="9336087" cy="126047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Presentation: West Essex </a:t>
            </a:r>
            <a:r>
              <a:rPr lang="en-GB" sz="2000" b="0" dirty="0" smtClean="0"/>
              <a:t>Primary  Heads Presentation </a:t>
            </a:r>
            <a:br>
              <a:rPr lang="en-GB" sz="2000" b="0" dirty="0" smtClean="0"/>
            </a:br>
            <a:r>
              <a:rPr lang="en-GB" sz="2000" dirty="0" smtClean="0"/>
              <a:t>Authors: </a:t>
            </a:r>
            <a:r>
              <a:rPr lang="en-GB" sz="2000" b="0" dirty="0" smtClean="0"/>
              <a:t>Celena Saddington – Quadrant Manager – Virgin Care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Date: </a:t>
            </a:r>
            <a:r>
              <a:rPr lang="en-GB" sz="2000" b="0" dirty="0" smtClean="0"/>
              <a:t>20 June 2018</a:t>
            </a:r>
            <a:endParaRPr lang="en-GB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254623"/>
            <a:ext cx="9336088" cy="396875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Essex Child and Family Wellbeing Service</a:t>
            </a:r>
            <a:endParaRPr lang="en-GB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600" y="1517488"/>
            <a:ext cx="1453395" cy="6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9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251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3179298"/>
            <a:ext cx="9336089" cy="1322364"/>
          </a:xfrm>
        </p:spPr>
        <p:txBody>
          <a:bodyPr/>
          <a:lstStyle/>
          <a:p>
            <a:r>
              <a:rPr lang="en-GB" dirty="0" smtClean="0"/>
              <a:t>			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295" y="2532184"/>
            <a:ext cx="7695028" cy="1969477"/>
          </a:xfrm>
        </p:spPr>
        <p:txBody>
          <a:bodyPr/>
          <a:lstStyle/>
          <a:p>
            <a:r>
              <a:rPr lang="en-GB" dirty="0" smtClean="0"/>
              <a:t>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7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1494" y="5852160"/>
            <a:ext cx="9336087" cy="1128077"/>
          </a:xfrm>
        </p:spPr>
        <p:txBody>
          <a:bodyPr>
            <a:noAutofit/>
          </a:bodyPr>
          <a:lstStyle/>
          <a:p>
            <a:r>
              <a:rPr lang="en-GB" sz="3200" dirty="0" smtClean="0"/>
              <a:t>Primary Schools Local Virgin Care Offer – West Essex</a:t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0" y="6980238"/>
            <a:ext cx="339725" cy="217487"/>
          </a:xfrm>
        </p:spPr>
        <p:txBody>
          <a:bodyPr/>
          <a:lstStyle/>
          <a:p>
            <a:fld id="{EB0F7010-E999-4FC2-AE85-B5FFBD58F11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337626"/>
            <a:ext cx="9336089" cy="970669"/>
          </a:xfrm>
        </p:spPr>
        <p:txBody>
          <a:bodyPr/>
          <a:lstStyle/>
          <a:p>
            <a:r>
              <a:rPr lang="en-GB" dirty="0" smtClean="0"/>
              <a:t>Essex </a:t>
            </a:r>
            <a:r>
              <a:rPr lang="en-GB" dirty="0" smtClean="0">
                <a:solidFill>
                  <a:srgbClr val="82C0D2"/>
                </a:solidFill>
              </a:rPr>
              <a:t>Child and Family Wellbeing Service</a:t>
            </a:r>
            <a:endParaRPr lang="en-GB" dirty="0">
              <a:solidFill>
                <a:srgbClr val="82C0D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108" y="1617785"/>
            <a:ext cx="9336089" cy="4836990"/>
          </a:xfrm>
        </p:spPr>
        <p:txBody>
          <a:bodyPr/>
          <a:lstStyle/>
          <a:p>
            <a:r>
              <a:rPr lang="en-GB" sz="1800" b="0" dirty="0" smtClean="0">
                <a:solidFill>
                  <a:schemeClr val="tx1"/>
                </a:solidFill>
              </a:rPr>
              <a:t>Virgin Care took over Essex wide contract in April 2017 and the</a:t>
            </a:r>
          </a:p>
          <a:p>
            <a:r>
              <a:rPr lang="en-GB" sz="1800" dirty="0">
                <a:solidFill>
                  <a:schemeClr val="tx1"/>
                </a:solidFill>
              </a:rPr>
              <a:t>New Child and Family Wellbeing Service Model </a:t>
            </a:r>
            <a:r>
              <a:rPr lang="en-GB" sz="1800" b="0" dirty="0">
                <a:solidFill>
                  <a:schemeClr val="tx1"/>
                </a:solidFill>
              </a:rPr>
              <a:t>commenced in October 2017.</a:t>
            </a:r>
          </a:p>
          <a:p>
            <a:endParaRPr lang="en-GB" sz="1800" b="0" dirty="0" smtClean="0">
              <a:solidFill>
                <a:schemeClr val="tx1"/>
              </a:solidFill>
            </a:endParaRPr>
          </a:p>
          <a:p>
            <a:r>
              <a:rPr lang="en-GB" sz="1800" b="0" dirty="0" smtClean="0">
                <a:solidFill>
                  <a:schemeClr val="tx1"/>
                </a:solidFill>
              </a:rPr>
              <a:t>This meant that Virgin Care would then deliver all community based services in West Essex including: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0" dirty="0" err="1" smtClean="0">
                <a:solidFill>
                  <a:schemeClr val="tx1"/>
                </a:solidFill>
              </a:rPr>
              <a:t>Prebirth</a:t>
            </a:r>
            <a:r>
              <a:rPr lang="en-GB" sz="1800" b="0" dirty="0" smtClean="0">
                <a:solidFill>
                  <a:schemeClr val="tx1"/>
                </a:solidFill>
              </a:rPr>
              <a:t> to 19 (25)                                          Family Hubs (previously </a:t>
            </a:r>
            <a:r>
              <a:rPr lang="en-GB" sz="1800" b="0" dirty="0" err="1" smtClean="0">
                <a:solidFill>
                  <a:schemeClr val="tx1"/>
                </a:solidFill>
              </a:rPr>
              <a:t>Childrens</a:t>
            </a:r>
            <a:r>
              <a:rPr lang="en-GB" sz="1800" b="0" dirty="0" smtClean="0">
                <a:solidFill>
                  <a:schemeClr val="tx1"/>
                </a:solidFill>
              </a:rPr>
              <a:t> Centres)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Community Paediatric Services                      Dietetic </a:t>
            </a:r>
            <a:r>
              <a:rPr lang="en-GB" sz="1800" b="0" dirty="0">
                <a:solidFill>
                  <a:schemeClr val="tx1"/>
                </a:solidFill>
              </a:rPr>
              <a:t>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Speech and Language Therapies                   Allergy </a:t>
            </a:r>
            <a:r>
              <a:rPr lang="en-GB" sz="1800" b="0" dirty="0">
                <a:solidFill>
                  <a:schemeClr val="tx1"/>
                </a:solidFill>
              </a:rPr>
              <a:t>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Physiotherapy                                                 Continence </a:t>
            </a:r>
            <a:r>
              <a:rPr lang="en-GB" sz="1800" b="0" dirty="0">
                <a:solidFill>
                  <a:schemeClr val="tx1"/>
                </a:solidFill>
              </a:rPr>
              <a:t>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Occupational Therapy                                     Specialist </a:t>
            </a:r>
            <a:r>
              <a:rPr lang="en-GB" sz="1800" b="0" dirty="0">
                <a:solidFill>
                  <a:schemeClr val="tx1"/>
                </a:solidFill>
              </a:rPr>
              <a:t>School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Community </a:t>
            </a:r>
            <a:r>
              <a:rPr lang="en-GB" sz="1800" b="0" dirty="0" err="1" smtClean="0">
                <a:solidFill>
                  <a:schemeClr val="tx1"/>
                </a:solidFill>
              </a:rPr>
              <a:t>Childrens</a:t>
            </a:r>
            <a:r>
              <a:rPr lang="en-GB" sz="1800" b="0" dirty="0" smtClean="0">
                <a:solidFill>
                  <a:schemeClr val="tx1"/>
                </a:solidFill>
              </a:rPr>
              <a:t> Nursing                         Paediatric </a:t>
            </a:r>
            <a:r>
              <a:rPr lang="en-GB" sz="1800" b="0" dirty="0">
                <a:solidFill>
                  <a:schemeClr val="tx1"/>
                </a:solidFill>
              </a:rPr>
              <a:t>Liaison Health Visiting Services</a:t>
            </a: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23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337625"/>
            <a:ext cx="9336089" cy="1111347"/>
          </a:xfrm>
        </p:spPr>
        <p:txBody>
          <a:bodyPr/>
          <a:lstStyle/>
          <a:p>
            <a:r>
              <a:rPr lang="en-GB" dirty="0"/>
              <a:t>Essex </a:t>
            </a:r>
            <a:r>
              <a:rPr lang="en-GB" dirty="0">
                <a:solidFill>
                  <a:srgbClr val="82C0D2"/>
                </a:solidFill>
              </a:rPr>
              <a:t>Child and Family Wellbeing </a:t>
            </a:r>
            <a:r>
              <a:rPr lang="en-GB" dirty="0" smtClean="0">
                <a:solidFill>
                  <a:srgbClr val="82C0D2"/>
                </a:solidFill>
              </a:rPr>
              <a:t>Service</a:t>
            </a:r>
            <a:br>
              <a:rPr lang="en-GB" dirty="0" smtClean="0">
                <a:solidFill>
                  <a:srgbClr val="82C0D2"/>
                </a:solidFill>
              </a:rPr>
            </a:br>
            <a:r>
              <a:rPr lang="en-GB" dirty="0" smtClean="0">
                <a:solidFill>
                  <a:srgbClr val="82C0D2"/>
                </a:solidFill>
              </a:rPr>
              <a:t>(Cont’d)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672611"/>
            <a:ext cx="9336089" cy="4402336"/>
          </a:xfrm>
        </p:spPr>
        <p:txBody>
          <a:bodyPr/>
          <a:lstStyle/>
          <a:p>
            <a:r>
              <a:rPr lang="en-GB" sz="1800" b="0" dirty="0" smtClean="0">
                <a:solidFill>
                  <a:schemeClr val="tx1"/>
                </a:solidFill>
              </a:rPr>
              <a:t>The new service model comprises of </a:t>
            </a:r>
            <a:r>
              <a:rPr lang="en-GB" sz="1800" dirty="0" smtClean="0">
                <a:solidFill>
                  <a:schemeClr val="tx1"/>
                </a:solidFill>
              </a:rPr>
              <a:t>5 Healthy Family Teams across West </a:t>
            </a:r>
            <a:r>
              <a:rPr lang="en-GB" sz="1800" b="0" dirty="0" smtClean="0">
                <a:solidFill>
                  <a:schemeClr val="tx1"/>
                </a:solidFill>
              </a:rPr>
              <a:t>Essex:</a:t>
            </a:r>
          </a:p>
          <a:p>
            <a:endParaRPr lang="en-GB" sz="18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Uttlesford Healthy Family Team                 Epping </a:t>
            </a:r>
            <a:r>
              <a:rPr lang="en-GB" sz="1800" b="0" dirty="0">
                <a:solidFill>
                  <a:schemeClr val="tx1"/>
                </a:solidFill>
              </a:rPr>
              <a:t>&amp;</a:t>
            </a:r>
            <a:r>
              <a:rPr lang="en-GB" sz="1800" b="0" dirty="0" smtClean="0">
                <a:solidFill>
                  <a:schemeClr val="tx1"/>
                </a:solidFill>
              </a:rPr>
              <a:t> </a:t>
            </a:r>
            <a:r>
              <a:rPr lang="en-GB" sz="1800" b="0" dirty="0">
                <a:solidFill>
                  <a:schemeClr val="tx1"/>
                </a:solidFill>
              </a:rPr>
              <a:t>Waltham Abbey Healthy Family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Harlow North Healthy Family Team           Loughton </a:t>
            </a:r>
            <a:r>
              <a:rPr lang="en-GB" sz="1800" b="0" dirty="0">
                <a:solidFill>
                  <a:schemeClr val="tx1"/>
                </a:solidFill>
              </a:rPr>
              <a:t>&amp;</a:t>
            </a:r>
            <a:r>
              <a:rPr lang="en-GB" sz="1800" b="0" dirty="0" smtClean="0">
                <a:solidFill>
                  <a:schemeClr val="tx1"/>
                </a:solidFill>
              </a:rPr>
              <a:t> </a:t>
            </a:r>
            <a:r>
              <a:rPr lang="en-GB" sz="1800" b="0" dirty="0">
                <a:solidFill>
                  <a:schemeClr val="tx1"/>
                </a:solidFill>
              </a:rPr>
              <a:t>Buckhurst Hill Healthy Family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Harlow South Healthy Family Team           CCG Specialist Services based at KAO Park</a:t>
            </a:r>
          </a:p>
          <a:p>
            <a:endParaRPr lang="en-GB" sz="1800" b="0" dirty="0" smtClean="0">
              <a:solidFill>
                <a:schemeClr val="tx1"/>
              </a:solidFill>
            </a:endParaRPr>
          </a:p>
          <a:p>
            <a:r>
              <a:rPr lang="en-GB" sz="1800" b="0" dirty="0" smtClean="0">
                <a:solidFill>
                  <a:schemeClr val="tx1"/>
                </a:solidFill>
              </a:rPr>
              <a:t>Working out of </a:t>
            </a:r>
            <a:r>
              <a:rPr lang="en-GB" sz="1800" dirty="0" smtClean="0">
                <a:solidFill>
                  <a:schemeClr val="tx1"/>
                </a:solidFill>
              </a:rPr>
              <a:t>3 main Family Hubs and a number of delivery sites </a:t>
            </a:r>
            <a:r>
              <a:rPr lang="en-GB" sz="1800" b="0" dirty="0" smtClean="0">
                <a:solidFill>
                  <a:schemeClr val="tx1"/>
                </a:solidFill>
              </a:rPr>
              <a:t>(previously known as Children’s Centres):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Spangles Family Hub (Uttlesford)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err="1" smtClean="0">
                <a:solidFill>
                  <a:schemeClr val="tx1"/>
                </a:solidFill>
              </a:rPr>
              <a:t>Treehouse</a:t>
            </a:r>
            <a:r>
              <a:rPr lang="en-GB" sz="1800" b="0" dirty="0" smtClean="0">
                <a:solidFill>
                  <a:schemeClr val="tx1"/>
                </a:solidFill>
              </a:rPr>
              <a:t> Family Hub (Harlow)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Brambles Family Hub (Epping)</a:t>
            </a:r>
            <a:endParaRPr lang="en-GB" sz="1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44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323558"/>
            <a:ext cx="9336089" cy="872196"/>
          </a:xfrm>
        </p:spPr>
        <p:txBody>
          <a:bodyPr/>
          <a:lstStyle/>
          <a:p>
            <a:r>
              <a:rPr lang="en-GB" sz="3200" dirty="0" smtClean="0"/>
              <a:t>Healthy Family Teams - Management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195754"/>
            <a:ext cx="9336089" cy="5259021"/>
          </a:xfrm>
        </p:spPr>
        <p:txBody>
          <a:bodyPr/>
          <a:lstStyle/>
          <a:p>
            <a:r>
              <a:rPr lang="en-GB" sz="1800" dirty="0" smtClean="0"/>
              <a:t>Quadrant Manager West Essex :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     </a:t>
            </a:r>
            <a:r>
              <a:rPr lang="en-GB" dirty="0" smtClean="0">
                <a:solidFill>
                  <a:schemeClr val="tx1"/>
                </a:solidFill>
              </a:rPr>
              <a:t>Celena Saddington </a:t>
            </a:r>
            <a:r>
              <a:rPr lang="en-GB" b="0" dirty="0" smtClean="0">
                <a:solidFill>
                  <a:schemeClr val="tx1"/>
                </a:solidFill>
              </a:rPr>
              <a:t>07973 687538</a:t>
            </a:r>
            <a:r>
              <a:rPr lang="en-GB" dirty="0" smtClean="0"/>
              <a:t>	</a:t>
            </a:r>
            <a:r>
              <a:rPr lang="en-GB" sz="1800" dirty="0" smtClean="0"/>
              <a:t>Healthy Family Team Area Manager: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    				</a:t>
            </a:r>
            <a:r>
              <a:rPr lang="en-GB" dirty="0" smtClean="0">
                <a:solidFill>
                  <a:schemeClr val="tx1"/>
                </a:solidFill>
              </a:rPr>
              <a:t>Hayley Freeth  </a:t>
            </a:r>
            <a:r>
              <a:rPr lang="en-GB" b="0" dirty="0">
                <a:solidFill>
                  <a:schemeClr val="tx1"/>
                </a:solidFill>
              </a:rPr>
              <a:t>07773 </a:t>
            </a:r>
            <a:r>
              <a:rPr lang="en-GB" b="0" dirty="0" smtClean="0">
                <a:solidFill>
                  <a:schemeClr val="tx1"/>
                </a:solidFill>
              </a:rPr>
              <a:t>206831</a:t>
            </a:r>
          </a:p>
          <a:p>
            <a:r>
              <a:rPr lang="en-GB" dirty="0" smtClean="0"/>
              <a:t>Uttlesford HFT:</a:t>
            </a:r>
            <a:endParaRPr lang="en-GB" dirty="0"/>
          </a:p>
          <a:p>
            <a:pPr marL="0" lvl="1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 Healthy </a:t>
            </a:r>
            <a:r>
              <a:rPr lang="en-GB" dirty="0">
                <a:solidFill>
                  <a:schemeClr val="tx1"/>
                </a:solidFill>
              </a:rPr>
              <a:t>Family Team Leader </a:t>
            </a:r>
            <a:r>
              <a:rPr lang="en-GB" dirty="0" smtClean="0">
                <a:solidFill>
                  <a:schemeClr val="tx1"/>
                </a:solidFill>
              </a:rPr>
              <a:t>–</a:t>
            </a:r>
            <a:r>
              <a:rPr lang="en-GB" b="1" dirty="0" smtClean="0">
                <a:solidFill>
                  <a:schemeClr val="tx1"/>
                </a:solidFill>
              </a:rPr>
              <a:t>Katja Sturgeon </a:t>
            </a:r>
            <a:r>
              <a:rPr lang="en-GB" dirty="0" smtClean="0">
                <a:solidFill>
                  <a:schemeClr val="tx1"/>
                </a:solidFill>
              </a:rPr>
              <a:t>(leaving July 18) </a:t>
            </a:r>
          </a:p>
          <a:p>
            <a:pPr marL="0" lvl="1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Harlow North HFT:</a:t>
            </a:r>
            <a:endParaRPr lang="en-GB" b="1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 Healthy </a:t>
            </a:r>
            <a:r>
              <a:rPr lang="en-GB" dirty="0">
                <a:solidFill>
                  <a:schemeClr val="tx1"/>
                </a:solidFill>
              </a:rPr>
              <a:t>Family Team Leader – </a:t>
            </a:r>
            <a:r>
              <a:rPr lang="en-GB" b="1" dirty="0" smtClean="0">
                <a:solidFill>
                  <a:schemeClr val="tx1"/>
                </a:solidFill>
              </a:rPr>
              <a:t>Rebecca Eldridge </a:t>
            </a:r>
            <a:endParaRPr lang="en-GB" b="1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Harlow </a:t>
            </a:r>
            <a:r>
              <a:rPr lang="en-GB" sz="1600" b="1" dirty="0" smtClean="0">
                <a:solidFill>
                  <a:srgbClr val="FF0000"/>
                </a:solidFill>
              </a:rPr>
              <a:t>South HFT:</a:t>
            </a:r>
            <a:endParaRPr lang="en-GB" dirty="0"/>
          </a:p>
          <a:p>
            <a:pPr marL="0" lvl="1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  Healthy </a:t>
            </a:r>
            <a:r>
              <a:rPr lang="en-GB" dirty="0">
                <a:solidFill>
                  <a:schemeClr val="tx1"/>
                </a:solidFill>
              </a:rPr>
              <a:t>Family Team </a:t>
            </a:r>
            <a:r>
              <a:rPr lang="en-GB" dirty="0" smtClean="0">
                <a:solidFill>
                  <a:schemeClr val="tx1"/>
                </a:solidFill>
              </a:rPr>
              <a:t>Leader/Deputy Quadrant Manager </a:t>
            </a:r>
            <a:r>
              <a:rPr lang="en-GB" dirty="0">
                <a:solidFill>
                  <a:schemeClr val="tx1"/>
                </a:solidFill>
              </a:rPr>
              <a:t>–  </a:t>
            </a:r>
            <a:r>
              <a:rPr lang="en-GB" b="1" dirty="0">
                <a:solidFill>
                  <a:schemeClr val="tx1"/>
                </a:solidFill>
              </a:rPr>
              <a:t>Georgie </a:t>
            </a:r>
            <a:r>
              <a:rPr lang="en-GB" b="1" dirty="0" err="1">
                <a:solidFill>
                  <a:schemeClr val="tx1"/>
                </a:solidFill>
              </a:rPr>
              <a:t>Norgate</a:t>
            </a:r>
            <a:endParaRPr lang="en-GB" b="1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Epping/Waltham </a:t>
            </a:r>
            <a:r>
              <a:rPr lang="en-GB" sz="1600" b="1" dirty="0" smtClean="0">
                <a:solidFill>
                  <a:srgbClr val="FF0000"/>
                </a:solidFill>
              </a:rPr>
              <a:t>Forest HFT;</a:t>
            </a:r>
            <a:endParaRPr lang="en-GB" sz="1600" b="1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  Healthy </a:t>
            </a:r>
            <a:r>
              <a:rPr lang="en-GB" dirty="0">
                <a:solidFill>
                  <a:schemeClr val="tx1"/>
                </a:solidFill>
              </a:rPr>
              <a:t>Family Team Leader – </a:t>
            </a:r>
            <a:r>
              <a:rPr lang="en-GB" b="1" dirty="0">
                <a:solidFill>
                  <a:schemeClr val="tx1"/>
                </a:solidFill>
              </a:rPr>
              <a:t>Angela Cameron</a:t>
            </a:r>
          </a:p>
          <a:p>
            <a:pPr marL="0" lvl="1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Loughton/ Buckhurst Hill </a:t>
            </a:r>
            <a:r>
              <a:rPr lang="en-GB" sz="1600" b="1" dirty="0" smtClean="0">
                <a:solidFill>
                  <a:srgbClr val="FF0000"/>
                </a:solidFill>
              </a:rPr>
              <a:t>HFT:</a:t>
            </a:r>
            <a:endParaRPr lang="en-GB" sz="1600" b="1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  Healthy </a:t>
            </a:r>
            <a:r>
              <a:rPr lang="en-GB" dirty="0">
                <a:solidFill>
                  <a:schemeClr val="tx1"/>
                </a:solidFill>
              </a:rPr>
              <a:t>Family Team Leader – </a:t>
            </a:r>
            <a:r>
              <a:rPr lang="en-GB" b="1" dirty="0">
                <a:solidFill>
                  <a:schemeClr val="tx1"/>
                </a:solidFill>
              </a:rPr>
              <a:t>Paulette </a:t>
            </a:r>
            <a:r>
              <a:rPr lang="en-GB" b="1" dirty="0" smtClean="0">
                <a:solidFill>
                  <a:schemeClr val="tx1"/>
                </a:solidFill>
              </a:rPr>
              <a:t>Stephens</a:t>
            </a:r>
          </a:p>
          <a:p>
            <a:pPr marL="0" lvl="1" indent="0">
              <a:buNone/>
            </a:pPr>
            <a:r>
              <a:rPr lang="en-GB" sz="1600" b="1" dirty="0" smtClean="0">
                <a:solidFill>
                  <a:srgbClr val="FF0000"/>
                </a:solidFill>
              </a:rPr>
              <a:t>CCG Specialist Services:</a:t>
            </a:r>
          </a:p>
          <a:p>
            <a:pPr marL="0" lvl="1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Hilary Waters </a:t>
            </a:r>
            <a:r>
              <a:rPr lang="en-GB" dirty="0" smtClean="0">
                <a:solidFill>
                  <a:schemeClr val="tx1"/>
                </a:solidFill>
              </a:rPr>
              <a:t>(therapists) </a:t>
            </a:r>
          </a:p>
          <a:p>
            <a:pPr marL="0" lvl="1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  </a:t>
            </a:r>
            <a:r>
              <a:rPr lang="en-GB" b="1" dirty="0" smtClean="0">
                <a:solidFill>
                  <a:schemeClr val="tx1"/>
                </a:solidFill>
              </a:rPr>
              <a:t>Jenny Priest </a:t>
            </a:r>
            <a:r>
              <a:rPr lang="en-GB" dirty="0" smtClean="0">
                <a:solidFill>
                  <a:schemeClr val="tx1"/>
                </a:solidFill>
              </a:rPr>
              <a:t>(Community Nurses, Continence, Special Schools, Allergy and Dietetics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3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Essex </a:t>
            </a:r>
            <a:r>
              <a:rPr lang="en-GB" dirty="0">
                <a:solidFill>
                  <a:srgbClr val="82C0D2"/>
                </a:solidFill>
              </a:rPr>
              <a:t>Child and Family Wellbeing Service</a:t>
            </a:r>
            <a:br>
              <a:rPr lang="en-GB" dirty="0">
                <a:solidFill>
                  <a:srgbClr val="82C0D2"/>
                </a:solidFill>
              </a:rPr>
            </a:br>
            <a:r>
              <a:rPr lang="en-GB" dirty="0">
                <a:solidFill>
                  <a:srgbClr val="82C0D2"/>
                </a:solidFill>
              </a:rPr>
              <a:t>(Cont’d)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Each Healthy Family Teams is made up of</a:t>
            </a:r>
            <a:r>
              <a:rPr lang="en-GB" sz="2000" b="0" dirty="0" smtClean="0">
                <a:solidFill>
                  <a:schemeClr val="tx1"/>
                </a:solidFill>
              </a:rPr>
              <a:t>:</a:t>
            </a:r>
          </a:p>
          <a:p>
            <a:endParaRPr lang="en-GB" sz="20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A Family Hub Co-ordinator across West Essex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Healthy Family Team </a:t>
            </a:r>
            <a:r>
              <a:rPr lang="en-GB" sz="2000" b="0" dirty="0" smtClean="0">
                <a:solidFill>
                  <a:schemeClr val="tx1"/>
                </a:solidFill>
              </a:rPr>
              <a:t>Leader (Manager)</a:t>
            </a:r>
            <a:endParaRPr lang="en-GB" sz="20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Health Visitors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School Nurses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Healthy Family Support Workers (made up from previous </a:t>
            </a:r>
            <a:r>
              <a:rPr lang="en-GB" sz="2000" b="0" dirty="0" err="1">
                <a:solidFill>
                  <a:schemeClr val="tx1"/>
                </a:solidFill>
              </a:rPr>
              <a:t>Barnardo’s</a:t>
            </a:r>
            <a:r>
              <a:rPr lang="en-GB" sz="2000" b="0" dirty="0">
                <a:solidFill>
                  <a:schemeClr val="tx1"/>
                </a:solidFill>
              </a:rPr>
              <a:t> Practitioner workers and Health Community Nursery Nurses)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Healthy Family Support Assistants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Admin support</a:t>
            </a:r>
          </a:p>
          <a:p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6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West Essex?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755255"/>
            <a:ext cx="9336089" cy="4699520"/>
          </a:xfrm>
        </p:spPr>
        <p:txBody>
          <a:bodyPr/>
          <a:lstStyle/>
          <a:p>
            <a:r>
              <a:rPr lang="en-GB" sz="1800" b="0" dirty="0" smtClean="0">
                <a:solidFill>
                  <a:schemeClr val="tx1"/>
                </a:solidFill>
              </a:rPr>
              <a:t>West Essex is now in a unique position to deliver </a:t>
            </a:r>
            <a:r>
              <a:rPr lang="en-GB" sz="1800" dirty="0" smtClean="0">
                <a:solidFill>
                  <a:schemeClr val="tx1"/>
                </a:solidFill>
              </a:rPr>
              <a:t>a fully integrated health and social model </a:t>
            </a:r>
            <a:r>
              <a:rPr lang="en-GB" sz="1800" b="0" dirty="0" smtClean="0">
                <a:solidFill>
                  <a:schemeClr val="tx1"/>
                </a:solidFill>
              </a:rPr>
              <a:t>which allows easy access and </a:t>
            </a:r>
            <a:r>
              <a:rPr lang="en-GB" sz="1800" dirty="0" smtClean="0">
                <a:solidFill>
                  <a:schemeClr val="tx1"/>
                </a:solidFill>
              </a:rPr>
              <a:t>smooth transition across different services</a:t>
            </a:r>
            <a:r>
              <a:rPr lang="en-GB" sz="1800" b="0" dirty="0" smtClean="0">
                <a:solidFill>
                  <a:schemeClr val="tx1"/>
                </a:solidFill>
              </a:rPr>
              <a:t>:</a:t>
            </a:r>
          </a:p>
          <a:p>
            <a:endParaRPr lang="en-GB" sz="1800" b="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Holistic and easily accessible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Self referral into Healthy Family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A service ‘without walls’ as any support can be delivered by any service as long as they have the skills to do so.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Direct access to the SEND Designated Medical Officer (DMO)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More investment on the needs of the school aged child.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Services commissioned against </a:t>
            </a:r>
            <a:r>
              <a:rPr lang="en-GB" sz="1800" dirty="0" smtClean="0">
                <a:solidFill>
                  <a:schemeClr val="tx1"/>
                </a:solidFill>
              </a:rPr>
              <a:t>Outcomes</a:t>
            </a:r>
            <a:r>
              <a:rPr lang="en-GB" sz="1800" b="0" dirty="0" smtClean="0">
                <a:solidFill>
                  <a:schemeClr val="tx1"/>
                </a:solidFill>
              </a:rPr>
              <a:t> rather than </a:t>
            </a:r>
            <a:r>
              <a:rPr lang="en-GB" sz="1800" dirty="0" smtClean="0">
                <a:solidFill>
                  <a:schemeClr val="tx1"/>
                </a:solidFill>
              </a:rPr>
              <a:t>KPI’s.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More opportunities for smoother transitions into Primary School, Secondary School and into Adulthood.  </a:t>
            </a:r>
          </a:p>
          <a:p>
            <a:endParaRPr lang="en-GB" sz="1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83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90" y="1166173"/>
            <a:ext cx="10154644" cy="570297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Children and young People are 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Children are ready to start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(Mothers have good emotional wellbeing in the postnatal period)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Children and Young people make positive lifestyle choices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Young people are ready for the next stage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Children and Young People have good emotional wellbeing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More families are resilient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Children, young people and parents feel connected and included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Children have strong attachment to at least one adult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2369" y="331882"/>
            <a:ext cx="9515891" cy="5541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ED1A37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z="3200" dirty="0" smtClean="0">
                <a:solidFill>
                  <a:srgbClr val="FF0000"/>
                </a:solidFill>
              </a:rPr>
              <a:t>Outcomes Measures by Theme 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562708"/>
            <a:ext cx="9336089" cy="844061"/>
          </a:xfrm>
        </p:spPr>
        <p:txBody>
          <a:bodyPr/>
          <a:lstStyle/>
          <a:p>
            <a:r>
              <a:rPr lang="en-GB" dirty="0" smtClean="0"/>
              <a:t>Opportunities for Service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406770"/>
            <a:ext cx="9336089" cy="48955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Education Engagement Sessions on meeting the needs of SEND children before and after diagnosis.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Understanding and meeting the needs of children with ASD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Understanding and meeting the needs of children with ADHD and ODD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Understanding and meeting the needs of children with other specific health needs to be agreed but could include: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pPr lvl="3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Children with Cerebral Palsy</a:t>
            </a:r>
          </a:p>
          <a:p>
            <a:pPr lvl="3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Children with Epilepsy</a:t>
            </a:r>
          </a:p>
          <a:p>
            <a:pPr lvl="3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Children with Continence issues</a:t>
            </a:r>
          </a:p>
          <a:p>
            <a:pPr lvl="3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Children with Downs Syndrome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0396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1A37"/>
      </a:accent1>
      <a:accent2>
        <a:srgbClr val="82C0D2"/>
      </a:accent2>
      <a:accent3>
        <a:srgbClr val="575756"/>
      </a:accent3>
      <a:accent4>
        <a:srgbClr val="CF8447"/>
      </a:accent4>
      <a:accent5>
        <a:srgbClr val="B9B7A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1047</TotalTime>
  <Words>553</Words>
  <Application>Microsoft Office PowerPoint</Application>
  <PresentationFormat>Custom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PowerPoint template</vt:lpstr>
      <vt:lpstr>Presentation: West Essex Primary  Heads Presentation  Authors: Celena Saddington – Quadrant Manager – Virgin Care Date: 20 June 2018</vt:lpstr>
      <vt:lpstr>Primary Schools Local Virgin Care Offer – West Essex </vt:lpstr>
      <vt:lpstr>Essex Child and Family Wellbeing Service</vt:lpstr>
      <vt:lpstr>Essex Child and Family Wellbeing Service (Cont’d)</vt:lpstr>
      <vt:lpstr>Healthy Family Teams - Management</vt:lpstr>
      <vt:lpstr>Essex Child and Family Wellbeing Service (Cont’d)</vt:lpstr>
      <vt:lpstr>What does this mean for West Essex?</vt:lpstr>
      <vt:lpstr>PowerPoint Presentation</vt:lpstr>
      <vt:lpstr>Opportunities for Service Development</vt:lpstr>
      <vt:lpstr>PowerPoint Presentation</vt:lpstr>
      <vt:lpstr>   Questions</vt:lpstr>
    </vt:vector>
  </TitlesOfParts>
  <Company>Virgin Care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Karen Adams (Essex)</dc:creator>
  <cp:lastModifiedBy>P Langmead</cp:lastModifiedBy>
  <cp:revision>102</cp:revision>
  <cp:lastPrinted>2018-05-18T10:36:11Z</cp:lastPrinted>
  <dcterms:created xsi:type="dcterms:W3CDTF">2018-02-03T14:41:56Z</dcterms:created>
  <dcterms:modified xsi:type="dcterms:W3CDTF">2018-06-20T10:03:27Z</dcterms:modified>
</cp:coreProperties>
</file>