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7"/>
  </p:notesMasterIdLst>
  <p:handoutMasterIdLst>
    <p:handoutMasterId r:id="rId8"/>
  </p:handoutMasterIdLst>
  <p:sldIdLst>
    <p:sldId id="373" r:id="rId2"/>
    <p:sldId id="384" r:id="rId3"/>
    <p:sldId id="382" r:id="rId4"/>
    <p:sldId id="381" r:id="rId5"/>
    <p:sldId id="379" r:id="rId6"/>
  </p:sldIdLst>
  <p:sldSz cx="10693400" cy="7561263"/>
  <p:notesSz cx="6805613" cy="9944100"/>
  <p:defaultTextStyle>
    <a:defPPr>
      <a:defRPr lang="en-US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0">
          <p15:clr>
            <a:srgbClr val="A4A3A4"/>
          </p15:clr>
        </p15:guide>
        <p15:guide id="2" orient="horz" pos="4066">
          <p15:clr>
            <a:srgbClr val="A4A3A4"/>
          </p15:clr>
        </p15:guide>
        <p15:guide id="3" orient="horz" pos="754">
          <p15:clr>
            <a:srgbClr val="A4A3A4"/>
          </p15:clr>
        </p15:guide>
        <p15:guide id="4" orient="horz" pos="1332">
          <p15:clr>
            <a:srgbClr val="A4A3A4"/>
          </p15:clr>
        </p15:guide>
        <p15:guide id="5" orient="horz" pos="1134">
          <p15:clr>
            <a:srgbClr val="A4A3A4"/>
          </p15:clr>
        </p15:guide>
        <p15:guide id="6" orient="horz" pos="4762">
          <p15:clr>
            <a:srgbClr val="A4A3A4"/>
          </p15:clr>
        </p15:guide>
        <p15:guide id="7" orient="horz">
          <p15:clr>
            <a:srgbClr val="A4A3A4"/>
          </p15:clr>
        </p15:guide>
        <p15:guide id="8" pos="3368">
          <p15:clr>
            <a:srgbClr val="A4A3A4"/>
          </p15:clr>
        </p15:guide>
        <p15:guide id="9" pos="450">
          <p15:clr>
            <a:srgbClr val="A4A3A4"/>
          </p15:clr>
        </p15:guide>
        <p15:guide id="10" pos="6331">
          <p15:clr>
            <a:srgbClr val="A4A3A4"/>
          </p15:clr>
        </p15:guide>
        <p15:guide id="1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EDBD"/>
    <a:srgbClr val="D20714"/>
    <a:srgbClr val="000000"/>
    <a:srgbClr val="FEECE2"/>
    <a:srgbClr val="FDDFCF"/>
    <a:srgbClr val="FFCCFF"/>
    <a:srgbClr val="FFEBFC"/>
    <a:srgbClr val="A9DA74"/>
    <a:srgbClr val="82C0D2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71" autoAdjust="0"/>
    <p:restoredTop sz="94660"/>
  </p:normalViewPr>
  <p:slideViewPr>
    <p:cSldViewPr snapToGrid="0" snapToObjects="1" showGuides="1">
      <p:cViewPr varScale="1">
        <p:scale>
          <a:sx n="102" d="100"/>
          <a:sy n="102" d="100"/>
        </p:scale>
        <p:origin x="1488" y="114"/>
      </p:cViewPr>
      <p:guideLst>
        <p:guide orient="horz" pos="2380"/>
        <p:guide orient="horz" pos="4066"/>
        <p:guide orient="horz" pos="754"/>
        <p:guide orient="horz" pos="1332"/>
        <p:guide orient="horz" pos="1134"/>
        <p:guide orient="horz" pos="4762"/>
        <p:guide orient="horz"/>
        <p:guide pos="3368"/>
        <p:guide pos="450"/>
        <p:guide pos="6331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9099" cy="497205"/>
          </a:xfrm>
          <a:prstGeom prst="rect">
            <a:avLst/>
          </a:prstGeom>
        </p:spPr>
        <p:txBody>
          <a:bodyPr vert="horz" lIns="95700" tIns="47850" rIns="95700" bIns="47850" rtlCol="0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41" y="2"/>
            <a:ext cx="2949099" cy="497205"/>
          </a:xfrm>
          <a:prstGeom prst="rect">
            <a:avLst/>
          </a:prstGeom>
        </p:spPr>
        <p:txBody>
          <a:bodyPr vert="horz" lIns="95700" tIns="47850" rIns="95700" bIns="47850" rtlCol="0"/>
          <a:lstStyle>
            <a:lvl1pPr algn="r">
              <a:defRPr sz="1300"/>
            </a:lvl1pPr>
          </a:lstStyle>
          <a:p>
            <a:fld id="{9E2AB96E-978C-439D-8D50-C1ACEC6DEF33}" type="datetimeFigureOut">
              <a:rPr lang="en-GB" smtClean="0"/>
              <a:t>21/06/2018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45170"/>
            <a:ext cx="2949099" cy="497205"/>
          </a:xfrm>
          <a:prstGeom prst="rect">
            <a:avLst/>
          </a:prstGeom>
        </p:spPr>
        <p:txBody>
          <a:bodyPr vert="horz" lIns="95700" tIns="47850" rIns="95700" bIns="47850" rtlCol="0" anchor="b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41" y="9445170"/>
            <a:ext cx="2949099" cy="497205"/>
          </a:xfrm>
          <a:prstGeom prst="rect">
            <a:avLst/>
          </a:prstGeom>
        </p:spPr>
        <p:txBody>
          <a:bodyPr vert="horz" lIns="95700" tIns="47850" rIns="95700" bIns="47850" rtlCol="0" anchor="b"/>
          <a:lstStyle>
            <a:lvl1pPr algn="r">
              <a:defRPr sz="1300"/>
            </a:lvl1pPr>
          </a:lstStyle>
          <a:p>
            <a:fld id="{E9E8E3DB-60EE-4F63-8D73-B428E1CF5BE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17753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9099" cy="497205"/>
          </a:xfrm>
          <a:prstGeom prst="rect">
            <a:avLst/>
          </a:prstGeom>
        </p:spPr>
        <p:txBody>
          <a:bodyPr vert="horz" lIns="95700" tIns="47850" rIns="95700" bIns="47850" rtlCol="0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41" y="2"/>
            <a:ext cx="2949099" cy="497205"/>
          </a:xfrm>
          <a:prstGeom prst="rect">
            <a:avLst/>
          </a:prstGeom>
        </p:spPr>
        <p:txBody>
          <a:bodyPr vert="horz" lIns="95700" tIns="47850" rIns="95700" bIns="47850" rtlCol="0"/>
          <a:lstStyle>
            <a:lvl1pPr algn="r">
              <a:defRPr sz="1300"/>
            </a:lvl1pPr>
          </a:lstStyle>
          <a:p>
            <a:fld id="{1B101D0B-A908-455B-8344-D226EBB70752}" type="datetimeFigureOut">
              <a:rPr lang="en-GB" smtClean="0"/>
              <a:pPr/>
              <a:t>21/06/2018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65175" y="744538"/>
            <a:ext cx="5275263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700" tIns="47850" rIns="95700" bIns="4785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3449"/>
            <a:ext cx="5444490" cy="4474845"/>
          </a:xfrm>
          <a:prstGeom prst="rect">
            <a:avLst/>
          </a:prstGeom>
        </p:spPr>
        <p:txBody>
          <a:bodyPr vert="horz" lIns="95700" tIns="47850" rIns="95700" bIns="4785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5170"/>
            <a:ext cx="2949099" cy="497205"/>
          </a:xfrm>
          <a:prstGeom prst="rect">
            <a:avLst/>
          </a:prstGeom>
        </p:spPr>
        <p:txBody>
          <a:bodyPr vert="horz" lIns="95700" tIns="47850" rIns="95700" bIns="47850" rtlCol="0" anchor="b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41" y="9445170"/>
            <a:ext cx="2949099" cy="497205"/>
          </a:xfrm>
          <a:prstGeom prst="rect">
            <a:avLst/>
          </a:prstGeom>
        </p:spPr>
        <p:txBody>
          <a:bodyPr vert="horz" lIns="95700" tIns="47850" rIns="95700" bIns="47850" rtlCol="0" anchor="b"/>
          <a:lstStyle>
            <a:lvl1pPr algn="r">
              <a:defRPr sz="1300"/>
            </a:lvl1pPr>
          </a:lstStyle>
          <a:p>
            <a:fld id="{5DF4C9F6-506E-409D-9DDC-6E0B2577B1D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2813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ED1A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907314" cy="4768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74" y="6003925"/>
            <a:ext cx="9336087" cy="460375"/>
          </a:xfrm>
        </p:spPr>
        <p:txBody>
          <a:bodyPr lIns="0" tIns="0" rIns="0" bIns="0" anchor="t" anchorCtr="0">
            <a:normAutofit/>
          </a:bodyPr>
          <a:lstStyle>
            <a:lvl1pPr algn="l"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75" y="5607049"/>
            <a:ext cx="9336088" cy="396875"/>
          </a:xfrm>
        </p:spPr>
        <p:txBody>
          <a:bodyPr lIns="0" tIns="0" rIns="0" bIns="0" anchor="t" anchorCtr="0">
            <a:normAutofit/>
          </a:bodyPr>
          <a:lstStyle>
            <a:lvl1pPr marL="0" indent="0" algn="l">
              <a:buNone/>
              <a:defRPr sz="2400" b="0">
                <a:solidFill>
                  <a:schemeClr val="bg1"/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9" name="Picture 5" descr="C:\Users\Kasey.Ly\Desktop\Powerpoint assets\VC_logo_white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6702" y="595376"/>
            <a:ext cx="1748769" cy="639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4954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Two Smal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75" y="2052439"/>
            <a:ext cx="4500000" cy="2162175"/>
          </a:xfrm>
        </p:spPr>
        <p:txBody>
          <a:bodyPr/>
          <a:lstStyle>
            <a:lvl1pPr>
              <a:spcBef>
                <a:spcPts val="400"/>
              </a:spcBef>
              <a:spcAft>
                <a:spcPts val="600"/>
              </a:spcAft>
              <a:defRPr sz="1600" b="1">
                <a:solidFill>
                  <a:srgbClr val="ED1A37"/>
                </a:solidFill>
              </a:defRPr>
            </a:lvl1pPr>
            <a:lvl2pPr marL="179388" indent="-179388">
              <a:defRPr sz="1400"/>
            </a:lvl2pPr>
            <a:lvl3pPr marL="449263" indent="-179388">
              <a:defRPr sz="1400"/>
            </a:lvl3pPr>
            <a:lvl4pPr marL="719138" indent="-179388">
              <a:defRPr sz="1200"/>
            </a:lvl4pPr>
            <a:lvl5pPr marL="989013" indent="-179388"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7010-E999-4FC2-AE85-B5FFBD58F11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5550463" y="2052439"/>
            <a:ext cx="4500000" cy="2162175"/>
          </a:xfrm>
        </p:spPr>
        <p:txBody>
          <a:bodyPr/>
          <a:lstStyle>
            <a:lvl1pPr>
              <a:spcBef>
                <a:spcPts val="400"/>
              </a:spcBef>
              <a:spcAft>
                <a:spcPts val="600"/>
              </a:spcAft>
              <a:defRPr sz="1600" b="1">
                <a:solidFill>
                  <a:srgbClr val="ED1A37"/>
                </a:solidFill>
              </a:defRPr>
            </a:lvl1pPr>
            <a:lvl2pPr marL="179388" indent="-179388">
              <a:defRPr sz="1400"/>
            </a:lvl2pPr>
            <a:lvl3pPr marL="449263" indent="-179388">
              <a:defRPr sz="1400"/>
            </a:lvl3pPr>
            <a:lvl4pPr marL="719138" indent="-179388">
              <a:defRPr sz="1200"/>
            </a:lvl4pPr>
            <a:lvl5pPr marL="989013" indent="-179388"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idx="14"/>
          </p:nvPr>
        </p:nvSpPr>
        <p:spPr>
          <a:xfrm>
            <a:off x="714373" y="4292600"/>
            <a:ext cx="9336089" cy="2162175"/>
          </a:xfrm>
        </p:spPr>
        <p:txBody>
          <a:bodyPr/>
          <a:lstStyle>
            <a:lvl1pPr>
              <a:spcBef>
                <a:spcPts val="400"/>
              </a:spcBef>
              <a:spcAft>
                <a:spcPts val="600"/>
              </a:spcAft>
              <a:defRPr sz="1600" b="1">
                <a:solidFill>
                  <a:srgbClr val="ED1A37"/>
                </a:solidFill>
              </a:defRPr>
            </a:lvl1pPr>
            <a:lvl2pPr marL="179388" indent="-179388">
              <a:defRPr sz="1400"/>
            </a:lvl2pPr>
            <a:lvl3pPr marL="449263" indent="-179388">
              <a:defRPr sz="1400"/>
            </a:lvl3pPr>
            <a:lvl4pPr marL="719138" indent="-179388">
              <a:defRPr sz="1200"/>
            </a:lvl4pPr>
            <a:lvl5pPr marL="989013" indent="-179388"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5520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p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74" y="1956111"/>
            <a:ext cx="9336089" cy="244164"/>
          </a:xfrm>
        </p:spPr>
        <p:txBody>
          <a:bodyPr>
            <a:noAutofit/>
          </a:bodyPr>
          <a:lstStyle>
            <a:lvl1pPr>
              <a:spcAft>
                <a:spcPts val="1200"/>
              </a:spcAft>
              <a:defRPr sz="1400"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7010-E999-4FC2-AE85-B5FFBD58F11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714375" y="2307771"/>
            <a:ext cx="2914650" cy="2898506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8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3919355" y="2307771"/>
            <a:ext cx="2914650" cy="2898506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9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7121299" y="2307771"/>
            <a:ext cx="2914650" cy="2898506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idx="16"/>
          </p:nvPr>
        </p:nvSpPr>
        <p:spPr>
          <a:xfrm>
            <a:off x="714374" y="5262563"/>
            <a:ext cx="2914651" cy="1192212"/>
          </a:xfrm>
        </p:spPr>
        <p:txBody>
          <a:bodyPr>
            <a:noAutofit/>
          </a:bodyPr>
          <a:lstStyle>
            <a:lvl1pPr marL="171450" indent="-171450">
              <a:spcAft>
                <a:spcPts val="1200"/>
              </a:spcAft>
              <a:buSzPct val="80000"/>
              <a:buFontTx/>
              <a:buBlip>
                <a:blip r:embed="rId2"/>
              </a:buBlip>
              <a:tabLst>
                <a:tab pos="177800" algn="l"/>
              </a:tabLst>
              <a:defRPr sz="1100" b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7"/>
          </p:nvPr>
        </p:nvSpPr>
        <p:spPr>
          <a:xfrm>
            <a:off x="3919354" y="5262563"/>
            <a:ext cx="2914651" cy="1192212"/>
          </a:xfrm>
        </p:spPr>
        <p:txBody>
          <a:bodyPr>
            <a:noAutofit/>
          </a:bodyPr>
          <a:lstStyle>
            <a:lvl1pPr marL="171450" indent="-171450">
              <a:spcAft>
                <a:spcPts val="1200"/>
              </a:spcAft>
              <a:buSzPct val="80000"/>
              <a:buFontTx/>
              <a:buBlip>
                <a:blip r:embed="rId2"/>
              </a:buBlip>
              <a:defRPr sz="1100" b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7121299" y="5262563"/>
            <a:ext cx="2914651" cy="1192212"/>
          </a:xfrm>
        </p:spPr>
        <p:txBody>
          <a:bodyPr>
            <a:noAutofit/>
          </a:bodyPr>
          <a:lstStyle>
            <a:lvl1pPr marL="171450" indent="-171450">
              <a:spcAft>
                <a:spcPts val="1200"/>
              </a:spcAft>
              <a:buSzPct val="80000"/>
              <a:buFontTx/>
              <a:buBlip>
                <a:blip r:embed="rId2"/>
              </a:buBlip>
              <a:defRPr sz="1100" b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53625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7010-E999-4FC2-AE85-B5FFBD58F11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14374" y="753912"/>
            <a:ext cx="9336089" cy="100134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89976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2818954" y="6883456"/>
            <a:ext cx="50439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GB" sz="1200" b="1" dirty="0" smtClean="0">
                <a:solidFill>
                  <a:srgbClr val="ED1A37"/>
                </a:solidFill>
                <a:cs typeface="Arial" pitchFamily="34" charset="0"/>
              </a:rPr>
              <a:t>www.virgincare.co.uk</a:t>
            </a:r>
            <a:endParaRPr lang="en-GB" sz="1200" b="1" dirty="0">
              <a:solidFill>
                <a:srgbClr val="ED1A37"/>
              </a:solidFill>
              <a:cs typeface="Arial" pitchFamily="34" charset="0"/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2818954" y="6457666"/>
            <a:ext cx="5043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GB" sz="1800" b="1" i="1" dirty="0" smtClean="0">
                <a:solidFill>
                  <a:srgbClr val="ED1A37"/>
                </a:solidFill>
                <a:cs typeface="Arial" pitchFamily="34" charset="0"/>
              </a:rPr>
              <a:t>Feel the difference</a:t>
            </a:r>
            <a:endParaRPr lang="en-GB" sz="1800" b="1" i="1" dirty="0">
              <a:solidFill>
                <a:srgbClr val="ED1A37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86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Divider">
    <p:bg>
      <p:bgPr>
        <a:solidFill>
          <a:srgbClr val="ED1A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14374" y="6003925"/>
            <a:ext cx="9336087" cy="460375"/>
          </a:xfrm>
        </p:spPr>
        <p:txBody>
          <a:bodyPr lIns="0" tIns="0" rIns="0" bIns="0" anchor="t" anchorCtr="0">
            <a:normAutofit/>
          </a:bodyPr>
          <a:lstStyle>
            <a:lvl1pPr algn="l"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Section Divider</a:t>
            </a:r>
            <a:endParaRPr lang="en-GB" dirty="0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907314" cy="4768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5322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7674" y="137928"/>
            <a:ext cx="2171773" cy="153537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74" y="6003925"/>
            <a:ext cx="9336087" cy="460375"/>
          </a:xfrm>
        </p:spPr>
        <p:txBody>
          <a:bodyPr lIns="0" tIns="0" rIns="0" bIns="0" anchor="t" anchorCtr="0">
            <a:normAutofit/>
          </a:bodyPr>
          <a:lstStyle>
            <a:lvl1pPr algn="l"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75" y="5607049"/>
            <a:ext cx="9336088" cy="396875"/>
          </a:xfrm>
        </p:spPr>
        <p:txBody>
          <a:bodyPr lIns="0" tIns="0" rIns="0" bIns="0" anchor="t" anchorCtr="0">
            <a:normAutofit/>
          </a:bodyPr>
          <a:lstStyle>
            <a:lvl1pPr marL="0" indent="0" algn="l">
              <a:buNone/>
              <a:defRPr sz="2400" b="0">
                <a:solidFill>
                  <a:schemeClr val="bg1"/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10" name="AutoShape 7"/>
          <p:cNvSpPr>
            <a:spLocks noChangeAspect="1" noChangeArrowheads="1" noTextEdit="1"/>
          </p:cNvSpPr>
          <p:nvPr userDrawn="1"/>
        </p:nvSpPr>
        <p:spPr bwMode="auto">
          <a:xfrm>
            <a:off x="0" y="0"/>
            <a:ext cx="5907088" cy="476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11" name="Freeform 9"/>
          <p:cNvSpPr>
            <a:spLocks/>
          </p:cNvSpPr>
          <p:nvPr userDrawn="1"/>
        </p:nvSpPr>
        <p:spPr bwMode="auto">
          <a:xfrm>
            <a:off x="0" y="0"/>
            <a:ext cx="6118226" cy="4768850"/>
          </a:xfrm>
          <a:custGeom>
            <a:avLst/>
            <a:gdLst>
              <a:gd name="T0" fmla="*/ 10431 w 15233"/>
              <a:gd name="T1" fmla="*/ 932 h 11874"/>
              <a:gd name="T2" fmla="*/ 12046 w 15233"/>
              <a:gd name="T3" fmla="*/ 0 h 11874"/>
              <a:gd name="T4" fmla="*/ 0 w 15233"/>
              <a:gd name="T5" fmla="*/ 0 h 11874"/>
              <a:gd name="T6" fmla="*/ 0 w 15233"/>
              <a:gd name="T7" fmla="*/ 6955 h 11874"/>
              <a:gd name="T8" fmla="*/ 1412 w 15233"/>
              <a:gd name="T9" fmla="*/ 6140 h 11874"/>
              <a:gd name="T10" fmla="*/ 1751 w 15233"/>
              <a:gd name="T11" fmla="*/ 6399 h 11874"/>
              <a:gd name="T12" fmla="*/ 1751 w 15233"/>
              <a:gd name="T13" fmla="*/ 10348 h 11874"/>
              <a:gd name="T14" fmla="*/ 3276 w 15233"/>
              <a:gd name="T15" fmla="*/ 11874 h 11874"/>
              <a:gd name="T16" fmla="*/ 5786 w 15233"/>
              <a:gd name="T17" fmla="*/ 11874 h 11874"/>
              <a:gd name="T18" fmla="*/ 6799 w 15233"/>
              <a:gd name="T19" fmla="*/ 11534 h 11874"/>
              <a:gd name="T20" fmla="*/ 7324 w 15233"/>
              <a:gd name="T21" fmla="*/ 10348 h 11874"/>
              <a:gd name="T22" fmla="*/ 7324 w 15233"/>
              <a:gd name="T23" fmla="*/ 6308 h 11874"/>
              <a:gd name="T24" fmla="*/ 7697 w 15233"/>
              <a:gd name="T25" fmla="*/ 6160 h 11874"/>
              <a:gd name="T26" fmla="*/ 11131 w 15233"/>
              <a:gd name="T27" fmla="*/ 8143 h 11874"/>
              <a:gd name="T28" fmla="*/ 13215 w 15233"/>
              <a:gd name="T29" fmla="*/ 7584 h 11874"/>
              <a:gd name="T30" fmla="*/ 14470 w 15233"/>
              <a:gd name="T31" fmla="*/ 5411 h 11874"/>
              <a:gd name="T32" fmla="*/ 13912 w 15233"/>
              <a:gd name="T33" fmla="*/ 3327 h 11874"/>
              <a:gd name="T34" fmla="*/ 10478 w 15233"/>
              <a:gd name="T35" fmla="*/ 1345 h 11874"/>
              <a:gd name="T36" fmla="*/ 10431 w 15233"/>
              <a:gd name="T37" fmla="*/ 932 h 118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5233" h="11874">
                <a:moveTo>
                  <a:pt x="10431" y="932"/>
                </a:moveTo>
                <a:cubicBezTo>
                  <a:pt x="12046" y="0"/>
                  <a:pt x="12046" y="0"/>
                  <a:pt x="1204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6955"/>
                  <a:pt x="0" y="6955"/>
                  <a:pt x="0" y="6955"/>
                </a:cubicBezTo>
                <a:cubicBezTo>
                  <a:pt x="1412" y="6140"/>
                  <a:pt x="1412" y="6140"/>
                  <a:pt x="1412" y="6140"/>
                </a:cubicBezTo>
                <a:cubicBezTo>
                  <a:pt x="1559" y="6092"/>
                  <a:pt x="1751" y="6175"/>
                  <a:pt x="1751" y="6399"/>
                </a:cubicBezTo>
                <a:cubicBezTo>
                  <a:pt x="1751" y="10348"/>
                  <a:pt x="1751" y="10348"/>
                  <a:pt x="1751" y="10348"/>
                </a:cubicBezTo>
                <a:cubicBezTo>
                  <a:pt x="1751" y="10348"/>
                  <a:pt x="1751" y="11874"/>
                  <a:pt x="3276" y="11874"/>
                </a:cubicBezTo>
                <a:cubicBezTo>
                  <a:pt x="5786" y="11874"/>
                  <a:pt x="5786" y="11874"/>
                  <a:pt x="5786" y="11874"/>
                </a:cubicBezTo>
                <a:cubicBezTo>
                  <a:pt x="6251" y="11874"/>
                  <a:pt x="6574" y="11732"/>
                  <a:pt x="6799" y="11534"/>
                </a:cubicBezTo>
                <a:cubicBezTo>
                  <a:pt x="7086" y="11314"/>
                  <a:pt x="7324" y="10950"/>
                  <a:pt x="7324" y="10348"/>
                </a:cubicBezTo>
                <a:cubicBezTo>
                  <a:pt x="7324" y="6308"/>
                  <a:pt x="7324" y="6308"/>
                  <a:pt x="7324" y="6308"/>
                </a:cubicBezTo>
                <a:cubicBezTo>
                  <a:pt x="7374" y="6133"/>
                  <a:pt x="7569" y="6086"/>
                  <a:pt x="7697" y="6160"/>
                </a:cubicBezTo>
                <a:cubicBezTo>
                  <a:pt x="7846" y="6246"/>
                  <a:pt x="11131" y="8143"/>
                  <a:pt x="11131" y="8143"/>
                </a:cubicBezTo>
                <a:cubicBezTo>
                  <a:pt x="12452" y="8906"/>
                  <a:pt x="13215" y="7584"/>
                  <a:pt x="13215" y="7584"/>
                </a:cubicBezTo>
                <a:cubicBezTo>
                  <a:pt x="14470" y="5411"/>
                  <a:pt x="14470" y="5411"/>
                  <a:pt x="14470" y="5411"/>
                </a:cubicBezTo>
                <a:cubicBezTo>
                  <a:pt x="15233" y="4090"/>
                  <a:pt x="13912" y="3327"/>
                  <a:pt x="13912" y="3327"/>
                </a:cubicBezTo>
                <a:cubicBezTo>
                  <a:pt x="13912" y="3327"/>
                  <a:pt x="10591" y="1410"/>
                  <a:pt x="10478" y="1345"/>
                </a:cubicBezTo>
                <a:cubicBezTo>
                  <a:pt x="10321" y="1255"/>
                  <a:pt x="10304" y="1046"/>
                  <a:pt x="10431" y="932"/>
                </a:cubicBezTo>
                <a:close/>
              </a:path>
            </a:pathLst>
          </a:custGeom>
          <a:solidFill>
            <a:srgbClr val="D9ECF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411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ection Divi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14374" y="6003925"/>
            <a:ext cx="9336087" cy="460375"/>
          </a:xfrm>
        </p:spPr>
        <p:txBody>
          <a:bodyPr lIns="0" tIns="0" rIns="0" bIns="0" anchor="t" anchorCtr="0">
            <a:normAutofit/>
          </a:bodyPr>
          <a:lstStyle>
            <a:lvl1pPr algn="l"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Section Divider</a:t>
            </a:r>
            <a:endParaRPr lang="en-GB" dirty="0"/>
          </a:p>
        </p:txBody>
      </p:sp>
      <p:sp>
        <p:nvSpPr>
          <p:cNvPr id="4" name="Freeform 9"/>
          <p:cNvSpPr>
            <a:spLocks/>
          </p:cNvSpPr>
          <p:nvPr userDrawn="1"/>
        </p:nvSpPr>
        <p:spPr bwMode="auto">
          <a:xfrm>
            <a:off x="0" y="0"/>
            <a:ext cx="6118226" cy="4768850"/>
          </a:xfrm>
          <a:custGeom>
            <a:avLst/>
            <a:gdLst>
              <a:gd name="T0" fmla="*/ 10431 w 15233"/>
              <a:gd name="T1" fmla="*/ 932 h 11874"/>
              <a:gd name="T2" fmla="*/ 12046 w 15233"/>
              <a:gd name="T3" fmla="*/ 0 h 11874"/>
              <a:gd name="T4" fmla="*/ 0 w 15233"/>
              <a:gd name="T5" fmla="*/ 0 h 11874"/>
              <a:gd name="T6" fmla="*/ 0 w 15233"/>
              <a:gd name="T7" fmla="*/ 6955 h 11874"/>
              <a:gd name="T8" fmla="*/ 1412 w 15233"/>
              <a:gd name="T9" fmla="*/ 6140 h 11874"/>
              <a:gd name="T10" fmla="*/ 1751 w 15233"/>
              <a:gd name="T11" fmla="*/ 6399 h 11874"/>
              <a:gd name="T12" fmla="*/ 1751 w 15233"/>
              <a:gd name="T13" fmla="*/ 10348 h 11874"/>
              <a:gd name="T14" fmla="*/ 3276 w 15233"/>
              <a:gd name="T15" fmla="*/ 11874 h 11874"/>
              <a:gd name="T16" fmla="*/ 5786 w 15233"/>
              <a:gd name="T17" fmla="*/ 11874 h 11874"/>
              <a:gd name="T18" fmla="*/ 6799 w 15233"/>
              <a:gd name="T19" fmla="*/ 11534 h 11874"/>
              <a:gd name="T20" fmla="*/ 7324 w 15233"/>
              <a:gd name="T21" fmla="*/ 10348 h 11874"/>
              <a:gd name="T22" fmla="*/ 7324 w 15233"/>
              <a:gd name="T23" fmla="*/ 6308 h 11874"/>
              <a:gd name="T24" fmla="*/ 7697 w 15233"/>
              <a:gd name="T25" fmla="*/ 6160 h 11874"/>
              <a:gd name="T26" fmla="*/ 11131 w 15233"/>
              <a:gd name="T27" fmla="*/ 8143 h 11874"/>
              <a:gd name="T28" fmla="*/ 13215 w 15233"/>
              <a:gd name="T29" fmla="*/ 7584 h 11874"/>
              <a:gd name="T30" fmla="*/ 14470 w 15233"/>
              <a:gd name="T31" fmla="*/ 5411 h 11874"/>
              <a:gd name="T32" fmla="*/ 13912 w 15233"/>
              <a:gd name="T33" fmla="*/ 3327 h 11874"/>
              <a:gd name="T34" fmla="*/ 10478 w 15233"/>
              <a:gd name="T35" fmla="*/ 1345 h 11874"/>
              <a:gd name="T36" fmla="*/ 10431 w 15233"/>
              <a:gd name="T37" fmla="*/ 932 h 118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5233" h="11874">
                <a:moveTo>
                  <a:pt x="10431" y="932"/>
                </a:moveTo>
                <a:cubicBezTo>
                  <a:pt x="12046" y="0"/>
                  <a:pt x="12046" y="0"/>
                  <a:pt x="1204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6955"/>
                  <a:pt x="0" y="6955"/>
                  <a:pt x="0" y="6955"/>
                </a:cubicBezTo>
                <a:cubicBezTo>
                  <a:pt x="1412" y="6140"/>
                  <a:pt x="1412" y="6140"/>
                  <a:pt x="1412" y="6140"/>
                </a:cubicBezTo>
                <a:cubicBezTo>
                  <a:pt x="1559" y="6092"/>
                  <a:pt x="1751" y="6175"/>
                  <a:pt x="1751" y="6399"/>
                </a:cubicBezTo>
                <a:cubicBezTo>
                  <a:pt x="1751" y="10348"/>
                  <a:pt x="1751" y="10348"/>
                  <a:pt x="1751" y="10348"/>
                </a:cubicBezTo>
                <a:cubicBezTo>
                  <a:pt x="1751" y="10348"/>
                  <a:pt x="1751" y="11874"/>
                  <a:pt x="3276" y="11874"/>
                </a:cubicBezTo>
                <a:cubicBezTo>
                  <a:pt x="5786" y="11874"/>
                  <a:pt x="5786" y="11874"/>
                  <a:pt x="5786" y="11874"/>
                </a:cubicBezTo>
                <a:cubicBezTo>
                  <a:pt x="6251" y="11874"/>
                  <a:pt x="6574" y="11732"/>
                  <a:pt x="6799" y="11534"/>
                </a:cubicBezTo>
                <a:cubicBezTo>
                  <a:pt x="7086" y="11314"/>
                  <a:pt x="7324" y="10950"/>
                  <a:pt x="7324" y="10348"/>
                </a:cubicBezTo>
                <a:cubicBezTo>
                  <a:pt x="7324" y="6308"/>
                  <a:pt x="7324" y="6308"/>
                  <a:pt x="7324" y="6308"/>
                </a:cubicBezTo>
                <a:cubicBezTo>
                  <a:pt x="7374" y="6133"/>
                  <a:pt x="7569" y="6086"/>
                  <a:pt x="7697" y="6160"/>
                </a:cubicBezTo>
                <a:cubicBezTo>
                  <a:pt x="7846" y="6246"/>
                  <a:pt x="11131" y="8143"/>
                  <a:pt x="11131" y="8143"/>
                </a:cubicBezTo>
                <a:cubicBezTo>
                  <a:pt x="12452" y="8906"/>
                  <a:pt x="13215" y="7584"/>
                  <a:pt x="13215" y="7584"/>
                </a:cubicBezTo>
                <a:cubicBezTo>
                  <a:pt x="14470" y="5411"/>
                  <a:pt x="14470" y="5411"/>
                  <a:pt x="14470" y="5411"/>
                </a:cubicBezTo>
                <a:cubicBezTo>
                  <a:pt x="15233" y="4090"/>
                  <a:pt x="13912" y="3327"/>
                  <a:pt x="13912" y="3327"/>
                </a:cubicBezTo>
                <a:cubicBezTo>
                  <a:pt x="13912" y="3327"/>
                  <a:pt x="10591" y="1410"/>
                  <a:pt x="10478" y="1345"/>
                </a:cubicBezTo>
                <a:cubicBezTo>
                  <a:pt x="10321" y="1255"/>
                  <a:pt x="10304" y="1046"/>
                  <a:pt x="10431" y="932"/>
                </a:cubicBezTo>
                <a:close/>
              </a:path>
            </a:pathLst>
          </a:custGeom>
          <a:solidFill>
            <a:srgbClr val="D9ECF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175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7010-E999-4FC2-AE85-B5FFBD58F11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26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74" y="2016436"/>
            <a:ext cx="4500000" cy="4438340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7010-E999-4FC2-AE85-B5FFBD58F11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5550463" y="2016436"/>
            <a:ext cx="4500000" cy="4438340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8966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74" y="2016436"/>
            <a:ext cx="4500000" cy="2196243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  <a:lvl2pPr>
              <a:spcAft>
                <a:spcPts val="6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600"/>
              </a:spcAf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7010-E999-4FC2-AE85-B5FFBD58F11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5550462" y="2016436"/>
            <a:ext cx="4500000" cy="2196243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  <a:lvl2pPr>
              <a:spcAft>
                <a:spcPts val="6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600"/>
              </a:spcAf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714373" y="4271997"/>
            <a:ext cx="9336089" cy="2196243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  <a:lvl2pPr>
              <a:spcAft>
                <a:spcPts val="6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600"/>
              </a:spcAf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735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Smal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74" y="2052439"/>
            <a:ext cx="9336089" cy="4402336"/>
          </a:xfrm>
        </p:spPr>
        <p:txBody>
          <a:bodyPr/>
          <a:lstStyle>
            <a:lvl1pPr>
              <a:spcBef>
                <a:spcPts val="600"/>
              </a:spcBef>
              <a:spcAft>
                <a:spcPts val="400"/>
              </a:spcAft>
              <a:defRPr sz="1600" b="1">
                <a:solidFill>
                  <a:srgbClr val="ED1A37"/>
                </a:solidFill>
              </a:defRPr>
            </a:lvl1pPr>
            <a:lvl2pPr marL="179388" indent="-179388">
              <a:spcAft>
                <a:spcPts val="600"/>
              </a:spcAft>
              <a:defRPr sz="1400"/>
            </a:lvl2pPr>
            <a:lvl3pPr marL="449263" indent="-179388">
              <a:defRPr sz="1400"/>
            </a:lvl3pPr>
            <a:lvl4pPr marL="719138" indent="-179388">
              <a:defRPr sz="1200"/>
            </a:lvl4pPr>
            <a:lvl5pPr marL="989013" indent="-179388"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7010-E999-4FC2-AE85-B5FFBD58F11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8670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Two Smal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75" y="2052439"/>
            <a:ext cx="4500000" cy="4402337"/>
          </a:xfrm>
        </p:spPr>
        <p:txBody>
          <a:bodyPr/>
          <a:lstStyle>
            <a:lvl1pPr>
              <a:spcBef>
                <a:spcPts val="400"/>
              </a:spcBef>
              <a:spcAft>
                <a:spcPts val="600"/>
              </a:spcAft>
              <a:defRPr sz="1600" b="1">
                <a:solidFill>
                  <a:srgbClr val="ED1A37"/>
                </a:solidFill>
              </a:defRPr>
            </a:lvl1pPr>
            <a:lvl2pPr marL="179388" indent="-179388">
              <a:defRPr sz="1400"/>
            </a:lvl2pPr>
            <a:lvl3pPr marL="449263" indent="-179388">
              <a:defRPr sz="1400"/>
            </a:lvl3pPr>
            <a:lvl4pPr marL="719138" indent="-179388">
              <a:defRPr sz="1200"/>
            </a:lvl4pPr>
            <a:lvl5pPr marL="989013" indent="-179388"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7010-E999-4FC2-AE85-B5FFBD58F11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5550463" y="2052439"/>
            <a:ext cx="4500000" cy="4402337"/>
          </a:xfrm>
        </p:spPr>
        <p:txBody>
          <a:bodyPr/>
          <a:lstStyle>
            <a:lvl1pPr>
              <a:spcBef>
                <a:spcPts val="400"/>
              </a:spcBef>
              <a:spcAft>
                <a:spcPts val="600"/>
              </a:spcAft>
              <a:defRPr sz="1600" b="1">
                <a:solidFill>
                  <a:srgbClr val="ED1A37"/>
                </a:solidFill>
              </a:defRPr>
            </a:lvl1pPr>
            <a:lvl2pPr marL="179388" indent="-179388">
              <a:defRPr sz="1400"/>
            </a:lvl2pPr>
            <a:lvl3pPr marL="449263" indent="-179388">
              <a:defRPr sz="1400"/>
            </a:lvl3pPr>
            <a:lvl4pPr marL="719138" indent="-179388">
              <a:defRPr sz="1200"/>
            </a:lvl4pPr>
            <a:lvl5pPr marL="989013" indent="-179388"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1678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4374" y="753912"/>
            <a:ext cx="9336089" cy="100134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4374" y="2016436"/>
            <a:ext cx="9336089" cy="443834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8650" y="6979596"/>
            <a:ext cx="339726" cy="21812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100" b="1">
                <a:solidFill>
                  <a:srgbClr val="ED1A37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EB0F7010-E999-4FC2-AE85-B5FFBD58F11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073150" y="6979596"/>
            <a:ext cx="2752725" cy="169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GB" sz="1100" dirty="0" smtClean="0">
                <a:solidFill>
                  <a:srgbClr val="ED1A37"/>
                </a:solidFill>
                <a:cs typeface="Arial" pitchFamily="34" charset="0"/>
              </a:rPr>
              <a:t>Virgin Care  </a:t>
            </a:r>
            <a:r>
              <a:rPr lang="en-GB" sz="1100" dirty="0" smtClean="0">
                <a:solidFill>
                  <a:srgbClr val="82C0D2"/>
                </a:solidFill>
                <a:cs typeface="Arial" pitchFamily="34" charset="0"/>
              </a:rPr>
              <a:t>private and confidential</a:t>
            </a:r>
            <a:endParaRPr lang="en-GB" sz="1100" dirty="0">
              <a:solidFill>
                <a:srgbClr val="82C0D2"/>
              </a:solidFill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97738" y="6979596"/>
            <a:ext cx="2752725" cy="169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GB" sz="1100" dirty="0" smtClean="0">
                <a:solidFill>
                  <a:srgbClr val="82C0D2"/>
                </a:solidFill>
                <a:cs typeface="Arial" pitchFamily="34" charset="0"/>
              </a:rPr>
              <a:t>www.virgincare.co.uk</a:t>
            </a:r>
            <a:endParaRPr lang="en-GB" sz="1100" dirty="0">
              <a:solidFill>
                <a:srgbClr val="82C0D2"/>
              </a:solidFill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541020" y="6836229"/>
            <a:ext cx="9601200" cy="0"/>
          </a:xfrm>
          <a:prstGeom prst="line">
            <a:avLst/>
          </a:prstGeom>
          <a:ln>
            <a:solidFill>
              <a:srgbClr val="8082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3135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1043056" rtl="0" eaLnBrk="1" latinLnBrk="0" hangingPunct="1">
        <a:spcBef>
          <a:spcPct val="0"/>
        </a:spcBef>
        <a:buNone/>
        <a:defRPr sz="3600" b="1" kern="1200">
          <a:solidFill>
            <a:srgbClr val="ED1A37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1043056" rtl="0" eaLnBrk="1" latinLnBrk="0" hangingPunct="1">
        <a:spcBef>
          <a:spcPts val="0"/>
        </a:spcBef>
        <a:spcAft>
          <a:spcPts val="600"/>
        </a:spcAft>
        <a:buFont typeface="Arial" pitchFamily="34" charset="0"/>
        <a:buNone/>
        <a:defRPr sz="1800" kern="1200">
          <a:solidFill>
            <a:schemeClr val="accent3"/>
          </a:solidFill>
          <a:latin typeface="Arial" pitchFamily="34" charset="0"/>
          <a:ea typeface="+mn-ea"/>
          <a:cs typeface="Arial" pitchFamily="34" charset="0"/>
        </a:defRPr>
      </a:lvl1pPr>
      <a:lvl2pPr marL="269875" indent="-269875" algn="l" defTabSz="1043056" rtl="0" eaLnBrk="1" latinLnBrk="0" hangingPunct="1">
        <a:spcBef>
          <a:spcPts val="0"/>
        </a:spcBef>
        <a:spcAft>
          <a:spcPts val="600"/>
        </a:spcAft>
        <a:buFont typeface="Arial" pitchFamily="34" charset="0"/>
        <a:buChar char="•"/>
        <a:defRPr sz="1800" kern="1200">
          <a:solidFill>
            <a:schemeClr val="accent3"/>
          </a:solidFill>
          <a:latin typeface="Arial" pitchFamily="34" charset="0"/>
          <a:ea typeface="+mn-ea"/>
          <a:cs typeface="Arial" pitchFamily="34" charset="0"/>
        </a:defRPr>
      </a:lvl2pPr>
      <a:lvl3pPr marL="539750" indent="-269875" algn="l" defTabSz="1043056" rtl="0" eaLnBrk="1" latinLnBrk="0" hangingPunct="1">
        <a:spcBef>
          <a:spcPts val="0"/>
        </a:spcBef>
        <a:spcAft>
          <a:spcPts val="600"/>
        </a:spcAft>
        <a:buClr>
          <a:schemeClr val="accent1"/>
        </a:buClr>
        <a:buFont typeface="GE Inspira" panose="020F0603030400020203" pitchFamily="34" charset="0"/>
        <a:buChar char=""/>
        <a:defRPr sz="1800" kern="1200">
          <a:solidFill>
            <a:schemeClr val="accent3"/>
          </a:solidFill>
          <a:latin typeface="Arial" pitchFamily="34" charset="0"/>
          <a:ea typeface="+mn-ea"/>
          <a:cs typeface="Arial" pitchFamily="34" charset="0"/>
        </a:defRPr>
      </a:lvl3pPr>
      <a:lvl4pPr marL="809625" indent="-269875" algn="l" defTabSz="1043056" rtl="0" eaLnBrk="1" latinLnBrk="0" hangingPunct="1">
        <a:spcBef>
          <a:spcPts val="0"/>
        </a:spcBef>
        <a:spcAft>
          <a:spcPts val="600"/>
        </a:spcAft>
        <a:buClr>
          <a:schemeClr val="accent3"/>
        </a:buClr>
        <a:buFont typeface="GE Inspira" panose="020F0603030400020203" pitchFamily="34" charset="0"/>
        <a:buChar char=""/>
        <a:defRPr sz="1800" kern="1200">
          <a:solidFill>
            <a:schemeClr val="accent3"/>
          </a:solidFill>
          <a:latin typeface="Arial" pitchFamily="34" charset="0"/>
          <a:ea typeface="+mn-ea"/>
          <a:cs typeface="Arial" pitchFamily="34" charset="0"/>
        </a:defRPr>
      </a:lvl4pPr>
      <a:lvl5pPr marL="1079500" indent="-269875" algn="l" defTabSz="1043056" rtl="0" eaLnBrk="1" latinLnBrk="0" hangingPunct="1">
        <a:spcBef>
          <a:spcPts val="0"/>
        </a:spcBef>
        <a:spcAft>
          <a:spcPts val="600"/>
        </a:spcAft>
        <a:buClr>
          <a:schemeClr val="accent1"/>
        </a:buClr>
        <a:buFont typeface="GE Inspira" panose="020F0603030400020203" pitchFamily="34" charset="0"/>
        <a:buChar char=""/>
        <a:defRPr sz="1800" kern="1200">
          <a:solidFill>
            <a:schemeClr val="accent3"/>
          </a:solidFill>
          <a:latin typeface="Arial" pitchFamily="34" charset="0"/>
          <a:ea typeface="+mn-ea"/>
          <a:cs typeface="Arial" pitchFamily="34" charset="0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4" Type="http://schemas.openxmlformats.org/officeDocument/2006/relationships/image" Target="http://www.virgincare.co.uk/email_logo/virgincare.pn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4" Type="http://schemas.openxmlformats.org/officeDocument/2006/relationships/image" Target="http://www.virgincare.co.uk/email_logo/virgincare.pn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4" Type="http://schemas.openxmlformats.org/officeDocument/2006/relationships/image" Target="http://www.virgincare.co.uk/email_logo/virgincare.pn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4" Type="http://schemas.openxmlformats.org/officeDocument/2006/relationships/image" Target="http://www.virgincare.co.uk/email_logo/virgincare.p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1" indent="0" algn="just">
              <a:buNone/>
            </a:pPr>
            <a:endParaRPr lang="en-GB" sz="1600" b="1" dirty="0" smtClean="0">
              <a:solidFill>
                <a:srgbClr val="ED1A37"/>
              </a:solidFill>
            </a:endParaRPr>
          </a:p>
          <a:p>
            <a:pPr lvl="1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7010-E999-4FC2-AE85-B5FFBD58F110}" type="slidenum">
              <a:rPr lang="en-GB" smtClean="0"/>
              <a:pPr/>
              <a:t>1</a:t>
            </a:fld>
            <a:endParaRPr lang="en-GB" dirty="0"/>
          </a:p>
        </p:txBody>
      </p:sp>
      <p:pic>
        <p:nvPicPr>
          <p:cNvPr id="5" name="Picture 9" descr="C:\Users\jack.clements\Desktop\VC images\New folder\mini_medical_city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4" t="12606" r="3824" b="13271"/>
          <a:stretch/>
        </p:blipFill>
        <p:spPr bwMode="auto">
          <a:xfrm>
            <a:off x="7710943" y="5593438"/>
            <a:ext cx="2678093" cy="1209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4864" y="113874"/>
            <a:ext cx="1619874" cy="812800"/>
          </a:xfrm>
          <a:prstGeom prst="rect">
            <a:avLst/>
          </a:prstGeom>
          <a:solidFill>
            <a:schemeClr val="accent1"/>
          </a:solidFill>
          <a:ln>
            <a:noFill/>
          </a:ln>
          <a:extLst/>
        </p:spPr>
      </p:pic>
      <p:pic>
        <p:nvPicPr>
          <p:cNvPr id="1026" name="Picture 2" descr="http://www.virgincare.co.uk/email_logo/virgincare.png"/>
          <p:cNvPicPr>
            <a:picLocks noChangeAspect="1" noChangeArrowheads="1"/>
          </p:cNvPicPr>
          <p:nvPr/>
        </p:nvPicPr>
        <p:blipFill>
          <a:blip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1381" y="113874"/>
            <a:ext cx="1643411" cy="585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411730" y="2411730"/>
            <a:ext cx="62678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solidFill>
                  <a:srgbClr val="FF0000"/>
                </a:solidFill>
              </a:rPr>
              <a:t>Working with Schools</a:t>
            </a:r>
          </a:p>
        </p:txBody>
      </p:sp>
    </p:spTree>
    <p:extLst>
      <p:ext uri="{BB962C8B-B14F-4D97-AF65-F5344CB8AC3E}">
        <p14:creationId xmlns:p14="http://schemas.microsoft.com/office/powerpoint/2010/main" val="10160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7010-E999-4FC2-AE85-B5FFBD58F110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814651" y="2172122"/>
            <a:ext cx="1241623" cy="46166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>
                <a:solidFill>
                  <a:schemeClr val="bg1"/>
                </a:solidFill>
              </a:rPr>
              <a:t>Lisa Farrell</a:t>
            </a:r>
          </a:p>
          <a:p>
            <a:pPr algn="ctr"/>
            <a:r>
              <a:rPr lang="en-GB" sz="800" dirty="0" smtClean="0">
                <a:solidFill>
                  <a:schemeClr val="bg1"/>
                </a:solidFill>
              </a:rPr>
              <a:t>DQM / joint HFT Lead.</a:t>
            </a:r>
          </a:p>
          <a:p>
            <a:pPr algn="ctr"/>
            <a:r>
              <a:rPr lang="en-GB" sz="800" dirty="0" smtClean="0">
                <a:solidFill>
                  <a:schemeClr val="bg1"/>
                </a:solidFill>
              </a:rPr>
              <a:t>Chelmsford South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24778" y="1047481"/>
            <a:ext cx="1241623" cy="58477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>
                <a:solidFill>
                  <a:schemeClr val="bg1"/>
                </a:solidFill>
              </a:rPr>
              <a:t>Zoe Oddy</a:t>
            </a:r>
          </a:p>
          <a:p>
            <a:pPr algn="ctr"/>
            <a:r>
              <a:rPr lang="en-GB" sz="800" dirty="0" smtClean="0">
                <a:solidFill>
                  <a:schemeClr val="bg1"/>
                </a:solidFill>
              </a:rPr>
              <a:t>Quadrant </a:t>
            </a:r>
          </a:p>
          <a:p>
            <a:pPr algn="ctr"/>
            <a:r>
              <a:rPr lang="en-GB" sz="800" dirty="0" smtClean="0">
                <a:solidFill>
                  <a:schemeClr val="bg1"/>
                </a:solidFill>
              </a:rPr>
              <a:t>Manager</a:t>
            </a:r>
          </a:p>
          <a:p>
            <a:pPr algn="ctr"/>
            <a:r>
              <a:rPr lang="en-GB" sz="800" dirty="0" smtClean="0">
                <a:solidFill>
                  <a:schemeClr val="bg1"/>
                </a:solidFill>
              </a:rPr>
              <a:t>1.0 WTE / Band 8b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022219" y="1857050"/>
            <a:ext cx="2935141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435462" y="1633662"/>
            <a:ext cx="0" cy="28001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3993312" y="1854909"/>
            <a:ext cx="0" cy="321927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6928453" y="1854909"/>
            <a:ext cx="0" cy="333123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92456" y="94347"/>
            <a:ext cx="10477985" cy="303570"/>
          </a:xfrm>
          <a:prstGeom prst="rect">
            <a:avLst/>
          </a:prstGeom>
          <a:noFill/>
        </p:spPr>
        <p:txBody>
          <a:bodyPr wrap="square" lIns="87272" tIns="43637" rIns="87272" bIns="43637" rtlCol="0">
            <a:spAutoFit/>
          </a:bodyPr>
          <a:lstStyle/>
          <a:p>
            <a:r>
              <a:rPr lang="en-GB" sz="1400" dirty="0" smtClean="0">
                <a:solidFill>
                  <a:schemeClr val="bg1">
                    <a:lumMod val="50000"/>
                  </a:schemeClr>
                </a:solidFill>
              </a:rPr>
              <a:t>MID </a:t>
            </a:r>
            <a:r>
              <a:rPr lang="en-GB" sz="1400" dirty="0" smtClean="0">
                <a:solidFill>
                  <a:srgbClr val="82C0D2"/>
                </a:solidFill>
              </a:rPr>
              <a:t>Essex </a:t>
            </a:r>
            <a:r>
              <a:rPr lang="en-GB" sz="1400" dirty="0" err="1" smtClean="0">
                <a:solidFill>
                  <a:srgbClr val="82C0D2"/>
                </a:solidFill>
              </a:rPr>
              <a:t>Qadrant</a:t>
            </a:r>
            <a:endParaRPr lang="en-GB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308862" y="2182071"/>
            <a:ext cx="1241623" cy="4616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>
                <a:solidFill>
                  <a:schemeClr val="bg1"/>
                </a:solidFill>
              </a:rPr>
              <a:t>Kate Walder</a:t>
            </a:r>
          </a:p>
          <a:p>
            <a:pPr algn="ctr"/>
            <a:r>
              <a:rPr lang="en-GB" sz="800" dirty="0" smtClean="0">
                <a:solidFill>
                  <a:schemeClr val="bg1"/>
                </a:solidFill>
              </a:rPr>
              <a:t>DQM / joint HFT Lead. Braintree Rural</a:t>
            </a:r>
          </a:p>
        </p:txBody>
      </p:sp>
      <p:cxnSp>
        <p:nvCxnSpPr>
          <p:cNvPr id="57" name="Straight Connector 56"/>
          <p:cNvCxnSpPr/>
          <p:nvPr/>
        </p:nvCxnSpPr>
        <p:spPr>
          <a:xfrm>
            <a:off x="6929674" y="2768840"/>
            <a:ext cx="1" cy="152798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6942770" y="2921638"/>
            <a:ext cx="735295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7678065" y="2921638"/>
            <a:ext cx="6065" cy="2438185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5435463" y="2753641"/>
            <a:ext cx="1" cy="152798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35462" y="2905887"/>
            <a:ext cx="70216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6145299" y="2905524"/>
            <a:ext cx="11351" cy="2438185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4814650" y="3719899"/>
            <a:ext cx="1241623" cy="4616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>
                <a:solidFill>
                  <a:schemeClr val="bg1"/>
                </a:solidFill>
              </a:rPr>
              <a:t>Anne Moore</a:t>
            </a:r>
          </a:p>
          <a:p>
            <a:pPr algn="ctr"/>
            <a:r>
              <a:rPr lang="en-GB" sz="800" dirty="0" smtClean="0">
                <a:solidFill>
                  <a:schemeClr val="bg1"/>
                </a:solidFill>
              </a:rPr>
              <a:t>HFT Leader</a:t>
            </a:r>
          </a:p>
          <a:p>
            <a:pPr algn="ctr"/>
            <a:r>
              <a:rPr lang="en-GB" sz="800" dirty="0" err="1" smtClean="0">
                <a:solidFill>
                  <a:schemeClr val="bg1"/>
                </a:solidFill>
              </a:rPr>
              <a:t>Moulsham</a:t>
            </a:r>
            <a:endParaRPr lang="en-GB" sz="800" dirty="0" smtClean="0">
              <a:solidFill>
                <a:schemeClr val="bg1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4803881" y="3048818"/>
            <a:ext cx="1241623" cy="46166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>
                <a:solidFill>
                  <a:schemeClr val="bg1"/>
                </a:solidFill>
              </a:rPr>
              <a:t>Wendy Tayler</a:t>
            </a:r>
          </a:p>
          <a:p>
            <a:pPr algn="ctr"/>
            <a:r>
              <a:rPr lang="en-GB" sz="800" dirty="0" smtClean="0">
                <a:solidFill>
                  <a:schemeClr val="bg1"/>
                </a:solidFill>
              </a:rPr>
              <a:t>HFT Leader</a:t>
            </a:r>
          </a:p>
          <a:p>
            <a:pPr algn="ctr"/>
            <a:r>
              <a:rPr lang="en-GB" sz="800" dirty="0" smtClean="0">
                <a:solidFill>
                  <a:schemeClr val="bg1"/>
                </a:solidFill>
              </a:rPr>
              <a:t>Chelmsford Central</a:t>
            </a:r>
          </a:p>
        </p:txBody>
      </p:sp>
      <p:cxnSp>
        <p:nvCxnSpPr>
          <p:cNvPr id="93" name="Straight Connector 92"/>
          <p:cNvCxnSpPr/>
          <p:nvPr/>
        </p:nvCxnSpPr>
        <p:spPr>
          <a:xfrm>
            <a:off x="4459482" y="1857050"/>
            <a:ext cx="0" cy="2195985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flipV="1">
            <a:off x="7572594" y="3341208"/>
            <a:ext cx="105471" cy="1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 flipV="1">
            <a:off x="4333131" y="3371613"/>
            <a:ext cx="105471" cy="1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/>
          <p:cNvSpPr txBox="1"/>
          <p:nvPr/>
        </p:nvSpPr>
        <p:spPr>
          <a:xfrm>
            <a:off x="6334109" y="3051009"/>
            <a:ext cx="1241623" cy="46166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>
                <a:solidFill>
                  <a:schemeClr val="bg1"/>
                </a:solidFill>
              </a:rPr>
              <a:t>Angela Hall</a:t>
            </a:r>
          </a:p>
          <a:p>
            <a:pPr algn="ctr"/>
            <a:r>
              <a:rPr lang="en-GB" sz="800" dirty="0" smtClean="0">
                <a:solidFill>
                  <a:schemeClr val="bg1"/>
                </a:solidFill>
              </a:rPr>
              <a:t>HFT Leader</a:t>
            </a:r>
          </a:p>
          <a:p>
            <a:pPr algn="ctr"/>
            <a:r>
              <a:rPr lang="en-GB" sz="800" dirty="0" smtClean="0">
                <a:solidFill>
                  <a:schemeClr val="bg1"/>
                </a:solidFill>
              </a:rPr>
              <a:t>Witham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6334108" y="3729721"/>
            <a:ext cx="1241623" cy="4616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>
                <a:solidFill>
                  <a:schemeClr val="bg1"/>
                </a:solidFill>
              </a:rPr>
              <a:t>Rebecca Scott-William.</a:t>
            </a:r>
          </a:p>
          <a:p>
            <a:pPr algn="ctr"/>
            <a:r>
              <a:rPr lang="en-GB" sz="800" dirty="0" smtClean="0">
                <a:solidFill>
                  <a:schemeClr val="bg1"/>
                </a:solidFill>
              </a:rPr>
              <a:t>Joint HFT Leader</a:t>
            </a:r>
          </a:p>
          <a:p>
            <a:pPr algn="ctr"/>
            <a:r>
              <a:rPr lang="en-GB" sz="800" dirty="0" smtClean="0">
                <a:solidFill>
                  <a:schemeClr val="bg1"/>
                </a:solidFill>
              </a:rPr>
              <a:t>Braintree Central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6337036" y="5067436"/>
            <a:ext cx="1241623" cy="4616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>
                <a:solidFill>
                  <a:schemeClr val="bg1"/>
                </a:solidFill>
              </a:rPr>
              <a:t>Melanie Breward</a:t>
            </a:r>
          </a:p>
          <a:p>
            <a:pPr algn="ctr"/>
            <a:r>
              <a:rPr lang="en-GB" sz="800" dirty="0" smtClean="0">
                <a:solidFill>
                  <a:schemeClr val="bg1"/>
                </a:solidFill>
              </a:rPr>
              <a:t>HFT Leader</a:t>
            </a:r>
          </a:p>
          <a:p>
            <a:pPr algn="ctr"/>
            <a:r>
              <a:rPr lang="en-GB" sz="800" dirty="0" smtClean="0">
                <a:solidFill>
                  <a:schemeClr val="bg1"/>
                </a:solidFill>
              </a:rPr>
              <a:t>Maldon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6330971" y="4401384"/>
            <a:ext cx="1241623" cy="4616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>
                <a:solidFill>
                  <a:schemeClr val="bg1"/>
                </a:solidFill>
              </a:rPr>
              <a:t>Katie Polhill</a:t>
            </a:r>
          </a:p>
          <a:p>
            <a:pPr algn="ctr"/>
            <a:r>
              <a:rPr lang="en-GB" sz="800" dirty="0" smtClean="0">
                <a:solidFill>
                  <a:schemeClr val="bg1"/>
                </a:solidFill>
              </a:rPr>
              <a:t>HFT Leader</a:t>
            </a:r>
          </a:p>
          <a:p>
            <a:pPr algn="ctr"/>
            <a:r>
              <a:rPr lang="en-GB" sz="800" dirty="0" smtClean="0">
                <a:solidFill>
                  <a:schemeClr val="bg1"/>
                </a:solidFill>
              </a:rPr>
              <a:t>Braintree Rural</a:t>
            </a:r>
          </a:p>
        </p:txBody>
      </p:sp>
      <p:cxnSp>
        <p:nvCxnSpPr>
          <p:cNvPr id="121" name="Straight Connector 120"/>
          <p:cNvCxnSpPr/>
          <p:nvPr/>
        </p:nvCxnSpPr>
        <p:spPr>
          <a:xfrm flipV="1">
            <a:off x="4333130" y="4045975"/>
            <a:ext cx="105471" cy="1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 flipV="1">
            <a:off x="6045504" y="3375925"/>
            <a:ext cx="105471" cy="1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/>
        </p:nvCxnSpPr>
        <p:spPr>
          <a:xfrm flipV="1">
            <a:off x="6054775" y="4042937"/>
            <a:ext cx="105471" cy="1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/>
        </p:nvCxnSpPr>
        <p:spPr>
          <a:xfrm flipV="1">
            <a:off x="7578659" y="4041176"/>
            <a:ext cx="105471" cy="1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TextBox 193"/>
          <p:cNvSpPr txBox="1"/>
          <p:nvPr/>
        </p:nvSpPr>
        <p:spPr>
          <a:xfrm>
            <a:off x="3372501" y="2168866"/>
            <a:ext cx="1241623" cy="4616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>
                <a:solidFill>
                  <a:schemeClr val="bg1"/>
                </a:solidFill>
              </a:rPr>
              <a:t>TBC</a:t>
            </a:r>
          </a:p>
          <a:p>
            <a:pPr algn="ctr"/>
            <a:r>
              <a:rPr lang="en-GB" sz="800" dirty="0" smtClean="0">
                <a:solidFill>
                  <a:schemeClr val="bg1"/>
                </a:solidFill>
              </a:rPr>
              <a:t>Healthy Schools &amp; PH Specialists Manager</a:t>
            </a:r>
          </a:p>
        </p:txBody>
      </p:sp>
      <p:cxnSp>
        <p:nvCxnSpPr>
          <p:cNvPr id="62" name="Straight Connector 61"/>
          <p:cNvCxnSpPr/>
          <p:nvPr/>
        </p:nvCxnSpPr>
        <p:spPr>
          <a:xfrm flipV="1">
            <a:off x="6059137" y="4693771"/>
            <a:ext cx="105471" cy="1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7572594" y="4697995"/>
            <a:ext cx="105471" cy="1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5435462" y="1900505"/>
            <a:ext cx="0" cy="281566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4814649" y="4394579"/>
            <a:ext cx="1241623" cy="4616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>
                <a:solidFill>
                  <a:schemeClr val="bg1"/>
                </a:solidFill>
              </a:rPr>
              <a:t>Vacant</a:t>
            </a:r>
          </a:p>
          <a:p>
            <a:pPr algn="ctr"/>
            <a:r>
              <a:rPr lang="en-GB" sz="800" dirty="0" smtClean="0">
                <a:solidFill>
                  <a:schemeClr val="bg1"/>
                </a:solidFill>
              </a:rPr>
              <a:t>HFT Leader</a:t>
            </a:r>
          </a:p>
          <a:p>
            <a:pPr algn="ctr"/>
            <a:r>
              <a:rPr lang="en-GB" sz="800" dirty="0" smtClean="0">
                <a:solidFill>
                  <a:schemeClr val="bg1"/>
                </a:solidFill>
              </a:rPr>
              <a:t>Springfield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4814648" y="5067436"/>
            <a:ext cx="1241623" cy="4616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>
                <a:solidFill>
                  <a:schemeClr val="bg1"/>
                </a:solidFill>
              </a:rPr>
              <a:t>Vacant</a:t>
            </a:r>
          </a:p>
          <a:p>
            <a:pPr algn="ctr"/>
            <a:r>
              <a:rPr lang="en-GB" sz="800" dirty="0" smtClean="0">
                <a:solidFill>
                  <a:schemeClr val="bg1"/>
                </a:solidFill>
              </a:rPr>
              <a:t>HFT Leader</a:t>
            </a:r>
          </a:p>
          <a:p>
            <a:pPr algn="ctr"/>
            <a:r>
              <a:rPr lang="en-GB" sz="800" dirty="0" smtClean="0">
                <a:solidFill>
                  <a:schemeClr val="bg1"/>
                </a:solidFill>
              </a:rPr>
              <a:t>Joint Chelmsford </a:t>
            </a:r>
            <a:r>
              <a:rPr lang="en-GB" sz="800" dirty="0" err="1" smtClean="0">
                <a:solidFill>
                  <a:schemeClr val="bg1"/>
                </a:solidFill>
              </a:rPr>
              <a:t>Sth</a:t>
            </a:r>
            <a:endParaRPr lang="en-GB" sz="800" dirty="0" smtClean="0">
              <a:solidFill>
                <a:schemeClr val="bg1"/>
              </a:solidFill>
            </a:endParaRPr>
          </a:p>
        </p:txBody>
      </p:sp>
      <p:cxnSp>
        <p:nvCxnSpPr>
          <p:cNvPr id="61" name="Straight Connector 60"/>
          <p:cNvCxnSpPr/>
          <p:nvPr/>
        </p:nvCxnSpPr>
        <p:spPr>
          <a:xfrm flipV="1">
            <a:off x="6056274" y="5361278"/>
            <a:ext cx="105471" cy="1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V="1">
            <a:off x="7575098" y="5368082"/>
            <a:ext cx="105471" cy="1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3068598" y="3023318"/>
            <a:ext cx="1241623" cy="46166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>
                <a:solidFill>
                  <a:schemeClr val="bg1"/>
                </a:solidFill>
              </a:rPr>
              <a:t>Sara </a:t>
            </a:r>
            <a:r>
              <a:rPr lang="en-GB" sz="800" dirty="0" err="1" smtClean="0">
                <a:solidFill>
                  <a:schemeClr val="bg1"/>
                </a:solidFill>
              </a:rPr>
              <a:t>Woolnough</a:t>
            </a:r>
            <a:endParaRPr lang="en-GB" sz="800" dirty="0" smtClean="0">
              <a:solidFill>
                <a:schemeClr val="bg1"/>
              </a:solidFill>
            </a:endParaRPr>
          </a:p>
          <a:p>
            <a:pPr algn="ctr"/>
            <a:r>
              <a:rPr lang="en-GB" sz="800" dirty="0" smtClean="0">
                <a:solidFill>
                  <a:schemeClr val="bg1"/>
                </a:solidFill>
              </a:rPr>
              <a:t>Healthy Schools  Engagement Worker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3083549" y="3803164"/>
            <a:ext cx="1241623" cy="46166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>
                <a:solidFill>
                  <a:schemeClr val="bg1"/>
                </a:solidFill>
              </a:rPr>
              <a:t>Louisa Belmar</a:t>
            </a:r>
          </a:p>
          <a:p>
            <a:pPr algn="ctr"/>
            <a:r>
              <a:rPr lang="en-GB" sz="800" dirty="0" smtClean="0">
                <a:solidFill>
                  <a:schemeClr val="bg1"/>
                </a:solidFill>
              </a:rPr>
              <a:t>Healthy Schools  Engagement Worker</a:t>
            </a:r>
          </a:p>
        </p:txBody>
      </p:sp>
    </p:spTree>
    <p:extLst>
      <p:ext uri="{BB962C8B-B14F-4D97-AF65-F5344CB8AC3E}">
        <p14:creationId xmlns:p14="http://schemas.microsoft.com/office/powerpoint/2010/main" val="286609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7010-E999-4FC2-AE85-B5FFBD58F110}" type="slidenum">
              <a:rPr lang="en-GB" smtClean="0"/>
              <a:pPr/>
              <a:t>3</a:t>
            </a:fld>
            <a:endParaRPr lang="en-GB" dirty="0"/>
          </a:p>
        </p:txBody>
      </p:sp>
      <p:pic>
        <p:nvPicPr>
          <p:cNvPr id="5" name="Picture 9" descr="C:\Users\jack.clements\Desktop\VC images\New folder\mini_medical_city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4" t="12606" r="3824" b="13271"/>
          <a:stretch/>
        </p:blipFill>
        <p:spPr bwMode="auto">
          <a:xfrm>
            <a:off x="7710943" y="5593438"/>
            <a:ext cx="2678093" cy="1209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4864" y="113874"/>
            <a:ext cx="1619874" cy="812800"/>
          </a:xfrm>
          <a:prstGeom prst="rect">
            <a:avLst/>
          </a:prstGeom>
          <a:solidFill>
            <a:schemeClr val="accent1"/>
          </a:solidFill>
          <a:ln>
            <a:noFill/>
          </a:ln>
          <a:extLst/>
        </p:spPr>
      </p:pic>
      <p:pic>
        <p:nvPicPr>
          <p:cNvPr id="1026" name="Picture 2" descr="http://www.virgincare.co.uk/email_logo/virgincare.png"/>
          <p:cNvPicPr>
            <a:picLocks noChangeAspect="1" noChangeArrowheads="1"/>
          </p:cNvPicPr>
          <p:nvPr/>
        </p:nvPicPr>
        <p:blipFill>
          <a:blip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1381" y="113874"/>
            <a:ext cx="1643411" cy="585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28650" y="1075264"/>
            <a:ext cx="9336089" cy="921398"/>
          </a:xfrm>
        </p:spPr>
        <p:txBody>
          <a:bodyPr/>
          <a:lstStyle/>
          <a:p>
            <a:pPr algn="ctr"/>
            <a:r>
              <a:rPr lang="en-GB" sz="2400" dirty="0" smtClean="0">
                <a:solidFill>
                  <a:srgbClr val="FF0000"/>
                </a:solidFill>
              </a:rPr>
              <a:t>Universal Training Offer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28650" y="1820228"/>
            <a:ext cx="9336089" cy="4614240"/>
          </a:xfrm>
        </p:spPr>
        <p:txBody>
          <a:bodyPr/>
          <a:lstStyle/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Training </a:t>
            </a:r>
            <a:r>
              <a:rPr lang="en-GB" dirty="0">
                <a:solidFill>
                  <a:schemeClr val="tx1"/>
                </a:solidFill>
              </a:rPr>
              <a:t>on topical PSHE issues to launch resources and lesson plans. – Linked to School request and needs identified by SNs and HSEWs. </a:t>
            </a:r>
            <a:r>
              <a:rPr lang="en-GB" dirty="0" smtClean="0">
                <a:solidFill>
                  <a:schemeClr val="tx1"/>
                </a:solidFill>
              </a:rPr>
              <a:t/>
            </a:r>
            <a:br>
              <a:rPr lang="en-GB" dirty="0" smtClean="0">
                <a:solidFill>
                  <a:schemeClr val="tx1"/>
                </a:solidFill>
              </a:rPr>
            </a:br>
            <a:endParaRPr lang="en-GB" dirty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Public Health development training to address significant Gap in Foundation BM document. </a:t>
            </a:r>
            <a:r>
              <a:rPr lang="en-GB" dirty="0" smtClean="0">
                <a:solidFill>
                  <a:schemeClr val="tx1"/>
                </a:solidFill>
              </a:rPr>
              <a:t/>
            </a:r>
            <a:br>
              <a:rPr lang="en-GB" dirty="0" smtClean="0">
                <a:solidFill>
                  <a:schemeClr val="tx1"/>
                </a:solidFill>
              </a:rPr>
            </a:br>
            <a:endParaRPr lang="en-GB" dirty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Bespoke PSHE curriculum advice</a:t>
            </a:r>
            <a:br>
              <a:rPr lang="en-GB" dirty="0" smtClean="0">
                <a:solidFill>
                  <a:schemeClr val="tx1"/>
                </a:solidFill>
              </a:rPr>
            </a:br>
            <a:endParaRPr lang="en-GB" dirty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Termly thematic meetings, Primary and Secondary (September focus on Emotional Wellbeing)</a:t>
            </a:r>
          </a:p>
          <a:p>
            <a:pPr marL="285750" indent="-285750">
              <a:buFont typeface="Arial" pitchFamily="34" charset="0"/>
              <a:buChar char="•"/>
            </a:pPr>
            <a:endParaRPr lang="en-GB" dirty="0" smtClean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Establish </a:t>
            </a:r>
            <a:r>
              <a:rPr lang="en-GB" dirty="0">
                <a:solidFill>
                  <a:schemeClr val="tx1"/>
                </a:solidFill>
              </a:rPr>
              <a:t>PSHE Support Networks across Essex lead by Sharon </a:t>
            </a:r>
            <a:r>
              <a:rPr lang="en-GB" dirty="0" smtClean="0">
                <a:solidFill>
                  <a:schemeClr val="tx1"/>
                </a:solidFill>
              </a:rPr>
              <a:t/>
            </a:r>
            <a:br>
              <a:rPr lang="en-GB" dirty="0" smtClean="0">
                <a:solidFill>
                  <a:schemeClr val="tx1"/>
                </a:solidFill>
              </a:rPr>
            </a:br>
            <a:r>
              <a:rPr lang="en-GB" dirty="0" smtClean="0">
                <a:solidFill>
                  <a:schemeClr val="tx1"/>
                </a:solidFill>
              </a:rPr>
              <a:t>and </a:t>
            </a:r>
            <a:r>
              <a:rPr lang="en-GB" dirty="0">
                <a:solidFill>
                  <a:schemeClr val="tx1"/>
                </a:solidFill>
              </a:rPr>
              <a:t>facilitated by </a:t>
            </a:r>
            <a:r>
              <a:rPr lang="en-GB" dirty="0" smtClean="0">
                <a:solidFill>
                  <a:schemeClr val="tx1"/>
                </a:solidFill>
              </a:rPr>
              <a:t>HSEW</a:t>
            </a:r>
            <a:endParaRPr lang="en-GB" dirty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en-GB" dirty="0"/>
          </a:p>
          <a:p>
            <a:pPr marL="285750" indent="-285750">
              <a:buFont typeface="Arial" pitchFamily="34" charset="0"/>
              <a:buChar char="•"/>
            </a:pPr>
            <a:endParaRPr lang="en-GB" dirty="0"/>
          </a:p>
          <a:p>
            <a:pPr marL="285750" indent="-285750">
              <a:buFont typeface="Arial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itchFamily="34" charset="0"/>
              <a:buChar char="•"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596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7010-E999-4FC2-AE85-B5FFBD58F110}" type="slidenum">
              <a:rPr lang="en-GB" smtClean="0"/>
              <a:pPr/>
              <a:t>4</a:t>
            </a:fld>
            <a:endParaRPr lang="en-GB" dirty="0"/>
          </a:p>
        </p:txBody>
      </p:sp>
      <p:pic>
        <p:nvPicPr>
          <p:cNvPr id="5" name="Picture 9" descr="C:\Users\jack.clements\Desktop\VC images\New folder\mini_medical_city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4" t="12606" r="3824" b="13271"/>
          <a:stretch/>
        </p:blipFill>
        <p:spPr bwMode="auto">
          <a:xfrm>
            <a:off x="7710943" y="5593438"/>
            <a:ext cx="2678093" cy="1209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4864" y="113874"/>
            <a:ext cx="1619874" cy="812800"/>
          </a:xfrm>
          <a:prstGeom prst="rect">
            <a:avLst/>
          </a:prstGeom>
          <a:solidFill>
            <a:schemeClr val="accent1"/>
          </a:solidFill>
          <a:ln>
            <a:noFill/>
          </a:ln>
          <a:extLst/>
        </p:spPr>
      </p:pic>
      <p:pic>
        <p:nvPicPr>
          <p:cNvPr id="1026" name="Picture 2" descr="http://www.virgincare.co.uk/email_logo/virgincare.png"/>
          <p:cNvPicPr>
            <a:picLocks noChangeAspect="1" noChangeArrowheads="1"/>
          </p:cNvPicPr>
          <p:nvPr/>
        </p:nvPicPr>
        <p:blipFill>
          <a:blip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1381" y="113874"/>
            <a:ext cx="1643411" cy="585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28650" y="1075264"/>
            <a:ext cx="9336089" cy="921398"/>
          </a:xfrm>
        </p:spPr>
        <p:txBody>
          <a:bodyPr/>
          <a:lstStyle/>
          <a:p>
            <a:pPr algn="ctr"/>
            <a:r>
              <a:rPr lang="en-GB" sz="2400" dirty="0" smtClean="0">
                <a:solidFill>
                  <a:srgbClr val="FF0000"/>
                </a:solidFill>
              </a:rPr>
              <a:t>Universal –EYFS, KS1 and 2 Delivery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28650" y="1075264"/>
            <a:ext cx="9336089" cy="5116316"/>
          </a:xfrm>
        </p:spPr>
        <p:txBody>
          <a:bodyPr/>
          <a:lstStyle/>
          <a:p>
            <a:pPr marL="285750" indent="-285750">
              <a:buFont typeface="Arial" pitchFamily="34" charset="0"/>
              <a:buChar char="•"/>
            </a:pPr>
            <a:endParaRPr lang="en-GB" dirty="0"/>
          </a:p>
          <a:p>
            <a:pPr marL="285750" indent="-285750">
              <a:buFont typeface="Arial" pitchFamily="34" charset="0"/>
              <a:buChar char="•"/>
            </a:pPr>
            <a:endParaRPr lang="en-GB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School Entry New Parent talks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School Entry Health Assessment: Vision screenin</a:t>
            </a:r>
            <a:r>
              <a:rPr lang="en-GB" dirty="0"/>
              <a:t>g</a:t>
            </a:r>
            <a:r>
              <a:rPr lang="en-GB" dirty="0" smtClean="0"/>
              <a:t>, NCMP and hearing on request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Link Practitioner</a:t>
            </a:r>
          </a:p>
          <a:p>
            <a:pPr marL="555625" lvl="1" indent="-285750"/>
            <a:r>
              <a:rPr lang="en-GB" dirty="0" smtClean="0"/>
              <a:t>Termly Visit</a:t>
            </a:r>
          </a:p>
          <a:p>
            <a:pPr marL="555625" lvl="1" indent="-285750"/>
            <a:r>
              <a:rPr lang="en-GB" dirty="0" smtClean="0"/>
              <a:t>Public Health Information, Advice and Guidance</a:t>
            </a:r>
          </a:p>
          <a:p>
            <a:pPr marL="825500" lvl="2" indent="-285750"/>
            <a:r>
              <a:rPr lang="en-GB" b="1" dirty="0" smtClean="0"/>
              <a:t>Urgent Medical Advice call 111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Link </a:t>
            </a:r>
            <a:r>
              <a:rPr lang="en-GB" dirty="0"/>
              <a:t>Healthy Schools Engagement worker, to provide support with population needs assessment and </a:t>
            </a:r>
            <a:r>
              <a:rPr lang="en-GB" dirty="0" smtClean="0"/>
              <a:t>response.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YR 6 NCMP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YR6  Transition Talk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Public Health Information (linked to National Health Promotion Calendar) provided to Schools for circulation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Accessible community drop-ins within ALL Family Hubs and Delivery Sites</a:t>
            </a:r>
          </a:p>
          <a:p>
            <a:pPr marL="285750" indent="-285750">
              <a:buFont typeface="Arial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itchFamily="34" charset="0"/>
              <a:buChar char="•"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088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7010-E999-4FC2-AE85-B5FFBD58F110}" type="slidenum">
              <a:rPr lang="en-GB" smtClean="0"/>
              <a:pPr/>
              <a:t>5</a:t>
            </a:fld>
            <a:endParaRPr lang="en-GB" dirty="0"/>
          </a:p>
        </p:txBody>
      </p:sp>
      <p:pic>
        <p:nvPicPr>
          <p:cNvPr id="5" name="Picture 9" descr="C:\Users\jack.clements\Desktop\VC images\New folder\mini_medical_city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4" t="12606" r="3824" b="13271"/>
          <a:stretch/>
        </p:blipFill>
        <p:spPr bwMode="auto">
          <a:xfrm>
            <a:off x="7710943" y="5593438"/>
            <a:ext cx="2678093" cy="1209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4864" y="113874"/>
            <a:ext cx="1619874" cy="812800"/>
          </a:xfrm>
          <a:prstGeom prst="rect">
            <a:avLst/>
          </a:prstGeom>
          <a:solidFill>
            <a:schemeClr val="accent1"/>
          </a:solidFill>
          <a:ln>
            <a:noFill/>
          </a:ln>
          <a:extLst/>
        </p:spPr>
      </p:pic>
      <p:pic>
        <p:nvPicPr>
          <p:cNvPr id="1026" name="Picture 2" descr="http://www.virgincare.co.uk/email_logo/virgincare.png"/>
          <p:cNvPicPr>
            <a:picLocks noChangeAspect="1" noChangeArrowheads="1"/>
          </p:cNvPicPr>
          <p:nvPr/>
        </p:nvPicPr>
        <p:blipFill>
          <a:blip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1381" y="113874"/>
            <a:ext cx="1643411" cy="585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28650" y="1075264"/>
            <a:ext cx="9336089" cy="921398"/>
          </a:xfrm>
        </p:spPr>
        <p:txBody>
          <a:bodyPr/>
          <a:lstStyle/>
          <a:p>
            <a:pPr algn="ctr"/>
            <a:r>
              <a:rPr lang="en-GB" sz="2400" dirty="0" smtClean="0">
                <a:solidFill>
                  <a:srgbClr val="FF0000"/>
                </a:solidFill>
              </a:rPr>
              <a:t>Targeted Training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28650" y="1577340"/>
            <a:ext cx="9336089" cy="4614240"/>
          </a:xfrm>
        </p:spPr>
        <p:txBody>
          <a:bodyPr/>
          <a:lstStyle/>
          <a:p>
            <a:endParaRPr lang="en-GB" b="1" dirty="0" smtClean="0">
              <a:solidFill>
                <a:srgbClr val="92D050"/>
              </a:solidFill>
            </a:endParaRPr>
          </a:p>
          <a:p>
            <a:r>
              <a:rPr lang="en-GB" b="1" dirty="0" smtClean="0">
                <a:solidFill>
                  <a:srgbClr val="92D050"/>
                </a:solidFill>
              </a:rPr>
              <a:t>FREE training to address public health issues inline with identified need.</a:t>
            </a:r>
            <a:br>
              <a:rPr lang="en-GB" b="1" dirty="0" smtClean="0">
                <a:solidFill>
                  <a:srgbClr val="92D050"/>
                </a:solidFill>
              </a:rPr>
            </a:br>
            <a:endParaRPr lang="en-GB" b="1" dirty="0" smtClean="0">
              <a:solidFill>
                <a:srgbClr val="92D05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/>
              <a:t>PSHE training</a:t>
            </a:r>
            <a:r>
              <a:rPr lang="en-GB" dirty="0" smtClean="0"/>
              <a:t> and resources </a:t>
            </a:r>
            <a:r>
              <a:rPr lang="en-GB" dirty="0"/>
              <a:t>in response to </a:t>
            </a:r>
            <a:r>
              <a:rPr lang="en-GB" dirty="0" smtClean="0"/>
              <a:t>identified public health need</a:t>
            </a:r>
            <a:br>
              <a:rPr lang="en-GB" dirty="0" smtClean="0"/>
            </a:b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/>
              <a:t>Targeted </a:t>
            </a:r>
            <a:r>
              <a:rPr lang="en-GB" b="1" dirty="0"/>
              <a:t>bespoke therapeutic interventions </a:t>
            </a:r>
            <a:r>
              <a:rPr lang="en-GB" dirty="0"/>
              <a:t>delivered as part of Healthy Schools Enhanced Action Plan. </a:t>
            </a:r>
            <a:r>
              <a:rPr lang="en-GB" dirty="0" smtClean="0"/>
              <a:t>Implemented </a:t>
            </a:r>
            <a:r>
              <a:rPr lang="en-GB" dirty="0"/>
              <a:t>with a sustainability plan through training, co-facilitation and coaching for school staff</a:t>
            </a:r>
            <a:r>
              <a:rPr lang="en-GB" dirty="0" smtClean="0"/>
              <a:t>.</a:t>
            </a:r>
            <a:br>
              <a:rPr lang="en-GB" dirty="0" smtClean="0"/>
            </a:b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914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PowerPoint template">
  <a:themeElements>
    <a:clrScheme name="Custom 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D1A37"/>
      </a:accent1>
      <a:accent2>
        <a:srgbClr val="82C0D2"/>
      </a:accent2>
      <a:accent3>
        <a:srgbClr val="575756"/>
      </a:accent3>
      <a:accent4>
        <a:srgbClr val="CF8447"/>
      </a:accent4>
      <a:accent5>
        <a:srgbClr val="B9B7AF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>
            <a:solidFill>
              <a:srgbClr val="808285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</Template>
  <TotalTime>8937</TotalTime>
  <Words>236</Words>
  <Application>Microsoft Office PowerPoint</Application>
  <PresentationFormat>Custom</PresentationFormat>
  <Paragraphs>78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GE Inspira</vt:lpstr>
      <vt:lpstr>1_PowerPoint template</vt:lpstr>
      <vt:lpstr>PowerPoint Presentation</vt:lpstr>
      <vt:lpstr>PowerPoint Presentation</vt:lpstr>
      <vt:lpstr>Universal Training Offer</vt:lpstr>
      <vt:lpstr>Universal –EYFS, KS1 and 2 Delivery</vt:lpstr>
      <vt:lpstr>Targeted Training</vt:lpstr>
    </vt:vector>
  </TitlesOfParts>
  <Company>Surrey NHS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Helen Dunford</dc:creator>
  <cp:lastModifiedBy>P Langmead</cp:lastModifiedBy>
  <cp:revision>364</cp:revision>
  <cp:lastPrinted>2018-06-13T11:56:31Z</cp:lastPrinted>
  <dcterms:created xsi:type="dcterms:W3CDTF">2017-06-05T13:35:48Z</dcterms:created>
  <dcterms:modified xsi:type="dcterms:W3CDTF">2018-06-21T14:16:28Z</dcterms:modified>
</cp:coreProperties>
</file>