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handoutMasterIdLst>
    <p:handoutMasterId r:id="rId87"/>
  </p:handoutMasterIdLst>
  <p:sldIdLst>
    <p:sldId id="314" r:id="rId2"/>
    <p:sldId id="469" r:id="rId3"/>
    <p:sldId id="483" r:id="rId4"/>
    <p:sldId id="591" r:id="rId5"/>
    <p:sldId id="472" r:id="rId6"/>
    <p:sldId id="484" r:id="rId7"/>
    <p:sldId id="485" r:id="rId8"/>
    <p:sldId id="486" r:id="rId9"/>
    <p:sldId id="487" r:id="rId10"/>
    <p:sldId id="488" r:id="rId11"/>
    <p:sldId id="489" r:id="rId12"/>
    <p:sldId id="490" r:id="rId13"/>
    <p:sldId id="481" r:id="rId14"/>
    <p:sldId id="493" r:id="rId15"/>
    <p:sldId id="494" r:id="rId16"/>
    <p:sldId id="495" r:id="rId17"/>
    <p:sldId id="496" r:id="rId18"/>
    <p:sldId id="497" r:id="rId19"/>
    <p:sldId id="498" r:id="rId20"/>
    <p:sldId id="499" r:id="rId21"/>
    <p:sldId id="500" r:id="rId22"/>
    <p:sldId id="470" r:id="rId23"/>
    <p:sldId id="503" r:id="rId24"/>
    <p:sldId id="504" r:id="rId25"/>
    <p:sldId id="505" r:id="rId26"/>
    <p:sldId id="506" r:id="rId27"/>
    <p:sldId id="507" r:id="rId28"/>
    <p:sldId id="510" r:id="rId29"/>
    <p:sldId id="511" r:id="rId30"/>
    <p:sldId id="514" r:id="rId31"/>
    <p:sldId id="515" r:id="rId32"/>
    <p:sldId id="471" r:id="rId33"/>
    <p:sldId id="519" r:id="rId34"/>
    <p:sldId id="520" r:id="rId35"/>
    <p:sldId id="522" r:id="rId36"/>
    <p:sldId id="524" r:id="rId37"/>
    <p:sldId id="473" r:id="rId38"/>
    <p:sldId id="526" r:id="rId39"/>
    <p:sldId id="527" r:id="rId40"/>
    <p:sldId id="528" r:id="rId41"/>
    <p:sldId id="529" r:id="rId42"/>
    <p:sldId id="530" r:id="rId43"/>
    <p:sldId id="531" r:id="rId44"/>
    <p:sldId id="532" r:id="rId45"/>
    <p:sldId id="533" r:id="rId46"/>
    <p:sldId id="534" r:id="rId47"/>
    <p:sldId id="535" r:id="rId48"/>
    <p:sldId id="536" r:id="rId49"/>
    <p:sldId id="537" r:id="rId50"/>
    <p:sldId id="538" r:id="rId51"/>
    <p:sldId id="474" r:id="rId52"/>
    <p:sldId id="540" r:id="rId53"/>
    <p:sldId id="541" r:id="rId54"/>
    <p:sldId id="475" r:id="rId55"/>
    <p:sldId id="549" r:id="rId56"/>
    <p:sldId id="550" r:id="rId57"/>
    <p:sldId id="551" r:id="rId58"/>
    <p:sldId id="552" r:id="rId59"/>
    <p:sldId id="553" r:id="rId60"/>
    <p:sldId id="554" r:id="rId61"/>
    <p:sldId id="555" r:id="rId62"/>
    <p:sldId id="556" r:id="rId63"/>
    <p:sldId id="557" r:id="rId64"/>
    <p:sldId id="476" r:id="rId65"/>
    <p:sldId id="559" r:id="rId66"/>
    <p:sldId id="560" r:id="rId67"/>
    <p:sldId id="561" r:id="rId68"/>
    <p:sldId id="562" r:id="rId69"/>
    <p:sldId id="566" r:id="rId70"/>
    <p:sldId id="563" r:id="rId71"/>
    <p:sldId id="565" r:id="rId72"/>
    <p:sldId id="567" r:id="rId73"/>
    <p:sldId id="477" r:id="rId74"/>
    <p:sldId id="570" r:id="rId75"/>
    <p:sldId id="571" r:id="rId76"/>
    <p:sldId id="572" r:id="rId77"/>
    <p:sldId id="574" r:id="rId78"/>
    <p:sldId id="575" r:id="rId79"/>
    <p:sldId id="479" r:id="rId80"/>
    <p:sldId id="581" r:id="rId81"/>
    <p:sldId id="582" r:id="rId82"/>
    <p:sldId id="585" r:id="rId83"/>
    <p:sldId id="583" r:id="rId84"/>
    <p:sldId id="365" r:id="rId85"/>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9"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13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3A5469-7236-4251-94A5-295D01E84334}" type="doc">
      <dgm:prSet loTypeId="urn:microsoft.com/office/officeart/2005/8/layout/chart3" loCatId="cycle" qsTypeId="urn:microsoft.com/office/officeart/2005/8/quickstyle/3d9" qsCatId="3D" csTypeId="urn:microsoft.com/office/officeart/2005/8/colors/accent1_2" csCatId="accent1" phldr="1"/>
      <dgm:spPr/>
    </dgm:pt>
    <dgm:pt modelId="{48113A49-97F4-4217-B88A-A253FFEC8B34}">
      <dgm:prSet phldrT="[Text]"/>
      <dgm:spPr/>
      <dgm:t>
        <a:bodyPr/>
        <a:lstStyle/>
        <a:p>
          <a:r>
            <a:rPr lang="en-GB" dirty="0"/>
            <a:t>Attitudes</a:t>
          </a:r>
        </a:p>
      </dgm:t>
    </dgm:pt>
    <dgm:pt modelId="{FBFEC18C-2C64-475C-BF3E-58FCB76C3D04}" type="parTrans" cxnId="{30BA5F3E-7D10-44CA-8378-9974D10A2DD1}">
      <dgm:prSet/>
      <dgm:spPr/>
      <dgm:t>
        <a:bodyPr/>
        <a:lstStyle/>
        <a:p>
          <a:endParaRPr lang="en-GB"/>
        </a:p>
      </dgm:t>
    </dgm:pt>
    <dgm:pt modelId="{67ECF0D4-2AA7-4577-A9BE-B32D9D9016AD}" type="sibTrans" cxnId="{30BA5F3E-7D10-44CA-8378-9974D10A2DD1}">
      <dgm:prSet/>
      <dgm:spPr/>
      <dgm:t>
        <a:bodyPr/>
        <a:lstStyle/>
        <a:p>
          <a:endParaRPr lang="en-GB"/>
        </a:p>
      </dgm:t>
    </dgm:pt>
    <dgm:pt modelId="{1E280DA5-D2DB-4FF7-B331-ECB9E352B8AA}">
      <dgm:prSet phldrT="[Text]"/>
      <dgm:spPr/>
      <dgm:t>
        <a:bodyPr/>
        <a:lstStyle/>
        <a:p>
          <a:r>
            <a:rPr lang="en-GB" dirty="0"/>
            <a:t>Knowledge</a:t>
          </a:r>
        </a:p>
      </dgm:t>
    </dgm:pt>
    <dgm:pt modelId="{EAE5CDA3-256F-403E-BF0D-DA36A17F8F9D}" type="parTrans" cxnId="{847D569C-55EF-495D-AAD8-CDB818D18C2A}">
      <dgm:prSet/>
      <dgm:spPr/>
      <dgm:t>
        <a:bodyPr/>
        <a:lstStyle/>
        <a:p>
          <a:endParaRPr lang="en-GB"/>
        </a:p>
      </dgm:t>
    </dgm:pt>
    <dgm:pt modelId="{10793ACC-B956-402D-92A3-751C2BA12203}" type="sibTrans" cxnId="{847D569C-55EF-495D-AAD8-CDB818D18C2A}">
      <dgm:prSet/>
      <dgm:spPr/>
      <dgm:t>
        <a:bodyPr/>
        <a:lstStyle/>
        <a:p>
          <a:endParaRPr lang="en-GB"/>
        </a:p>
      </dgm:t>
    </dgm:pt>
    <dgm:pt modelId="{DF5E6D62-DD1E-401B-A00A-0B4A5ED6EE1D}">
      <dgm:prSet phldrT="[Text]"/>
      <dgm:spPr/>
      <dgm:t>
        <a:bodyPr/>
        <a:lstStyle/>
        <a:p>
          <a:r>
            <a:rPr lang="en-GB" dirty="0"/>
            <a:t>Skills</a:t>
          </a:r>
        </a:p>
      </dgm:t>
    </dgm:pt>
    <dgm:pt modelId="{A10FA06C-4DEA-486F-812C-BE1CB3AD1B66}" type="parTrans" cxnId="{1CF0DCD3-4410-4D58-87C4-F46834EF385C}">
      <dgm:prSet/>
      <dgm:spPr/>
      <dgm:t>
        <a:bodyPr/>
        <a:lstStyle/>
        <a:p>
          <a:endParaRPr lang="en-GB"/>
        </a:p>
      </dgm:t>
    </dgm:pt>
    <dgm:pt modelId="{E9EA676E-B77F-431D-96E5-4F5B6D6BC58A}" type="sibTrans" cxnId="{1CF0DCD3-4410-4D58-87C4-F46834EF385C}">
      <dgm:prSet/>
      <dgm:spPr/>
      <dgm:t>
        <a:bodyPr/>
        <a:lstStyle/>
        <a:p>
          <a:endParaRPr lang="en-GB"/>
        </a:p>
      </dgm:t>
    </dgm:pt>
    <dgm:pt modelId="{93FD6C82-814C-4E3F-AF5F-FCC506462612}">
      <dgm:prSet phldrT="[Text]"/>
      <dgm:spPr/>
      <dgm:t>
        <a:bodyPr/>
        <a:lstStyle/>
        <a:p>
          <a:r>
            <a:rPr lang="en-GB" dirty="0"/>
            <a:t>Concepts</a:t>
          </a:r>
        </a:p>
      </dgm:t>
    </dgm:pt>
    <dgm:pt modelId="{85C62BAC-5B92-4B01-8B85-47E83E03C0A4}" type="sibTrans" cxnId="{CFE36799-CB93-44AD-9F04-501EB82C1DEB}">
      <dgm:prSet/>
      <dgm:spPr/>
      <dgm:t>
        <a:bodyPr/>
        <a:lstStyle/>
        <a:p>
          <a:endParaRPr lang="en-GB"/>
        </a:p>
      </dgm:t>
    </dgm:pt>
    <dgm:pt modelId="{22C79E38-3051-4D18-BC61-0FB49D313E14}" type="parTrans" cxnId="{CFE36799-CB93-44AD-9F04-501EB82C1DEB}">
      <dgm:prSet/>
      <dgm:spPr/>
      <dgm:t>
        <a:bodyPr/>
        <a:lstStyle/>
        <a:p>
          <a:endParaRPr lang="en-GB"/>
        </a:p>
      </dgm:t>
    </dgm:pt>
    <dgm:pt modelId="{A82B665F-6A9E-4D3B-A365-775A17A7B5DD}" type="pres">
      <dgm:prSet presAssocID="{9D3A5469-7236-4251-94A5-295D01E84334}" presName="compositeShape" presStyleCnt="0">
        <dgm:presLayoutVars>
          <dgm:chMax val="7"/>
          <dgm:dir/>
          <dgm:resizeHandles val="exact"/>
        </dgm:presLayoutVars>
      </dgm:prSet>
      <dgm:spPr/>
    </dgm:pt>
    <dgm:pt modelId="{37D4AEC1-5987-4752-A7D4-D970CE247B59}" type="pres">
      <dgm:prSet presAssocID="{9D3A5469-7236-4251-94A5-295D01E84334}" presName="wedge1" presStyleLbl="node1" presStyleIdx="0" presStyleCnt="4"/>
      <dgm:spPr/>
      <dgm:t>
        <a:bodyPr/>
        <a:lstStyle/>
        <a:p>
          <a:endParaRPr lang="en-GB"/>
        </a:p>
      </dgm:t>
    </dgm:pt>
    <dgm:pt modelId="{561DD366-5075-4A52-BB80-D7B2915F0975}" type="pres">
      <dgm:prSet presAssocID="{9D3A5469-7236-4251-94A5-295D01E84334}" presName="wedge1Tx" presStyleLbl="node1" presStyleIdx="0" presStyleCnt="4">
        <dgm:presLayoutVars>
          <dgm:chMax val="0"/>
          <dgm:chPref val="0"/>
          <dgm:bulletEnabled val="1"/>
        </dgm:presLayoutVars>
      </dgm:prSet>
      <dgm:spPr/>
      <dgm:t>
        <a:bodyPr/>
        <a:lstStyle/>
        <a:p>
          <a:endParaRPr lang="en-GB"/>
        </a:p>
      </dgm:t>
    </dgm:pt>
    <dgm:pt modelId="{4EF23DC7-B195-4862-B4B3-62A5F25A3E30}" type="pres">
      <dgm:prSet presAssocID="{9D3A5469-7236-4251-94A5-295D01E84334}" presName="wedge2" presStyleLbl="node1" presStyleIdx="1" presStyleCnt="4"/>
      <dgm:spPr/>
      <dgm:t>
        <a:bodyPr/>
        <a:lstStyle/>
        <a:p>
          <a:endParaRPr lang="en-GB"/>
        </a:p>
      </dgm:t>
    </dgm:pt>
    <dgm:pt modelId="{BC0682B0-18B5-4957-A828-11DB8F72FAA3}" type="pres">
      <dgm:prSet presAssocID="{9D3A5469-7236-4251-94A5-295D01E84334}" presName="wedge2Tx" presStyleLbl="node1" presStyleIdx="1" presStyleCnt="4">
        <dgm:presLayoutVars>
          <dgm:chMax val="0"/>
          <dgm:chPref val="0"/>
          <dgm:bulletEnabled val="1"/>
        </dgm:presLayoutVars>
      </dgm:prSet>
      <dgm:spPr/>
      <dgm:t>
        <a:bodyPr/>
        <a:lstStyle/>
        <a:p>
          <a:endParaRPr lang="en-GB"/>
        </a:p>
      </dgm:t>
    </dgm:pt>
    <dgm:pt modelId="{1C66E037-B114-49FD-A351-0F404CA4010C}" type="pres">
      <dgm:prSet presAssocID="{9D3A5469-7236-4251-94A5-295D01E84334}" presName="wedge3" presStyleLbl="node1" presStyleIdx="2" presStyleCnt="4"/>
      <dgm:spPr/>
      <dgm:t>
        <a:bodyPr/>
        <a:lstStyle/>
        <a:p>
          <a:endParaRPr lang="en-GB"/>
        </a:p>
      </dgm:t>
    </dgm:pt>
    <dgm:pt modelId="{B64577D8-7795-49DD-9925-3B5C9E8E2461}" type="pres">
      <dgm:prSet presAssocID="{9D3A5469-7236-4251-94A5-295D01E84334}" presName="wedge3Tx" presStyleLbl="node1" presStyleIdx="2" presStyleCnt="4">
        <dgm:presLayoutVars>
          <dgm:chMax val="0"/>
          <dgm:chPref val="0"/>
          <dgm:bulletEnabled val="1"/>
        </dgm:presLayoutVars>
      </dgm:prSet>
      <dgm:spPr/>
      <dgm:t>
        <a:bodyPr/>
        <a:lstStyle/>
        <a:p>
          <a:endParaRPr lang="en-GB"/>
        </a:p>
      </dgm:t>
    </dgm:pt>
    <dgm:pt modelId="{C34A0CAE-6D89-4BBD-AB11-BB1478121B8A}" type="pres">
      <dgm:prSet presAssocID="{9D3A5469-7236-4251-94A5-295D01E84334}" presName="wedge4" presStyleLbl="node1" presStyleIdx="3" presStyleCnt="4"/>
      <dgm:spPr/>
      <dgm:t>
        <a:bodyPr/>
        <a:lstStyle/>
        <a:p>
          <a:endParaRPr lang="en-GB"/>
        </a:p>
      </dgm:t>
    </dgm:pt>
    <dgm:pt modelId="{3443BF9F-E7E1-4433-B467-98B8C3AC5088}" type="pres">
      <dgm:prSet presAssocID="{9D3A5469-7236-4251-94A5-295D01E84334}" presName="wedge4Tx" presStyleLbl="node1" presStyleIdx="3" presStyleCnt="4">
        <dgm:presLayoutVars>
          <dgm:chMax val="0"/>
          <dgm:chPref val="0"/>
          <dgm:bulletEnabled val="1"/>
        </dgm:presLayoutVars>
      </dgm:prSet>
      <dgm:spPr/>
      <dgm:t>
        <a:bodyPr/>
        <a:lstStyle/>
        <a:p>
          <a:endParaRPr lang="en-GB"/>
        </a:p>
      </dgm:t>
    </dgm:pt>
  </dgm:ptLst>
  <dgm:cxnLst>
    <dgm:cxn modelId="{8AF23923-A3DB-4FD5-AB9C-CDA9D67A2C8D}" type="presOf" srcId="{9D3A5469-7236-4251-94A5-295D01E84334}" destId="{A82B665F-6A9E-4D3B-A365-775A17A7B5DD}" srcOrd="0" destOrd="0" presId="urn:microsoft.com/office/officeart/2005/8/layout/chart3"/>
    <dgm:cxn modelId="{3DE0100E-67DD-4933-A3F6-F19DB2BEBC4E}" type="presOf" srcId="{DF5E6D62-DD1E-401B-A00A-0B4A5ED6EE1D}" destId="{3443BF9F-E7E1-4433-B467-98B8C3AC5088}" srcOrd="1" destOrd="0" presId="urn:microsoft.com/office/officeart/2005/8/layout/chart3"/>
    <dgm:cxn modelId="{A11ECBA4-E457-4174-BEB8-7383C91CC2EC}" type="presOf" srcId="{1E280DA5-D2DB-4FF7-B331-ECB9E352B8AA}" destId="{BC0682B0-18B5-4957-A828-11DB8F72FAA3}" srcOrd="1" destOrd="0" presId="urn:microsoft.com/office/officeart/2005/8/layout/chart3"/>
    <dgm:cxn modelId="{DC98381E-39A3-47E9-846B-53C01673B3E2}" type="presOf" srcId="{DF5E6D62-DD1E-401B-A00A-0B4A5ED6EE1D}" destId="{C34A0CAE-6D89-4BBD-AB11-BB1478121B8A}" srcOrd="0" destOrd="0" presId="urn:microsoft.com/office/officeart/2005/8/layout/chart3"/>
    <dgm:cxn modelId="{DF65EB3A-1CC5-430B-B981-3A231C55331F}" type="presOf" srcId="{48113A49-97F4-4217-B88A-A253FFEC8B34}" destId="{37D4AEC1-5987-4752-A7D4-D970CE247B59}" srcOrd="0" destOrd="0" presId="urn:microsoft.com/office/officeart/2005/8/layout/chart3"/>
    <dgm:cxn modelId="{CFE36799-CB93-44AD-9F04-501EB82C1DEB}" srcId="{9D3A5469-7236-4251-94A5-295D01E84334}" destId="{93FD6C82-814C-4E3F-AF5F-FCC506462612}" srcOrd="2" destOrd="0" parTransId="{22C79E38-3051-4D18-BC61-0FB49D313E14}" sibTransId="{85C62BAC-5B92-4B01-8B85-47E83E03C0A4}"/>
    <dgm:cxn modelId="{30BA5F3E-7D10-44CA-8378-9974D10A2DD1}" srcId="{9D3A5469-7236-4251-94A5-295D01E84334}" destId="{48113A49-97F4-4217-B88A-A253FFEC8B34}" srcOrd="0" destOrd="0" parTransId="{FBFEC18C-2C64-475C-BF3E-58FCB76C3D04}" sibTransId="{67ECF0D4-2AA7-4577-A9BE-B32D9D9016AD}"/>
    <dgm:cxn modelId="{CF5E881A-DD9A-4568-B6D1-A83A44DFF049}" type="presOf" srcId="{48113A49-97F4-4217-B88A-A253FFEC8B34}" destId="{561DD366-5075-4A52-BB80-D7B2915F0975}" srcOrd="1" destOrd="0" presId="urn:microsoft.com/office/officeart/2005/8/layout/chart3"/>
    <dgm:cxn modelId="{847D569C-55EF-495D-AAD8-CDB818D18C2A}" srcId="{9D3A5469-7236-4251-94A5-295D01E84334}" destId="{1E280DA5-D2DB-4FF7-B331-ECB9E352B8AA}" srcOrd="1" destOrd="0" parTransId="{EAE5CDA3-256F-403E-BF0D-DA36A17F8F9D}" sibTransId="{10793ACC-B956-402D-92A3-751C2BA12203}"/>
    <dgm:cxn modelId="{E5224AC6-2E08-4F9B-B90B-772E1A7236E6}" type="presOf" srcId="{93FD6C82-814C-4E3F-AF5F-FCC506462612}" destId="{1C66E037-B114-49FD-A351-0F404CA4010C}" srcOrd="0" destOrd="0" presId="urn:microsoft.com/office/officeart/2005/8/layout/chart3"/>
    <dgm:cxn modelId="{A9A0F31A-E876-4312-BCCD-CD1A6C4E7B64}" type="presOf" srcId="{93FD6C82-814C-4E3F-AF5F-FCC506462612}" destId="{B64577D8-7795-49DD-9925-3B5C9E8E2461}" srcOrd="1" destOrd="0" presId="urn:microsoft.com/office/officeart/2005/8/layout/chart3"/>
    <dgm:cxn modelId="{1CF0DCD3-4410-4D58-87C4-F46834EF385C}" srcId="{9D3A5469-7236-4251-94A5-295D01E84334}" destId="{DF5E6D62-DD1E-401B-A00A-0B4A5ED6EE1D}" srcOrd="3" destOrd="0" parTransId="{A10FA06C-4DEA-486F-812C-BE1CB3AD1B66}" sibTransId="{E9EA676E-B77F-431D-96E5-4F5B6D6BC58A}"/>
    <dgm:cxn modelId="{59CFFF2E-B433-4127-B457-A283CB0C5B06}" type="presOf" srcId="{1E280DA5-D2DB-4FF7-B331-ECB9E352B8AA}" destId="{4EF23DC7-B195-4862-B4B3-62A5F25A3E30}" srcOrd="0" destOrd="0" presId="urn:microsoft.com/office/officeart/2005/8/layout/chart3"/>
    <dgm:cxn modelId="{DBA6F442-A932-4973-954B-A18709E2E4F1}" type="presParOf" srcId="{A82B665F-6A9E-4D3B-A365-775A17A7B5DD}" destId="{37D4AEC1-5987-4752-A7D4-D970CE247B59}" srcOrd="0" destOrd="0" presId="urn:microsoft.com/office/officeart/2005/8/layout/chart3"/>
    <dgm:cxn modelId="{EE5A1A59-6F03-4A0A-BEF3-12363B9634CA}" type="presParOf" srcId="{A82B665F-6A9E-4D3B-A365-775A17A7B5DD}" destId="{561DD366-5075-4A52-BB80-D7B2915F0975}" srcOrd="1" destOrd="0" presId="urn:microsoft.com/office/officeart/2005/8/layout/chart3"/>
    <dgm:cxn modelId="{51E64E84-8EBB-42E6-8670-455CE37AC3AA}" type="presParOf" srcId="{A82B665F-6A9E-4D3B-A365-775A17A7B5DD}" destId="{4EF23DC7-B195-4862-B4B3-62A5F25A3E30}" srcOrd="2" destOrd="0" presId="urn:microsoft.com/office/officeart/2005/8/layout/chart3"/>
    <dgm:cxn modelId="{83161C57-B6CB-4789-9B59-B71393E8FAE1}" type="presParOf" srcId="{A82B665F-6A9E-4D3B-A365-775A17A7B5DD}" destId="{BC0682B0-18B5-4957-A828-11DB8F72FAA3}" srcOrd="3" destOrd="0" presId="urn:microsoft.com/office/officeart/2005/8/layout/chart3"/>
    <dgm:cxn modelId="{3F67D480-7034-431A-955D-EFAE8228F1EC}" type="presParOf" srcId="{A82B665F-6A9E-4D3B-A365-775A17A7B5DD}" destId="{1C66E037-B114-49FD-A351-0F404CA4010C}" srcOrd="4" destOrd="0" presId="urn:microsoft.com/office/officeart/2005/8/layout/chart3"/>
    <dgm:cxn modelId="{93EC76DD-A2B6-4B1D-8CED-63A614EAD083}" type="presParOf" srcId="{A82B665F-6A9E-4D3B-A365-775A17A7B5DD}" destId="{B64577D8-7795-49DD-9925-3B5C9E8E2461}" srcOrd="5" destOrd="0" presId="urn:microsoft.com/office/officeart/2005/8/layout/chart3"/>
    <dgm:cxn modelId="{00BF9F36-3629-497D-B623-7FF56B4A2092}" type="presParOf" srcId="{A82B665F-6A9E-4D3B-A365-775A17A7B5DD}" destId="{C34A0CAE-6D89-4BBD-AB11-BB1478121B8A}" srcOrd="6" destOrd="0" presId="urn:microsoft.com/office/officeart/2005/8/layout/chart3"/>
    <dgm:cxn modelId="{C6C43853-FA64-4E78-870D-2A2914D04482}" type="presParOf" srcId="{A82B665F-6A9E-4D3B-A365-775A17A7B5DD}" destId="{3443BF9F-E7E1-4433-B467-98B8C3AC5088}"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4AEC1-5987-4752-A7D4-D970CE247B59}">
      <dsp:nvSpPr>
        <dsp:cNvPr id="0" name=""/>
        <dsp:cNvSpPr/>
      </dsp:nvSpPr>
      <dsp:spPr>
        <a:xfrm>
          <a:off x="2093862" y="339237"/>
          <a:ext cx="4573988" cy="4573988"/>
        </a:xfrm>
        <a:prstGeom prst="pie">
          <a:avLst>
            <a:gd name="adj1" fmla="val 16200000"/>
            <a:gd name="adj2" fmla="val 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GB" sz="2400" kern="1200" dirty="0"/>
            <a:t>Attitudes</a:t>
          </a:r>
        </a:p>
      </dsp:txBody>
      <dsp:txXfrm>
        <a:off x="4433130" y="1185425"/>
        <a:ext cx="1688019" cy="1361306"/>
      </dsp:txXfrm>
    </dsp:sp>
    <dsp:sp modelId="{4EF23DC7-B195-4862-B4B3-62A5F25A3E30}">
      <dsp:nvSpPr>
        <dsp:cNvPr id="0" name=""/>
        <dsp:cNvSpPr/>
      </dsp:nvSpPr>
      <dsp:spPr>
        <a:xfrm>
          <a:off x="1901101" y="531998"/>
          <a:ext cx="4573988" cy="4573988"/>
        </a:xfrm>
        <a:prstGeom prst="pie">
          <a:avLst>
            <a:gd name="adj1" fmla="val 0"/>
            <a:gd name="adj2" fmla="val 540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GB" sz="2400" kern="1200" dirty="0"/>
            <a:t>Knowledge</a:t>
          </a:r>
        </a:p>
      </dsp:txBody>
      <dsp:txXfrm>
        <a:off x="4269773" y="2900670"/>
        <a:ext cx="1688019" cy="1361306"/>
      </dsp:txXfrm>
    </dsp:sp>
    <dsp:sp modelId="{1C66E037-B114-49FD-A351-0F404CA4010C}">
      <dsp:nvSpPr>
        <dsp:cNvPr id="0" name=""/>
        <dsp:cNvSpPr/>
      </dsp:nvSpPr>
      <dsp:spPr>
        <a:xfrm>
          <a:off x="1901101" y="531998"/>
          <a:ext cx="4573988" cy="4573988"/>
        </a:xfrm>
        <a:prstGeom prst="pie">
          <a:avLst>
            <a:gd name="adj1" fmla="val 5400000"/>
            <a:gd name="adj2" fmla="val 1080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GB" sz="2400" kern="1200" dirty="0"/>
            <a:t>Concepts</a:t>
          </a:r>
        </a:p>
      </dsp:txBody>
      <dsp:txXfrm>
        <a:off x="2418397" y="2900670"/>
        <a:ext cx="1688019" cy="1361306"/>
      </dsp:txXfrm>
    </dsp:sp>
    <dsp:sp modelId="{C34A0CAE-6D89-4BBD-AB11-BB1478121B8A}">
      <dsp:nvSpPr>
        <dsp:cNvPr id="0" name=""/>
        <dsp:cNvSpPr/>
      </dsp:nvSpPr>
      <dsp:spPr>
        <a:xfrm>
          <a:off x="1901101" y="531998"/>
          <a:ext cx="4573988" cy="4573988"/>
        </a:xfrm>
        <a:prstGeom prst="pie">
          <a:avLst>
            <a:gd name="adj1" fmla="val 10800000"/>
            <a:gd name="adj2" fmla="val 1620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GB" sz="2400" kern="1200" dirty="0"/>
            <a:t>Skills</a:t>
          </a:r>
        </a:p>
      </dsp:txBody>
      <dsp:txXfrm>
        <a:off x="2418397" y="1376008"/>
        <a:ext cx="1688019" cy="136130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FCC4B511-DBBE-49C3-AA89-E4C07A48C1E0}" type="datetimeFigureOut">
              <a:rPr lang="en-GB" smtClean="0"/>
              <a:pPr/>
              <a:t>17/09/2021</a:t>
            </a:fld>
            <a:endParaRPr lang="en-GB"/>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3835FB86-2A26-4919-B06E-FD6C2811094F}"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0A8CD625-8AD0-4E1A-8F92-A3CEF1582F20}" type="datetimeFigureOut">
              <a:rPr lang="en-GB" smtClean="0"/>
              <a:pPr/>
              <a:t>17/09/2021</a:t>
            </a:fld>
            <a:endParaRPr lang="en-GB"/>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EC3B5634-53CE-4EDB-A0C9-CB34252B006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Think of the letters as how well you learn something – E poorly, A completely</a:t>
            </a:r>
            <a:endParaRPr lang="en-GB" dirty="0"/>
          </a:p>
        </p:txBody>
      </p:sp>
      <p:sp>
        <p:nvSpPr>
          <p:cNvPr id="4" name="Slide Number Placeholder 3"/>
          <p:cNvSpPr>
            <a:spLocks noGrp="1"/>
          </p:cNvSpPr>
          <p:nvPr>
            <p:ph type="sldNum" sz="quarter" idx="10"/>
          </p:nvPr>
        </p:nvSpPr>
        <p:spPr/>
        <p:txBody>
          <a:bodyPr/>
          <a:lstStyle/>
          <a:p>
            <a:fld id="{E001E32E-5FF7-464A-BD71-2DFE1BA42C9A}" type="slidenum">
              <a:rPr lang="en-GB" smtClean="0"/>
              <a:pPr/>
              <a:t>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lower attaining reader</a:t>
            </a:r>
            <a:endParaRPr lang="en-GB" dirty="0"/>
          </a:p>
        </p:txBody>
      </p:sp>
      <p:sp>
        <p:nvSpPr>
          <p:cNvPr id="4" name="Slide Number Placeholder 3"/>
          <p:cNvSpPr>
            <a:spLocks noGrp="1"/>
          </p:cNvSpPr>
          <p:nvPr>
            <p:ph type="sldNum" sz="quarter" idx="10"/>
          </p:nvPr>
        </p:nvSpPr>
        <p:spPr/>
        <p:txBody>
          <a:bodyPr/>
          <a:lstStyle/>
          <a:p>
            <a:fld id="{2B19D33B-683E-4B67-99D4-20D73D714138}" type="slidenum">
              <a:rPr lang="en-GB" smtClean="0"/>
              <a:pPr/>
              <a:t>43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8BC78EF-C856-4445-AD93-2853A7F308D3}" type="datetimeFigureOut">
              <a:rPr lang="en-GB" smtClean="0"/>
              <a:pPr/>
              <a:t>17/09/2021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B1A6775-0206-45F0-9AB1-B42E0210279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A6775-0206-45F0-9AB1-B42E0210279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A6775-0206-45F0-9AB1-B42E0210279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A6775-0206-45F0-9AB1-B42E02102790}"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A6775-0206-45F0-9AB1-B42E02102790}"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A6775-0206-45F0-9AB1-B42E02102790}"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1A6775-0206-45F0-9AB1-B42E0210279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1A6775-0206-45F0-9AB1-B42E02102790}"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78EF-C856-4445-AD93-2853A7F308D3}" type="datetimeFigureOut">
              <a:rPr lang="en-GB" smtClean="0"/>
              <a:pPr/>
              <a:t>17/09/2021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1A6775-0206-45F0-9AB1-B42E0210279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8BC78EF-C856-4445-AD93-2853A7F308D3}" type="datetimeFigureOut">
              <a:rPr lang="en-GB" smtClean="0"/>
              <a:pPr/>
              <a:t>17/09/2021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A6775-0206-45F0-9AB1-B42E0210279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8BC78EF-C856-4445-AD93-2853A7F308D3}" type="datetimeFigureOut">
              <a:rPr lang="en-GB" smtClean="0"/>
              <a:pPr/>
              <a:t>17/09/2021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B1A6775-0206-45F0-9AB1-B42E02102790}"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8BC78EF-C856-4445-AD93-2853A7F308D3}" type="datetimeFigureOut">
              <a:rPr lang="en-GB" smtClean="0"/>
              <a:pPr/>
              <a:t>17/09/2021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B1A6775-0206-45F0-9AB1-B42E0210279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www.gov.uk/government/publications/school-led-tutoring-gra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rojects.coe.uga.edu/epltt/index.php?title=Image:Bloom.pn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educationhub.blog.gov.uk/2021/05/17/the-removal-of-letters-and-sounds-2007-from-the-departments-list-of-validated-phonics-programmes-teachers-questions-answered/"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829761"/>
          </a:xfrm>
        </p:spPr>
        <p:txBody>
          <a:bodyPr>
            <a:normAutofit fontScale="90000"/>
          </a:bodyPr>
          <a:lstStyle/>
          <a:p>
            <a:r>
              <a:rPr lang="en-GB" dirty="0" smtClean="0"/>
              <a:t/>
            </a:r>
            <a:br>
              <a:rPr lang="en-GB" dirty="0" smtClean="0"/>
            </a:br>
            <a:r>
              <a:rPr lang="en-GB" dirty="0" smtClean="0"/>
              <a:t>Teaching and Learning in the 2020s</a:t>
            </a:r>
            <a:r>
              <a:rPr lang="en-GB" dirty="0"/>
              <a:t/>
            </a:r>
            <a:br>
              <a:rPr lang="en-GB" dirty="0"/>
            </a:br>
            <a:endParaRPr lang="en-GB" dirty="0"/>
          </a:p>
        </p:txBody>
      </p:sp>
      <p:sp>
        <p:nvSpPr>
          <p:cNvPr id="3" name="Subtitle 2"/>
          <p:cNvSpPr>
            <a:spLocks noGrp="1"/>
          </p:cNvSpPr>
          <p:nvPr>
            <p:ph type="subTitle" idx="1"/>
          </p:nvPr>
        </p:nvSpPr>
        <p:spPr/>
        <p:txBody>
          <a:bodyPr/>
          <a:lstStyle/>
          <a:p>
            <a:r>
              <a:rPr lang="en-GB" dirty="0" smtClean="0"/>
              <a:t>Jonathan Bond</a:t>
            </a:r>
          </a:p>
          <a:p>
            <a:r>
              <a:rPr lang="en-GB" dirty="0" smtClean="0"/>
              <a:t>Jonathan.bond@yahoo.co.uk</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A mastery approach – Principles and beliefs</a:t>
            </a:r>
          </a:p>
          <a:p>
            <a:r>
              <a:rPr lang="en-GB" dirty="0"/>
              <a:t>A mastery curriculum – One set of knowledge, concepts and skills for all</a:t>
            </a:r>
          </a:p>
          <a:p>
            <a:r>
              <a:rPr lang="en-GB" dirty="0"/>
              <a:t>Teaching for mastery – A set of pedagogic practices that keep the class working together on the same topic whilst at the same time addressing different needs</a:t>
            </a:r>
          </a:p>
          <a:p>
            <a:r>
              <a:rPr lang="en-GB" dirty="0"/>
              <a:t>Achieving mastery – Having a full understanding of knowledge, concepts and skills so you can apply it in new and unfamiliar situations</a:t>
            </a:r>
          </a:p>
        </p:txBody>
      </p:sp>
      <p:sp>
        <p:nvSpPr>
          <p:cNvPr id="3" name="Title 2"/>
          <p:cNvSpPr>
            <a:spLocks noGrp="1"/>
          </p:cNvSpPr>
          <p:nvPr>
            <p:ph type="title"/>
          </p:nvPr>
        </p:nvSpPr>
        <p:spPr/>
        <p:txBody>
          <a:bodyPr/>
          <a:lstStyle/>
          <a:p>
            <a:r>
              <a:rPr lang="en-GB" dirty="0"/>
              <a:t>4 ways of looking at mastery</a:t>
            </a:r>
          </a:p>
        </p:txBody>
      </p:sp>
    </p:spTree>
    <p:extLst>
      <p:ext uri="{BB962C8B-B14F-4D97-AF65-F5344CB8AC3E}">
        <p14:creationId xmlns:p14="http://schemas.microsoft.com/office/powerpoint/2010/main" val="293602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040560"/>
          </a:xfrm>
        </p:spPr>
        <p:txBody>
          <a:bodyPr>
            <a:normAutofit fontScale="85000" lnSpcReduction="20000"/>
          </a:bodyPr>
          <a:lstStyle/>
          <a:p>
            <a:r>
              <a:rPr lang="en-GB" dirty="0" err="1" smtClean="0"/>
              <a:t>Covid</a:t>
            </a:r>
            <a:r>
              <a:rPr lang="en-GB" dirty="0" smtClean="0"/>
              <a:t> has derailed it</a:t>
            </a:r>
          </a:p>
          <a:p>
            <a:r>
              <a:rPr lang="en-GB" dirty="0" smtClean="0"/>
              <a:t>The school’s curriculum isn’t clear enough. Mastery can only work if each teacher knows clearly what children MUST learn in a year</a:t>
            </a:r>
          </a:p>
          <a:p>
            <a:r>
              <a:rPr lang="en-GB" dirty="0" smtClean="0"/>
              <a:t>The teachers lack a common understanding of what achieving mastery looks like (the mastery point)</a:t>
            </a:r>
          </a:p>
          <a:p>
            <a:r>
              <a:rPr lang="en-GB" dirty="0" smtClean="0"/>
              <a:t>The school’s assessment system isn’t robust enough. Either:</a:t>
            </a:r>
          </a:p>
          <a:p>
            <a:pPr lvl="1"/>
            <a:r>
              <a:rPr lang="en-GB" dirty="0" smtClean="0"/>
              <a:t>It isn’t linked tightly enough to the curriculum</a:t>
            </a:r>
          </a:p>
          <a:p>
            <a:pPr lvl="1"/>
            <a:r>
              <a:rPr lang="en-GB" dirty="0" smtClean="0"/>
              <a:t>The statements are too vague</a:t>
            </a:r>
          </a:p>
          <a:p>
            <a:pPr lvl="1"/>
            <a:r>
              <a:rPr lang="en-GB" dirty="0" smtClean="0"/>
              <a:t>Teachers aren’t using it properly</a:t>
            </a:r>
          </a:p>
          <a:p>
            <a:pPr lvl="1"/>
            <a:r>
              <a:rPr lang="en-GB" dirty="0" smtClean="0"/>
              <a:t>The thresholds are wrong thereby enabling pupils to be labelled as secure in their year group even when they haven’t achieved mastery in key objectives</a:t>
            </a:r>
          </a:p>
          <a:p>
            <a:pPr lvl="1"/>
            <a:r>
              <a:rPr lang="en-GB" dirty="0" smtClean="0"/>
              <a:t>Management isn’t holding teachers to account for the lack of achievement in key objectives</a:t>
            </a:r>
          </a:p>
          <a:p>
            <a:pPr lvl="1">
              <a:buNone/>
            </a:pPr>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a:p>
        </p:txBody>
      </p:sp>
      <p:sp>
        <p:nvSpPr>
          <p:cNvPr id="3" name="Title 2"/>
          <p:cNvSpPr>
            <a:spLocks noGrp="1"/>
          </p:cNvSpPr>
          <p:nvPr>
            <p:ph type="title"/>
          </p:nvPr>
        </p:nvSpPr>
        <p:spPr>
          <a:xfrm>
            <a:off x="467544" y="188640"/>
            <a:ext cx="8229600" cy="1143000"/>
          </a:xfrm>
        </p:spPr>
        <p:txBody>
          <a:bodyPr/>
          <a:lstStyle/>
          <a:p>
            <a:r>
              <a:rPr lang="en-GB" dirty="0" smtClean="0"/>
              <a:t>Where mastery can go wrong</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fontScale="92500" lnSpcReduction="20000"/>
          </a:bodyPr>
          <a:lstStyle/>
          <a:p>
            <a:r>
              <a:rPr lang="en-GB" dirty="0" smtClean="0"/>
              <a:t>Problems mentioned so far mean that children still commonly have gaps in their learning (like they would in the previous system). This means that in each unit it’s hugely difficult to start everyone at the same place.</a:t>
            </a:r>
          </a:p>
          <a:p>
            <a:r>
              <a:rPr lang="en-GB" dirty="0" smtClean="0"/>
              <a:t>Teachers are over-differentiating. This can cause an artificial ceiling meaning that children fail to master the learning fully.</a:t>
            </a:r>
          </a:p>
          <a:p>
            <a:r>
              <a:rPr lang="en-GB" dirty="0" smtClean="0"/>
              <a:t>Over-use of ‘choose your own challenge’</a:t>
            </a:r>
          </a:p>
          <a:p>
            <a:r>
              <a:rPr lang="en-GB" dirty="0" smtClean="0"/>
              <a:t>Moving on too quickly</a:t>
            </a:r>
          </a:p>
          <a:p>
            <a:r>
              <a:rPr lang="en-GB" dirty="0" smtClean="0"/>
              <a:t>Teachers are not understanding that teaching for mastery and teaching for depth are different</a:t>
            </a:r>
          </a:p>
          <a:p>
            <a:r>
              <a:rPr lang="en-GB" dirty="0" smtClean="0"/>
              <a:t>Teachers don’t really believe in it so pay it lip-service</a:t>
            </a:r>
          </a:p>
          <a:p>
            <a:r>
              <a:rPr lang="en-GB" dirty="0" smtClean="0"/>
              <a:t>It only exists in certain subjects</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Understanding the knowledge drive and cultural capital </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noChangeArrowheads="1"/>
          </p:cNvSpPr>
          <p:nvPr>
            <p:ph type="title"/>
          </p:nvPr>
        </p:nvSpPr>
        <p:spPr>
          <a:xfrm>
            <a:off x="251520" y="188640"/>
            <a:ext cx="7543800" cy="1066800"/>
          </a:xfrm>
        </p:spPr>
        <p:txBody>
          <a:bodyPr/>
          <a:lstStyle/>
          <a:p>
            <a:r>
              <a:rPr lang="en-GB" altLang="en-US" sz="3600" dirty="0" smtClean="0"/>
              <a:t>What we teach</a:t>
            </a:r>
          </a:p>
        </p:txBody>
      </p:sp>
      <p:graphicFrame>
        <p:nvGraphicFramePr>
          <p:cNvPr id="4" name="Diagram 3">
            <a:extLst/>
          </p:cNvPr>
          <p:cNvGraphicFramePr/>
          <p:nvPr/>
        </p:nvGraphicFramePr>
        <p:xfrm>
          <a:off x="251520" y="1052736"/>
          <a:ext cx="8568952"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539552" y="260648"/>
            <a:ext cx="7543800" cy="1066800"/>
          </a:xfrm>
        </p:spPr>
        <p:txBody>
          <a:bodyPr/>
          <a:lstStyle/>
          <a:p>
            <a:r>
              <a:rPr lang="en-GB" altLang="en-US" sz="3600" dirty="0" smtClean="0"/>
              <a:t>Examples</a:t>
            </a:r>
          </a:p>
        </p:txBody>
      </p:sp>
      <p:sp>
        <p:nvSpPr>
          <p:cNvPr id="12291" name="Content Placeholder 2"/>
          <p:cNvSpPr>
            <a:spLocks noGrp="1" noChangeArrowheads="1"/>
          </p:cNvSpPr>
          <p:nvPr>
            <p:ph idx="1"/>
          </p:nvPr>
        </p:nvSpPr>
        <p:spPr>
          <a:xfrm>
            <a:off x="531813" y="1484313"/>
            <a:ext cx="7843837" cy="5040312"/>
          </a:xfrm>
        </p:spPr>
        <p:txBody>
          <a:bodyPr>
            <a:normAutofit lnSpcReduction="10000"/>
          </a:bodyPr>
          <a:lstStyle/>
          <a:p>
            <a:pPr>
              <a:lnSpc>
                <a:spcPct val="100000"/>
              </a:lnSpc>
            </a:pPr>
            <a:r>
              <a:rPr lang="en-GB" altLang="en-US" sz="2800" b="1" smtClean="0"/>
              <a:t>Knowledge</a:t>
            </a:r>
            <a:r>
              <a:rPr lang="en-GB" altLang="en-US" sz="2800" smtClean="0"/>
              <a:t> – Name and locate the world’s seven continents and five oceans</a:t>
            </a:r>
          </a:p>
          <a:p>
            <a:pPr>
              <a:lnSpc>
                <a:spcPct val="100000"/>
              </a:lnSpc>
            </a:pPr>
            <a:endParaRPr lang="en-GB" altLang="en-US" sz="2800" smtClean="0"/>
          </a:p>
          <a:p>
            <a:pPr>
              <a:lnSpc>
                <a:spcPct val="100000"/>
              </a:lnSpc>
            </a:pPr>
            <a:r>
              <a:rPr lang="en-GB" altLang="en-US" sz="2800" b="1" smtClean="0"/>
              <a:t>Skills</a:t>
            </a:r>
            <a:r>
              <a:rPr lang="en-GB" altLang="en-US" sz="2800" smtClean="0"/>
              <a:t> – Set up simple practical enquiries and fair tests</a:t>
            </a:r>
          </a:p>
          <a:p>
            <a:pPr>
              <a:lnSpc>
                <a:spcPct val="100000"/>
              </a:lnSpc>
            </a:pPr>
            <a:endParaRPr lang="en-GB" altLang="en-US" sz="2800" smtClean="0"/>
          </a:p>
          <a:p>
            <a:pPr>
              <a:lnSpc>
                <a:spcPct val="100000"/>
              </a:lnSpc>
            </a:pPr>
            <a:r>
              <a:rPr lang="en-GB" altLang="en-US" sz="2800" b="1" smtClean="0"/>
              <a:t>Concepts</a:t>
            </a:r>
            <a:r>
              <a:rPr lang="en-GB" altLang="en-US" sz="2800" smtClean="0"/>
              <a:t> – Understanding why countries invade other countries</a:t>
            </a:r>
          </a:p>
          <a:p>
            <a:pPr>
              <a:lnSpc>
                <a:spcPct val="100000"/>
              </a:lnSpc>
            </a:pPr>
            <a:endParaRPr lang="en-GB" altLang="en-US" sz="2800" smtClean="0"/>
          </a:p>
          <a:p>
            <a:pPr>
              <a:lnSpc>
                <a:spcPct val="100000"/>
              </a:lnSpc>
            </a:pPr>
            <a:r>
              <a:rPr lang="en-GB" altLang="en-US" sz="2800" b="1" smtClean="0"/>
              <a:t>Attitudes</a:t>
            </a:r>
            <a:r>
              <a:rPr lang="en-GB" altLang="en-US" sz="2800" smtClean="0"/>
              <a:t> – To persevere with a difficult problem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“People who have lots of subject-specific knowledge find that new knowledge ‘sticks’ to it. Helping them to commit the new information to long-term memory”</a:t>
            </a:r>
          </a:p>
          <a:p>
            <a:pPr>
              <a:buNone/>
            </a:pPr>
            <a:endParaRPr lang="en-GB" dirty="0" smtClean="0"/>
          </a:p>
          <a:p>
            <a:r>
              <a:rPr lang="en-GB" dirty="0" smtClean="0"/>
              <a:t>“...because they know more, they learn more, and the gap between them and their less-advantaged peers grows even wider.”</a:t>
            </a:r>
          </a:p>
        </p:txBody>
      </p:sp>
      <p:sp>
        <p:nvSpPr>
          <p:cNvPr id="3" name="Title 2"/>
          <p:cNvSpPr>
            <a:spLocks noGrp="1"/>
          </p:cNvSpPr>
          <p:nvPr>
            <p:ph type="title"/>
          </p:nvPr>
        </p:nvSpPr>
        <p:spPr/>
        <p:txBody>
          <a:bodyPr/>
          <a:lstStyle/>
          <a:p>
            <a:r>
              <a:rPr lang="en-GB" dirty="0" smtClean="0"/>
              <a:t>Nick Gibb and E. D. Hirsch</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r>
              <a:rPr lang="en-GB" dirty="0" smtClean="0"/>
              <a:t>“The notion of ‘generic skills’ (e.g. How to be creative, to work in teams, to be problem-solvers) is one of the most damaging myths in education today” </a:t>
            </a:r>
          </a:p>
          <a:p>
            <a:endParaRPr lang="en-GB" dirty="0" smtClean="0"/>
          </a:p>
          <a:p>
            <a:r>
              <a:rPr lang="en-GB" dirty="0" smtClean="0"/>
              <a:t>Every lesson which requires thinking like an expert e.g. a historian or a scientist “is a lesson wasted”</a:t>
            </a:r>
          </a:p>
          <a:p>
            <a:pPr>
              <a:buNone/>
            </a:pPr>
            <a:endParaRPr lang="en-GB" dirty="0" smtClean="0"/>
          </a:p>
          <a:p>
            <a:r>
              <a:rPr lang="en-GB" dirty="0" smtClean="0"/>
              <a:t>“A curriculum based on relevance to pupils is to deny them an introduction to ‘the best that has been thought or said’”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lstStyle/>
          <a:p>
            <a:r>
              <a:rPr lang="en-GB" dirty="0" smtClean="0"/>
              <a:t>“The more shared knowledge we have as a society, the more integrated and inclusive that society. And the vehicle for delivering that shared knowledge is own school system, but only if schools teach a knowledge-based rather than a competence-based curriculum.”</a:t>
            </a:r>
          </a:p>
          <a:p>
            <a:pPr>
              <a:buNone/>
            </a:pPr>
            <a:endParaRPr lang="en-GB" dirty="0" smtClean="0"/>
          </a:p>
          <a:p>
            <a:r>
              <a:rPr lang="en-GB" dirty="0" smtClean="0"/>
              <a:t>“Ensuring young people are equipped with knowledge is ever more important with the rise of social media”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Cultural capital</a:t>
            </a:r>
          </a:p>
        </p:txBody>
      </p:sp>
      <p:sp>
        <p:nvSpPr>
          <p:cNvPr id="34819" name="Content Placeholder 2"/>
          <p:cNvSpPr>
            <a:spLocks noGrp="1"/>
          </p:cNvSpPr>
          <p:nvPr>
            <p:ph idx="1"/>
          </p:nvPr>
        </p:nvSpPr>
        <p:spPr/>
        <p:txBody>
          <a:bodyPr/>
          <a:lstStyle/>
          <a:p>
            <a:r>
              <a:rPr lang="en-GB" dirty="0" smtClean="0"/>
              <a:t>‘familiarity with the legitimate culture within a society’              			       </a:t>
            </a:r>
            <a:r>
              <a:rPr lang="en-GB" sz="1800" dirty="0" smtClean="0"/>
              <a:t>Pierre </a:t>
            </a:r>
            <a:r>
              <a:rPr lang="en-GB" sz="1800" dirty="0" err="1" smtClean="0"/>
              <a:t>Bourdieu</a:t>
            </a:r>
            <a:endParaRPr lang="en-GB" sz="1800" dirty="0" smtClean="0"/>
          </a:p>
          <a:p>
            <a:endParaRPr lang="en-GB" dirty="0" smtClean="0"/>
          </a:p>
          <a:p>
            <a:r>
              <a:rPr lang="en-GB" dirty="0" err="1" smtClean="0"/>
              <a:t>Bourdieu</a:t>
            </a:r>
            <a:r>
              <a:rPr lang="en-GB" dirty="0" smtClean="0"/>
              <a:t> points out that cultural capital is a major source of social inequality. Certain forms of cultural capital are valued over others, and can help or hinder one’s social mobility just as much as income or wealth.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smtClean="0"/>
              <a:t>Ofsted</a:t>
            </a:r>
            <a:endParaRPr lang="en-US" dirty="0" smtClean="0"/>
          </a:p>
          <a:p>
            <a:endParaRPr lang="en-US" dirty="0" smtClean="0"/>
          </a:p>
          <a:p>
            <a:r>
              <a:rPr lang="en-US" dirty="0" smtClean="0"/>
              <a:t>The </a:t>
            </a:r>
            <a:r>
              <a:rPr lang="en-US" dirty="0" err="1" smtClean="0"/>
              <a:t>DfE</a:t>
            </a:r>
            <a:r>
              <a:rPr lang="en-US" dirty="0" smtClean="0"/>
              <a:t> </a:t>
            </a:r>
          </a:p>
          <a:p>
            <a:endParaRPr lang="en-US" dirty="0" smtClean="0"/>
          </a:p>
          <a:p>
            <a:r>
              <a:rPr lang="en-US" dirty="0" smtClean="0"/>
              <a:t>Research</a:t>
            </a:r>
          </a:p>
          <a:p>
            <a:endParaRPr lang="en-US" dirty="0" smtClean="0"/>
          </a:p>
          <a:p>
            <a:r>
              <a:rPr lang="en-US" dirty="0" smtClean="0"/>
              <a:t>A movement away from data to curriculum and practice</a:t>
            </a:r>
          </a:p>
          <a:p>
            <a:pPr>
              <a:buNone/>
            </a:pPr>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The drivers of teaching and learning in the 2020s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mtClean="0"/>
              <a:t>Cultural capital and the DfE</a:t>
            </a:r>
          </a:p>
        </p:txBody>
      </p:sp>
      <p:sp>
        <p:nvSpPr>
          <p:cNvPr id="35843" name="Content Placeholder 2"/>
          <p:cNvSpPr>
            <a:spLocks noGrp="1"/>
          </p:cNvSpPr>
          <p:nvPr>
            <p:ph idx="1"/>
          </p:nvPr>
        </p:nvSpPr>
        <p:spPr/>
        <p:txBody>
          <a:bodyPr/>
          <a:lstStyle/>
          <a:p>
            <a:r>
              <a:rPr lang="en-GB" dirty="0" smtClean="0"/>
              <a:t>“Users of the term, including the schools minister Nick Gibb and the former education secretary Michael Gove, suggest it is about ensuring that disadvantaged children are exposed to cultural experiences and background knowledge that those from better-off homes take for granted”</a:t>
            </a:r>
          </a:p>
          <a:p>
            <a:pPr algn="r">
              <a:buFont typeface="Wingdings" pitchFamily="2" charset="2"/>
              <a:buNone/>
            </a:pPr>
            <a:r>
              <a:rPr lang="en-GB" dirty="0" smtClean="0"/>
              <a:t>The Guardian</a:t>
            </a:r>
          </a:p>
          <a:p>
            <a:endParaRPr lang="en-GB"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For the many not the few</a:t>
            </a:r>
          </a:p>
        </p:txBody>
      </p:sp>
      <p:sp>
        <p:nvSpPr>
          <p:cNvPr id="36867" name="Content Placeholder 2"/>
          <p:cNvSpPr>
            <a:spLocks noGrp="1"/>
          </p:cNvSpPr>
          <p:nvPr>
            <p:ph idx="1"/>
          </p:nvPr>
        </p:nvSpPr>
        <p:spPr>
          <a:xfrm>
            <a:off x="539750" y="1773238"/>
            <a:ext cx="8208963" cy="4114800"/>
          </a:xfrm>
        </p:spPr>
        <p:txBody>
          <a:bodyPr>
            <a:normAutofit lnSpcReduction="10000"/>
          </a:bodyPr>
          <a:lstStyle/>
          <a:p>
            <a:r>
              <a:rPr lang="en-GB" dirty="0" smtClean="0"/>
              <a:t>“When we shared Grieg’s ‘In the Hall of the Mountain King’ with our inner-city, disadvantaged eight-year-olds, the class spontaneously cheered at the end.”    </a:t>
            </a:r>
          </a:p>
          <a:p>
            <a:pPr>
              <a:buFont typeface="Wingdings" pitchFamily="2" charset="2"/>
              <a:buNone/>
            </a:pPr>
            <a:r>
              <a:rPr lang="en-GB" dirty="0" smtClean="0"/>
              <a:t>			                     </a:t>
            </a:r>
            <a:r>
              <a:rPr lang="en-GB" sz="2400" dirty="0" smtClean="0"/>
              <a:t>Claire Sealy, </a:t>
            </a:r>
            <a:r>
              <a:rPr lang="en-GB" sz="2400" dirty="0" err="1" smtClean="0"/>
              <a:t>headteacher</a:t>
            </a:r>
            <a:endParaRPr lang="en-GB" sz="2400" dirty="0" smtClean="0"/>
          </a:p>
          <a:p>
            <a:endParaRPr lang="en-GB" dirty="0" smtClean="0"/>
          </a:p>
          <a:p>
            <a:r>
              <a:rPr lang="en-GB" dirty="0" smtClean="0"/>
              <a:t>Use cultural capital not to give access  to a different level of society but to take ownership of the best that our culture has produced</a:t>
            </a:r>
          </a:p>
          <a:p>
            <a:endParaRPr lang="en-GB"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3. Understanding effective curriculum design and assessment</a:t>
            </a:r>
            <a:endParaRPr lang="en-GB" dirty="0"/>
          </a:p>
        </p:txBody>
      </p:sp>
      <p:sp>
        <p:nvSpPr>
          <p:cNvPr id="5" name="Text Placeholder 4"/>
          <p:cNvSpPr>
            <a:spLocks noGrp="1"/>
          </p:cNvSpPr>
          <p:nvPr>
            <p:ph type="body" idx="1"/>
          </p:nvPr>
        </p:nvSpPr>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smtClean="0"/>
              <a:t>Purpose of study / vision / rationale</a:t>
            </a:r>
          </a:p>
          <a:p>
            <a:r>
              <a:rPr lang="en-GB" dirty="0" smtClean="0"/>
              <a:t>Aims</a:t>
            </a:r>
          </a:p>
          <a:p>
            <a:r>
              <a:rPr lang="en-GB" dirty="0" smtClean="0"/>
              <a:t>Organisation</a:t>
            </a:r>
          </a:p>
          <a:p>
            <a:r>
              <a:rPr lang="en-GB" dirty="0" smtClean="0"/>
              <a:t>Curriculum</a:t>
            </a:r>
            <a:endParaRPr lang="en-GB" dirty="0"/>
          </a:p>
        </p:txBody>
      </p:sp>
      <p:sp>
        <p:nvSpPr>
          <p:cNvPr id="4" name="Title 3"/>
          <p:cNvSpPr>
            <a:spLocks noGrp="1"/>
          </p:cNvSpPr>
          <p:nvPr>
            <p:ph type="title"/>
          </p:nvPr>
        </p:nvSpPr>
        <p:spPr/>
        <p:txBody>
          <a:bodyPr/>
          <a:lstStyle/>
          <a:p>
            <a:r>
              <a:rPr lang="en-GB" dirty="0" smtClean="0"/>
              <a:t>A subject intent</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Areas of study are largely dictated by the National Curriculum in maintained schools</a:t>
            </a:r>
          </a:p>
          <a:p>
            <a:r>
              <a:rPr lang="en-GB" dirty="0" smtClean="0"/>
              <a:t>Academies have more freedom here</a:t>
            </a:r>
          </a:p>
          <a:p>
            <a:r>
              <a:rPr lang="en-GB" dirty="0" smtClean="0"/>
              <a:t>Areas of study need to be decided upon using a clear subject knowledge rationale</a:t>
            </a:r>
          </a:p>
          <a:p>
            <a:r>
              <a:rPr lang="en-GB" dirty="0" smtClean="0"/>
              <a:t>They should give balance to the subject. For instance in geography there should be a balance between place studies, human geography units and physical geography units. </a:t>
            </a:r>
            <a:endParaRPr lang="en-GB" dirty="0"/>
          </a:p>
        </p:txBody>
      </p:sp>
      <p:sp>
        <p:nvSpPr>
          <p:cNvPr id="3" name="Title 2"/>
          <p:cNvSpPr>
            <a:spLocks noGrp="1"/>
          </p:cNvSpPr>
          <p:nvPr>
            <p:ph type="title"/>
          </p:nvPr>
        </p:nvSpPr>
        <p:spPr/>
        <p:txBody>
          <a:bodyPr/>
          <a:lstStyle/>
          <a:p>
            <a:r>
              <a:rPr lang="en-GB" dirty="0" smtClean="0"/>
              <a:t>Deciding on areas of study</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Places</a:t>
            </a:r>
          </a:p>
          <a:p>
            <a:pPr lvl="1"/>
            <a:r>
              <a:rPr lang="en-GB" dirty="0" smtClean="0"/>
              <a:t>Local geography</a:t>
            </a:r>
          </a:p>
          <a:p>
            <a:pPr lvl="1"/>
            <a:r>
              <a:rPr lang="en-GB" dirty="0" smtClean="0"/>
              <a:t>A contrasting UK locality</a:t>
            </a:r>
          </a:p>
          <a:p>
            <a:pPr lvl="1"/>
            <a:r>
              <a:rPr lang="en-GB" dirty="0" smtClean="0"/>
              <a:t>A contrasting overseas locality</a:t>
            </a:r>
          </a:p>
          <a:p>
            <a:r>
              <a:rPr lang="en-GB" dirty="0" smtClean="0"/>
              <a:t>Human and physical geography</a:t>
            </a:r>
          </a:p>
          <a:p>
            <a:pPr lvl="1"/>
            <a:r>
              <a:rPr lang="en-GB" dirty="0" smtClean="0"/>
              <a:t>Towns and cities</a:t>
            </a:r>
          </a:p>
          <a:p>
            <a:pPr lvl="1"/>
            <a:r>
              <a:rPr lang="en-GB" dirty="0" err="1" smtClean="0"/>
              <a:t>Countyside</a:t>
            </a:r>
            <a:endParaRPr lang="en-GB" dirty="0" smtClean="0"/>
          </a:p>
          <a:p>
            <a:pPr lvl="1"/>
            <a:r>
              <a:rPr lang="en-GB" dirty="0" smtClean="0"/>
              <a:t>Seaside</a:t>
            </a:r>
          </a:p>
          <a:p>
            <a:pPr lvl="1"/>
            <a:r>
              <a:rPr lang="en-GB" dirty="0" smtClean="0"/>
              <a:t>Weather</a:t>
            </a:r>
          </a:p>
          <a:p>
            <a:pPr lvl="1"/>
            <a:r>
              <a:rPr lang="en-GB" dirty="0" smtClean="0"/>
              <a:t>Hot and cold areas of the world</a:t>
            </a:r>
          </a:p>
          <a:p>
            <a:pPr lvl="1"/>
            <a:endParaRPr lang="en-GB" dirty="0"/>
          </a:p>
        </p:txBody>
      </p:sp>
      <p:sp>
        <p:nvSpPr>
          <p:cNvPr id="3" name="Title 2"/>
          <p:cNvSpPr>
            <a:spLocks noGrp="1"/>
          </p:cNvSpPr>
          <p:nvPr>
            <p:ph type="title"/>
          </p:nvPr>
        </p:nvSpPr>
        <p:spPr/>
        <p:txBody>
          <a:bodyPr>
            <a:normAutofit fontScale="90000"/>
          </a:bodyPr>
          <a:lstStyle/>
          <a:p>
            <a:r>
              <a:rPr lang="en-GB" dirty="0" smtClean="0"/>
              <a:t>Areas of study – Geography Key stage 1example</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Areas of study – Geography Key stage 2 example</a:t>
            </a:r>
            <a:endParaRPr lang="en-GB" dirty="0"/>
          </a:p>
        </p:txBody>
      </p:sp>
      <p:sp>
        <p:nvSpPr>
          <p:cNvPr id="2" name="Content Placeholder 1"/>
          <p:cNvSpPr>
            <a:spLocks noGrp="1"/>
          </p:cNvSpPr>
          <p:nvPr>
            <p:ph sz="quarter" idx="2"/>
          </p:nvPr>
        </p:nvSpPr>
        <p:spPr/>
        <p:txBody>
          <a:bodyPr/>
          <a:lstStyle/>
          <a:p>
            <a:r>
              <a:rPr lang="en-GB" dirty="0" smtClean="0"/>
              <a:t>Places </a:t>
            </a:r>
          </a:p>
          <a:p>
            <a:pPr lvl="1"/>
            <a:r>
              <a:rPr lang="en-GB" dirty="0" smtClean="0"/>
              <a:t>A UK region</a:t>
            </a:r>
          </a:p>
          <a:p>
            <a:pPr lvl="1"/>
            <a:r>
              <a:rPr lang="en-GB" dirty="0" smtClean="0"/>
              <a:t>A contrasting European region</a:t>
            </a:r>
          </a:p>
          <a:p>
            <a:pPr lvl="1"/>
            <a:r>
              <a:rPr lang="en-GB" dirty="0" smtClean="0"/>
              <a:t>A region in the Americas</a:t>
            </a:r>
          </a:p>
          <a:p>
            <a:r>
              <a:rPr lang="en-GB" dirty="0" smtClean="0"/>
              <a:t>Human geography</a:t>
            </a:r>
          </a:p>
          <a:p>
            <a:pPr lvl="1"/>
            <a:r>
              <a:rPr lang="en-GB" dirty="0" smtClean="0"/>
              <a:t>Settlements and land use</a:t>
            </a:r>
          </a:p>
          <a:p>
            <a:pPr lvl="1"/>
            <a:r>
              <a:rPr lang="en-GB" dirty="0" smtClean="0"/>
              <a:t>Trade </a:t>
            </a:r>
          </a:p>
          <a:p>
            <a:pPr lvl="1"/>
            <a:r>
              <a:rPr lang="en-GB" dirty="0" smtClean="0"/>
              <a:t>Energy</a:t>
            </a:r>
          </a:p>
          <a:p>
            <a:pPr lvl="1"/>
            <a:r>
              <a:rPr lang="en-GB" dirty="0" smtClean="0"/>
              <a:t>Food and farming</a:t>
            </a:r>
          </a:p>
          <a:p>
            <a:pPr lvl="1"/>
            <a:r>
              <a:rPr lang="en-GB" dirty="0" smtClean="0"/>
              <a:t>Mining</a:t>
            </a:r>
          </a:p>
          <a:p>
            <a:pPr lvl="1"/>
            <a:endParaRPr lang="en-GB" dirty="0"/>
          </a:p>
        </p:txBody>
      </p:sp>
      <p:sp>
        <p:nvSpPr>
          <p:cNvPr id="6" name="Content Placeholder 5"/>
          <p:cNvSpPr>
            <a:spLocks noGrp="1"/>
          </p:cNvSpPr>
          <p:nvPr>
            <p:ph sz="quarter" idx="4"/>
          </p:nvPr>
        </p:nvSpPr>
        <p:spPr/>
        <p:txBody>
          <a:bodyPr/>
          <a:lstStyle/>
          <a:p>
            <a:r>
              <a:rPr lang="en-GB" dirty="0" smtClean="0"/>
              <a:t>Physical geography</a:t>
            </a:r>
          </a:p>
          <a:p>
            <a:pPr lvl="1"/>
            <a:r>
              <a:rPr lang="en-GB" dirty="0" smtClean="0"/>
              <a:t>Rivers</a:t>
            </a:r>
          </a:p>
          <a:p>
            <a:pPr lvl="1"/>
            <a:r>
              <a:rPr lang="en-GB" dirty="0" smtClean="0"/>
              <a:t>Mountains</a:t>
            </a:r>
          </a:p>
          <a:p>
            <a:pPr lvl="1"/>
            <a:r>
              <a:rPr lang="en-GB" dirty="0" smtClean="0"/>
              <a:t>Volcanoes and earthquakes</a:t>
            </a:r>
          </a:p>
          <a:p>
            <a:pPr lvl="1"/>
            <a:r>
              <a:rPr lang="en-GB" dirty="0" smtClean="0"/>
              <a:t>Climate</a:t>
            </a:r>
          </a:p>
          <a:p>
            <a:r>
              <a:rPr lang="en-GB" dirty="0" smtClean="0"/>
              <a:t>Human and physical geography</a:t>
            </a:r>
          </a:p>
          <a:p>
            <a:pPr lvl="1"/>
            <a:r>
              <a:rPr lang="en-GB" dirty="0" smtClean="0"/>
              <a:t>Water</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After each area of study, what must children have learned?</a:t>
            </a:r>
          </a:p>
          <a:p>
            <a:r>
              <a:rPr lang="en-GB" dirty="0" smtClean="0"/>
              <a:t>Consider how much time you have</a:t>
            </a:r>
          </a:p>
          <a:p>
            <a:r>
              <a:rPr lang="en-GB" dirty="0" smtClean="0"/>
              <a:t>Keep objectives limited, clear and assessable</a:t>
            </a:r>
          </a:p>
          <a:p>
            <a:r>
              <a:rPr lang="en-GB" dirty="0" smtClean="0"/>
              <a:t>If you are unsure, do some research on the key aspects of the area</a:t>
            </a:r>
          </a:p>
          <a:p>
            <a:r>
              <a:rPr lang="en-GB" dirty="0" smtClean="0"/>
              <a:t>There must be clear educational reasons behind your choices</a:t>
            </a:r>
          </a:p>
          <a:p>
            <a:r>
              <a:rPr lang="en-GB" dirty="0" smtClean="0"/>
              <a:t>If possible, order the objectives</a:t>
            </a:r>
          </a:p>
          <a:p>
            <a:endParaRPr lang="en-GB" dirty="0"/>
          </a:p>
        </p:txBody>
      </p:sp>
      <p:sp>
        <p:nvSpPr>
          <p:cNvPr id="3" name="Title 2"/>
          <p:cNvSpPr>
            <a:spLocks noGrp="1"/>
          </p:cNvSpPr>
          <p:nvPr>
            <p:ph type="title"/>
          </p:nvPr>
        </p:nvSpPr>
        <p:spPr/>
        <p:txBody>
          <a:bodyPr/>
          <a:lstStyle/>
          <a:p>
            <a:r>
              <a:rPr lang="en-GB" dirty="0" smtClean="0"/>
              <a:t>Deciding on learning</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Is the curriculum being taught as envisaged?</a:t>
            </a:r>
          </a:p>
          <a:p>
            <a:r>
              <a:rPr lang="en-GB" dirty="0" smtClean="0"/>
              <a:t>Are subject leaders checking?</a:t>
            </a:r>
          </a:p>
          <a:p>
            <a:r>
              <a:rPr lang="en-GB" dirty="0" smtClean="0"/>
              <a:t>Are senior leaders monitoring the subject leaders? (consider timetabled subject meetings with senior management) </a:t>
            </a:r>
          </a:p>
          <a:p>
            <a:r>
              <a:rPr lang="en-GB" dirty="0" smtClean="0"/>
              <a:t>Is anything still being taught that isn’t in the curriculum?</a:t>
            </a:r>
          </a:p>
          <a:p>
            <a:r>
              <a:rPr lang="en-GB" dirty="0" smtClean="0"/>
              <a:t>Are any parts of the curriculum underdeveloped?</a:t>
            </a:r>
            <a:endParaRPr lang="en-GB" dirty="0"/>
          </a:p>
        </p:txBody>
      </p:sp>
      <p:sp>
        <p:nvSpPr>
          <p:cNvPr id="3" name="Title 2"/>
          <p:cNvSpPr>
            <a:spLocks noGrp="1"/>
          </p:cNvSpPr>
          <p:nvPr>
            <p:ph type="title"/>
          </p:nvPr>
        </p:nvSpPr>
        <p:spPr/>
        <p:txBody>
          <a:bodyPr/>
          <a:lstStyle/>
          <a:p>
            <a:r>
              <a:rPr lang="en-GB" dirty="0" smtClean="0"/>
              <a:t>Monitoring the intent</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GB" dirty="0"/>
          </a:p>
        </p:txBody>
      </p:sp>
      <p:sp>
        <p:nvSpPr>
          <p:cNvPr id="3" name="Title 2"/>
          <p:cNvSpPr>
            <a:spLocks noGrp="1"/>
          </p:cNvSpPr>
          <p:nvPr>
            <p:ph type="title"/>
          </p:nvPr>
        </p:nvSpPr>
        <p:spPr/>
        <p:txBody>
          <a:bodyPr/>
          <a:lstStyle/>
          <a:p>
            <a:r>
              <a:rPr lang="en-GB" dirty="0" smtClean="0"/>
              <a:t>Assessment</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79512" y="1556792"/>
            <a:ext cx="8964488" cy="43204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Become a school that researches</a:t>
            </a:r>
          </a:p>
          <a:p>
            <a:r>
              <a:rPr lang="en-GB" dirty="0" smtClean="0"/>
              <a:t>Project management</a:t>
            </a:r>
          </a:p>
          <a:p>
            <a:r>
              <a:rPr lang="en-GB" dirty="0" smtClean="0"/>
              <a:t>The clarity of aims</a:t>
            </a:r>
          </a:p>
          <a:p>
            <a:r>
              <a:rPr lang="en-GB" dirty="0" smtClean="0"/>
              <a:t>The importance of monitoring</a:t>
            </a:r>
          </a:p>
          <a:p>
            <a:r>
              <a:rPr lang="en-GB" dirty="0" smtClean="0"/>
              <a:t>The importance of sharply assessing effects on learning</a:t>
            </a:r>
          </a:p>
          <a:p>
            <a:r>
              <a:rPr lang="en-GB" dirty="0" smtClean="0"/>
              <a:t>Bravery to change, discard and adapt</a:t>
            </a:r>
            <a:endParaRPr lang="en-GB" dirty="0"/>
          </a:p>
        </p:txBody>
      </p:sp>
      <p:sp>
        <p:nvSpPr>
          <p:cNvPr id="3" name="Title 2"/>
          <p:cNvSpPr>
            <a:spLocks noGrp="1"/>
          </p:cNvSpPr>
          <p:nvPr>
            <p:ph type="title"/>
          </p:nvPr>
        </p:nvSpPr>
        <p:spPr/>
        <p:txBody>
          <a:bodyPr/>
          <a:lstStyle/>
          <a:p>
            <a:r>
              <a:rPr lang="en-GB" dirty="0" smtClean="0"/>
              <a:t>Being a driver</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GB" b="1" dirty="0" smtClean="0"/>
              <a:t>Retrieval assessment </a:t>
            </a:r>
            <a:r>
              <a:rPr lang="en-GB" dirty="0" smtClean="0"/>
              <a:t>– Assessment based on retrieval and demonstration of knowledge e.g. much of geography</a:t>
            </a:r>
          </a:p>
          <a:p>
            <a:r>
              <a:rPr lang="en-GB" b="1" dirty="0" smtClean="0"/>
              <a:t>Ongoing assessment </a:t>
            </a:r>
            <a:r>
              <a:rPr lang="en-GB" dirty="0" smtClean="0"/>
              <a:t>– Ongoing assessment usually against skills which cannot easily be assessed at the end of a unit/topic e.g. much of PE</a:t>
            </a:r>
          </a:p>
          <a:p>
            <a:r>
              <a:rPr lang="en-GB" b="1" dirty="0" smtClean="0"/>
              <a:t>Outcome assessment </a:t>
            </a:r>
            <a:r>
              <a:rPr lang="en-GB" dirty="0" smtClean="0"/>
              <a:t>– Assessment against  a final product, performance, presentation. Piece e.g. dance </a:t>
            </a:r>
          </a:p>
          <a:p>
            <a:endParaRPr lang="en-GB" dirty="0"/>
          </a:p>
        </p:txBody>
      </p:sp>
      <p:sp>
        <p:nvSpPr>
          <p:cNvPr id="4" name="Title 3"/>
          <p:cNvSpPr>
            <a:spLocks noGrp="1"/>
          </p:cNvSpPr>
          <p:nvPr>
            <p:ph type="title"/>
          </p:nvPr>
        </p:nvSpPr>
        <p:spPr/>
        <p:txBody>
          <a:bodyPr/>
          <a:lstStyle/>
          <a:p>
            <a:r>
              <a:rPr lang="en-GB" dirty="0" smtClean="0"/>
              <a:t>Types of assessment</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GB" dirty="0" smtClean="0"/>
              <a:t>Observing pupils working</a:t>
            </a:r>
          </a:p>
          <a:p>
            <a:r>
              <a:rPr lang="en-GB" dirty="0" smtClean="0"/>
              <a:t>Questioning and                                     dialogue</a:t>
            </a:r>
          </a:p>
          <a:p>
            <a:r>
              <a:rPr lang="en-GB" dirty="0" smtClean="0"/>
              <a:t>Representing in                                   different ways</a:t>
            </a:r>
          </a:p>
          <a:p>
            <a:r>
              <a:rPr lang="en-GB" dirty="0" smtClean="0"/>
              <a:t>Quizzing/ testing</a:t>
            </a:r>
          </a:p>
          <a:p>
            <a:r>
              <a:rPr lang="en-GB" dirty="0" smtClean="0"/>
              <a:t>All class response</a:t>
            </a:r>
          </a:p>
          <a:p>
            <a:r>
              <a:rPr lang="en-GB" dirty="0" smtClean="0"/>
              <a:t>Assessment tasks</a:t>
            </a:r>
          </a:p>
        </p:txBody>
      </p:sp>
      <p:sp>
        <p:nvSpPr>
          <p:cNvPr id="4" name="Title 3"/>
          <p:cNvSpPr>
            <a:spLocks noGrp="1"/>
          </p:cNvSpPr>
          <p:nvPr>
            <p:ph type="title"/>
          </p:nvPr>
        </p:nvSpPr>
        <p:spPr/>
        <p:txBody>
          <a:bodyPr>
            <a:normAutofit fontScale="90000"/>
          </a:bodyPr>
          <a:lstStyle/>
          <a:p>
            <a:r>
              <a:rPr lang="en-GB" dirty="0" smtClean="0"/>
              <a:t>Strategies for assessing mastery</a:t>
            </a:r>
            <a:endParaRPr lang="en-GB" dirty="0"/>
          </a:p>
        </p:txBody>
      </p:sp>
      <p:pic>
        <p:nvPicPr>
          <p:cNvPr id="6" name="Picture 5" descr="http://www.azteachscience.co.uk/ext/cpd/dips/images/content/concept-cartoon.gif"/>
          <p:cNvPicPr>
            <a:picLocks noChangeAspect="1" noChangeArrowheads="1"/>
          </p:cNvPicPr>
          <p:nvPr/>
        </p:nvPicPr>
        <p:blipFill>
          <a:blip r:embed="rId2" cstate="print"/>
          <a:srcRect/>
          <a:stretch>
            <a:fillRect/>
          </a:stretch>
        </p:blipFill>
        <p:spPr bwMode="auto">
          <a:xfrm>
            <a:off x="4644008" y="2077464"/>
            <a:ext cx="4499992" cy="4780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4. Developing effective subject leadership </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GB" dirty="0" smtClean="0"/>
              <a:t>A secondary model</a:t>
            </a:r>
          </a:p>
          <a:p>
            <a:r>
              <a:rPr lang="en-GB" dirty="0" smtClean="0"/>
              <a:t>Strong knowledge of the subject  - Content knowledge and pedagogical content knowledge</a:t>
            </a:r>
          </a:p>
          <a:p>
            <a:r>
              <a:rPr lang="en-GB" dirty="0" smtClean="0"/>
              <a:t>Ownership of the intent</a:t>
            </a:r>
          </a:p>
          <a:p>
            <a:r>
              <a:rPr lang="en-GB" dirty="0" smtClean="0"/>
              <a:t>A full awareness of the subject in the school</a:t>
            </a:r>
          </a:p>
          <a:p>
            <a:r>
              <a:rPr lang="en-GB" dirty="0" smtClean="0"/>
              <a:t>Driving development</a:t>
            </a:r>
          </a:p>
          <a:p>
            <a:r>
              <a:rPr lang="en-GB" dirty="0" smtClean="0"/>
              <a:t>Measuring impact</a:t>
            </a:r>
          </a:p>
          <a:p>
            <a:endParaRPr lang="en-GB" dirty="0" smtClean="0"/>
          </a:p>
          <a:p>
            <a:r>
              <a:rPr lang="en-GB" dirty="0" smtClean="0"/>
              <a:t>The SLT monitoring subject leadership</a:t>
            </a:r>
            <a:endParaRPr lang="en-GB" dirty="0"/>
          </a:p>
        </p:txBody>
      </p:sp>
      <p:sp>
        <p:nvSpPr>
          <p:cNvPr id="4" name="Title 3"/>
          <p:cNvSpPr>
            <a:spLocks noGrp="1"/>
          </p:cNvSpPr>
          <p:nvPr>
            <p:ph type="title"/>
          </p:nvPr>
        </p:nvSpPr>
        <p:spPr/>
        <p:txBody>
          <a:bodyPr>
            <a:normAutofit fontScale="90000"/>
          </a:bodyPr>
          <a:lstStyle/>
          <a:p>
            <a:r>
              <a:rPr lang="en-GB" dirty="0" smtClean="0"/>
              <a:t>The importance of subject leadership in the 2020s</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GB" dirty="0" smtClean="0"/>
              <a:t>What a subject leader needs to know</a:t>
            </a:r>
          </a:p>
        </p:txBody>
      </p:sp>
      <p:sp>
        <p:nvSpPr>
          <p:cNvPr id="9219" name="Content Placeholder 2"/>
          <p:cNvSpPr>
            <a:spLocks noGrp="1"/>
          </p:cNvSpPr>
          <p:nvPr>
            <p:ph idx="1"/>
          </p:nvPr>
        </p:nvSpPr>
        <p:spPr/>
        <p:txBody>
          <a:bodyPr>
            <a:normAutofit/>
          </a:bodyPr>
          <a:lstStyle/>
          <a:p>
            <a:r>
              <a:rPr lang="en-GB" b="1" dirty="0" smtClean="0"/>
              <a:t>Laying the foundations</a:t>
            </a:r>
            <a:endParaRPr lang="en-GB" dirty="0" smtClean="0"/>
          </a:p>
          <a:p>
            <a:pPr lvl="1"/>
            <a:r>
              <a:rPr lang="en-GB" dirty="0" smtClean="0"/>
              <a:t>The subject leader role</a:t>
            </a:r>
          </a:p>
          <a:p>
            <a:pPr lvl="1"/>
            <a:r>
              <a:rPr lang="en-GB" dirty="0" smtClean="0"/>
              <a:t>Considering vision</a:t>
            </a:r>
          </a:p>
          <a:p>
            <a:pPr lvl="1"/>
            <a:r>
              <a:rPr lang="en-GB" dirty="0" smtClean="0"/>
              <a:t>Developing aims</a:t>
            </a:r>
          </a:p>
          <a:p>
            <a:pPr lvl="1"/>
            <a:r>
              <a:rPr lang="en-GB" dirty="0" smtClean="0"/>
              <a:t>Taking stock through auditing</a:t>
            </a:r>
          </a:p>
          <a:p>
            <a:r>
              <a:rPr lang="en-GB" b="1" dirty="0" smtClean="0"/>
              <a:t>Making a Plan</a:t>
            </a:r>
            <a:endParaRPr lang="en-GB" dirty="0" smtClean="0"/>
          </a:p>
          <a:p>
            <a:pPr lvl="1"/>
            <a:r>
              <a:rPr lang="en-GB" dirty="0" smtClean="0"/>
              <a:t>Maintenance and development</a:t>
            </a:r>
          </a:p>
          <a:p>
            <a:pPr lvl="1"/>
            <a:r>
              <a:rPr lang="en-GB" dirty="0" smtClean="0"/>
              <a:t>Understanding the school development plan</a:t>
            </a:r>
          </a:p>
          <a:p>
            <a:pPr lvl="1"/>
            <a:r>
              <a:rPr lang="en-GB" dirty="0" smtClean="0"/>
              <a:t>Choosing focuses</a:t>
            </a:r>
          </a:p>
          <a:p>
            <a:pPr lvl="1"/>
            <a:r>
              <a:rPr lang="en-GB" dirty="0" smtClean="0"/>
              <a:t>Prioritising actions</a:t>
            </a:r>
          </a:p>
          <a:p>
            <a:pPr lvl="1"/>
            <a:r>
              <a:rPr lang="en-GB" dirty="0" smtClean="0"/>
              <a:t>Action Planning</a:t>
            </a:r>
          </a:p>
          <a:p>
            <a:endParaRPr lang="en-GB" dirty="0" smtClean="0"/>
          </a:p>
          <a:p>
            <a:endParaRPr lang="en-GB"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smtClean="0"/>
          </a:p>
        </p:txBody>
      </p:sp>
      <p:sp>
        <p:nvSpPr>
          <p:cNvPr id="11267" name="Content Placeholder 2"/>
          <p:cNvSpPr>
            <a:spLocks noGrp="1"/>
          </p:cNvSpPr>
          <p:nvPr>
            <p:ph idx="1"/>
          </p:nvPr>
        </p:nvSpPr>
        <p:spPr/>
        <p:txBody>
          <a:bodyPr>
            <a:normAutofit lnSpcReduction="10000"/>
          </a:bodyPr>
          <a:lstStyle/>
          <a:p>
            <a:r>
              <a:rPr lang="en-GB" b="1" dirty="0" smtClean="0"/>
              <a:t>Making things happen</a:t>
            </a:r>
            <a:endParaRPr lang="en-GB" dirty="0" smtClean="0"/>
          </a:p>
          <a:p>
            <a:pPr lvl="1"/>
            <a:r>
              <a:rPr lang="en-GB" dirty="0" smtClean="0"/>
              <a:t>The three types of subject knowledge</a:t>
            </a:r>
          </a:p>
          <a:p>
            <a:pPr lvl="1"/>
            <a:r>
              <a:rPr lang="en-GB" dirty="0" smtClean="0"/>
              <a:t>Pedagogical content knowledge in your subject – making your subject unique</a:t>
            </a:r>
          </a:p>
          <a:p>
            <a:pPr lvl="1"/>
            <a:r>
              <a:rPr lang="en-GB" dirty="0" smtClean="0"/>
              <a:t>Bringing the subject alive</a:t>
            </a:r>
          </a:p>
          <a:p>
            <a:pPr lvl="1"/>
            <a:r>
              <a:rPr lang="en-GB" dirty="0" smtClean="0"/>
              <a:t>How to implement change</a:t>
            </a:r>
          </a:p>
          <a:p>
            <a:r>
              <a:rPr lang="en-GB" b="1" dirty="0" smtClean="0"/>
              <a:t>Supporting and extending</a:t>
            </a:r>
            <a:endParaRPr lang="en-GB" dirty="0" smtClean="0"/>
          </a:p>
          <a:p>
            <a:pPr lvl="1"/>
            <a:r>
              <a:rPr lang="en-GB" dirty="0" smtClean="0"/>
              <a:t>Inspiring colleagues</a:t>
            </a:r>
          </a:p>
          <a:p>
            <a:pPr lvl="1"/>
            <a:r>
              <a:rPr lang="en-GB" dirty="0" smtClean="0"/>
              <a:t>Supporting, coaching and mentoring</a:t>
            </a:r>
          </a:p>
          <a:p>
            <a:pPr lvl="1"/>
            <a:r>
              <a:rPr lang="en-GB" dirty="0" smtClean="0"/>
              <a:t>Dealing with tricky situations</a:t>
            </a:r>
          </a:p>
          <a:p>
            <a:pPr lvl="1"/>
            <a:r>
              <a:rPr lang="en-GB" dirty="0" smtClean="0"/>
              <a:t>Beyond the curriculum – finding extra-curricular opportunities</a:t>
            </a:r>
          </a:p>
          <a:p>
            <a:endParaRPr lang="en-GB" dirty="0" smtClean="0"/>
          </a:p>
          <a:p>
            <a:endParaRPr lang="en-GB"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GB" smtClean="0"/>
          </a:p>
        </p:txBody>
      </p:sp>
      <p:sp>
        <p:nvSpPr>
          <p:cNvPr id="13315" name="Content Placeholder 2"/>
          <p:cNvSpPr>
            <a:spLocks noGrp="1"/>
          </p:cNvSpPr>
          <p:nvPr>
            <p:ph idx="1"/>
          </p:nvPr>
        </p:nvSpPr>
        <p:spPr/>
        <p:txBody>
          <a:bodyPr/>
          <a:lstStyle/>
          <a:p>
            <a:r>
              <a:rPr lang="en-GB" b="1" dirty="0" smtClean="0"/>
              <a:t>Checking progress</a:t>
            </a:r>
            <a:endParaRPr lang="en-GB" dirty="0" smtClean="0"/>
          </a:p>
          <a:p>
            <a:pPr lvl="1"/>
            <a:r>
              <a:rPr lang="en-GB" dirty="0" smtClean="0"/>
              <a:t>Monitoring the teaching of your subject (maintenance and development)</a:t>
            </a:r>
          </a:p>
          <a:p>
            <a:pPr lvl="1"/>
            <a:r>
              <a:rPr lang="en-GB" dirty="0" smtClean="0"/>
              <a:t>Triangulation</a:t>
            </a:r>
          </a:p>
          <a:p>
            <a:pPr lvl="1"/>
            <a:r>
              <a:rPr lang="en-GB" dirty="0" smtClean="0"/>
              <a:t>Assessment</a:t>
            </a:r>
          </a:p>
          <a:p>
            <a:r>
              <a:rPr lang="en-GB" b="1" dirty="0" smtClean="0"/>
              <a:t>Evaluating impact</a:t>
            </a:r>
            <a:endParaRPr lang="en-GB" dirty="0" smtClean="0"/>
          </a:p>
          <a:p>
            <a:pPr lvl="1"/>
            <a:r>
              <a:rPr lang="en-GB" dirty="0" smtClean="0"/>
              <a:t>Measuring, recording and reporting impact</a:t>
            </a:r>
          </a:p>
          <a:p>
            <a:pPr lvl="1"/>
            <a:r>
              <a:rPr lang="en-GB" dirty="0" smtClean="0"/>
              <a:t>The role of your subject in the big picture</a:t>
            </a:r>
          </a:p>
          <a:p>
            <a:pPr lvl="1"/>
            <a:r>
              <a:rPr lang="en-GB" dirty="0" smtClean="0"/>
              <a:t>Working with governors</a:t>
            </a:r>
          </a:p>
          <a:p>
            <a:pPr lvl="1"/>
            <a:r>
              <a:rPr lang="en-GB" dirty="0" smtClean="0"/>
              <a:t>Thinking ahead</a:t>
            </a:r>
          </a:p>
          <a:p>
            <a:endParaRPr lang="en-GB" dirty="0" smtClean="0"/>
          </a:p>
          <a:p>
            <a:endParaRPr lang="en-GB" dirty="0" smtClean="0"/>
          </a:p>
          <a:p>
            <a:endParaRPr lang="en-GB"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Understanding and using memory theory</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Willingham’s model</a:t>
            </a:r>
            <a:endParaRPr lang="en-GB" dirty="0"/>
          </a:p>
        </p:txBody>
      </p:sp>
      <p:pic>
        <p:nvPicPr>
          <p:cNvPr id="4" name="Picture 2" descr="Image result for willinghams model"/>
          <p:cNvPicPr>
            <a:picLocks noChangeAspect="1" noChangeArrowheads="1"/>
          </p:cNvPicPr>
          <p:nvPr/>
        </p:nvPicPr>
        <p:blipFill>
          <a:blip r:embed="rId2" cstate="print"/>
          <a:srcRect t="13648"/>
          <a:stretch>
            <a:fillRect/>
          </a:stretch>
        </p:blipFill>
        <p:spPr bwMode="auto">
          <a:xfrm>
            <a:off x="467544" y="1556792"/>
            <a:ext cx="8280920" cy="439248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755576" y="1700808"/>
            <a:ext cx="7634605" cy="3240360"/>
          </a:xfrm>
          <a:prstGeom prst="rect">
            <a:avLst/>
          </a:prstGeom>
          <a:noFill/>
          <a:ln w="9525">
            <a:noFill/>
            <a:miter lim="800000"/>
            <a:headEnd/>
            <a:tailEnd/>
          </a:ln>
        </p:spPr>
      </p:pic>
      <p:sp>
        <p:nvSpPr>
          <p:cNvPr id="5" name="Title 4"/>
          <p:cNvSpPr>
            <a:spLocks noGrp="1"/>
          </p:cNvSpPr>
          <p:nvPr>
            <p:ph type="title"/>
          </p:nvPr>
        </p:nvSpPr>
        <p:spPr/>
        <p:txBody>
          <a:bodyPr/>
          <a:lstStyle/>
          <a:p>
            <a:r>
              <a:rPr lang="en-GB" dirty="0" smtClean="0"/>
              <a:t>The limits of cognitive load</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a:pPr>
            <a:r>
              <a:rPr lang="en-GB" dirty="0" smtClean="0"/>
              <a:t>Embedding mastery</a:t>
            </a:r>
          </a:p>
          <a:p>
            <a:pPr marL="624078" indent="-514350">
              <a:buFont typeface="+mj-lt"/>
              <a:buAutoNum type="arabicPeriod"/>
            </a:pPr>
            <a:r>
              <a:rPr lang="en-GB" dirty="0" smtClean="0"/>
              <a:t>Understanding the knowledge drive and cultural capital</a:t>
            </a:r>
          </a:p>
          <a:p>
            <a:pPr marL="624078" indent="-514350">
              <a:buFont typeface="+mj-lt"/>
              <a:buAutoNum type="arabicPeriod"/>
            </a:pPr>
            <a:r>
              <a:rPr lang="en-GB" dirty="0" smtClean="0"/>
              <a:t>Understanding effective curriculum design and assessment</a:t>
            </a:r>
          </a:p>
          <a:p>
            <a:pPr marL="624078" indent="-514350">
              <a:buFont typeface="+mj-lt"/>
              <a:buAutoNum type="arabicPeriod"/>
            </a:pPr>
            <a:r>
              <a:rPr lang="en-GB" dirty="0" smtClean="0"/>
              <a:t>Developing effective subject leadership</a:t>
            </a:r>
          </a:p>
          <a:p>
            <a:pPr marL="624078" indent="-514350">
              <a:buFont typeface="+mj-lt"/>
              <a:buAutoNum type="arabicPeriod"/>
            </a:pPr>
            <a:r>
              <a:rPr lang="en-GB" dirty="0" smtClean="0"/>
              <a:t>Understanding and using memory theory</a:t>
            </a:r>
          </a:p>
          <a:p>
            <a:pPr marL="624078" indent="-514350">
              <a:buFont typeface="+mj-lt"/>
              <a:buAutoNum type="arabicPeriod"/>
            </a:pPr>
            <a:r>
              <a:rPr lang="en-GB" dirty="0" smtClean="0"/>
              <a:t>Using </a:t>
            </a:r>
            <a:r>
              <a:rPr lang="en-GB" dirty="0" err="1" smtClean="0"/>
              <a:t>Rosenshine’s</a:t>
            </a:r>
            <a:r>
              <a:rPr lang="en-GB" dirty="0" smtClean="0"/>
              <a:t> principles</a:t>
            </a:r>
          </a:p>
          <a:p>
            <a:pPr marL="624078" indent="-514350">
              <a:buFont typeface="+mj-lt"/>
              <a:buAutoNum type="arabicPeriod"/>
            </a:pPr>
            <a:r>
              <a:rPr lang="en-GB" dirty="0" smtClean="0"/>
              <a:t>Tackling </a:t>
            </a:r>
            <a:r>
              <a:rPr lang="en-GB" dirty="0" err="1" smtClean="0"/>
              <a:t>Covid</a:t>
            </a:r>
            <a:r>
              <a:rPr lang="en-GB" dirty="0" smtClean="0"/>
              <a:t> recovery</a:t>
            </a:r>
          </a:p>
          <a:p>
            <a:pPr marL="624078" indent="-514350">
              <a:buFont typeface="+mj-lt"/>
              <a:buAutoNum type="arabicPeriod"/>
            </a:pPr>
            <a:r>
              <a:rPr lang="en-GB" dirty="0" smtClean="0"/>
              <a:t>Understanding adaption</a:t>
            </a:r>
          </a:p>
          <a:p>
            <a:pPr marL="624078" indent="-514350">
              <a:buFont typeface="+mj-lt"/>
              <a:buAutoNum type="arabicPeriod"/>
            </a:pPr>
            <a:r>
              <a:rPr lang="en-GB" dirty="0" smtClean="0"/>
              <a:t>Developing early reading</a:t>
            </a:r>
          </a:p>
          <a:p>
            <a:pPr marL="624078" indent="-514350">
              <a:buFont typeface="+mj-lt"/>
              <a:buAutoNum type="arabicPeriod"/>
            </a:pPr>
            <a:r>
              <a:rPr lang="en-GB" dirty="0" smtClean="0"/>
              <a:t>Developing self-regulation in learners</a:t>
            </a:r>
          </a:p>
          <a:p>
            <a:pPr marL="624078" indent="-514350">
              <a:buFont typeface="+mj-lt"/>
              <a:buAutoNum type="arabicPeriod"/>
            </a:pPr>
            <a:endParaRPr lang="en-GB" dirty="0" smtClean="0"/>
          </a:p>
          <a:p>
            <a:pPr marL="624078" indent="-514350">
              <a:buFont typeface="+mj-lt"/>
              <a:buAutoNum type="arabicPeriod"/>
            </a:pPr>
            <a:endParaRPr lang="en-GB" dirty="0" smtClean="0"/>
          </a:p>
          <a:p>
            <a:pPr marL="624078" indent="-514350">
              <a:buFont typeface="+mj-lt"/>
              <a:buAutoNum type="arabicPeriod"/>
            </a:pPr>
            <a:endParaRPr lang="en-GB" dirty="0" smtClean="0"/>
          </a:p>
          <a:p>
            <a:pPr marL="624078" indent="-514350">
              <a:buFont typeface="+mj-lt"/>
              <a:buAutoNum type="arabicPeriod"/>
            </a:pPr>
            <a:endParaRPr lang="en-GB" dirty="0" smtClean="0"/>
          </a:p>
          <a:p>
            <a:pPr marL="624078" indent="-514350">
              <a:buFont typeface="+mj-lt"/>
              <a:buAutoNum type="arabicPeriod"/>
            </a:pPr>
            <a:endParaRPr lang="en-GB" dirty="0"/>
          </a:p>
        </p:txBody>
      </p:sp>
      <p:sp>
        <p:nvSpPr>
          <p:cNvPr id="3" name="Title 2"/>
          <p:cNvSpPr>
            <a:spLocks noGrp="1"/>
          </p:cNvSpPr>
          <p:nvPr>
            <p:ph type="title"/>
          </p:nvPr>
        </p:nvSpPr>
        <p:spPr/>
        <p:txBody>
          <a:bodyPr/>
          <a:lstStyle/>
          <a:p>
            <a:r>
              <a:rPr lang="en-GB" dirty="0" smtClean="0"/>
              <a:t>Agenda</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schema organises elements of information according to how they will be used</a:t>
            </a:r>
          </a:p>
          <a:p>
            <a:r>
              <a:rPr lang="en-GB" dirty="0" smtClean="0"/>
              <a:t>They provide a system for storage</a:t>
            </a:r>
          </a:p>
          <a:p>
            <a:r>
              <a:rPr lang="en-GB" dirty="0" smtClean="0"/>
              <a:t>They become increasingly complex and there is no limit to how complex they can become</a:t>
            </a:r>
            <a:endParaRPr lang="en-GB" dirty="0"/>
          </a:p>
        </p:txBody>
      </p:sp>
      <p:sp>
        <p:nvSpPr>
          <p:cNvPr id="3" name="Title 2"/>
          <p:cNvSpPr>
            <a:spLocks noGrp="1"/>
          </p:cNvSpPr>
          <p:nvPr>
            <p:ph type="title"/>
          </p:nvPr>
        </p:nvSpPr>
        <p:spPr>
          <a:xfrm>
            <a:off x="251520" y="274638"/>
            <a:ext cx="8435280" cy="1143000"/>
          </a:xfrm>
        </p:spPr>
        <p:txBody>
          <a:bodyPr>
            <a:normAutofit fontScale="90000"/>
          </a:bodyPr>
          <a:lstStyle/>
          <a:p>
            <a:r>
              <a:rPr lang="en-GB" dirty="0" smtClean="0"/>
              <a:t>Using long term memory - Schemas</a:t>
            </a:r>
            <a:endParaRPr lang="en-GB" dirty="0"/>
          </a:p>
        </p:txBody>
      </p:sp>
      <p:pic>
        <p:nvPicPr>
          <p:cNvPr id="4" name="Picture 2" descr="Image result for web of knowledge"/>
          <p:cNvPicPr>
            <a:picLocks noChangeAspect="1" noChangeArrowheads="1"/>
          </p:cNvPicPr>
          <p:nvPr/>
        </p:nvPicPr>
        <p:blipFill>
          <a:blip r:embed="rId2" cstate="print"/>
          <a:srcRect/>
          <a:stretch>
            <a:fillRect/>
          </a:stretch>
        </p:blipFill>
        <p:spPr bwMode="auto">
          <a:xfrm>
            <a:off x="4355976" y="4077072"/>
            <a:ext cx="4132345" cy="235116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This is when information can be processed automatically with minimal conscious effort</a:t>
            </a:r>
          </a:p>
          <a:p>
            <a:r>
              <a:rPr lang="en-GB" dirty="0" smtClean="0"/>
              <a:t>It occurs after extensive practise</a:t>
            </a:r>
          </a:p>
          <a:p>
            <a:endParaRPr lang="en-GB" dirty="0" smtClean="0"/>
          </a:p>
          <a:p>
            <a:r>
              <a:rPr lang="en-GB" dirty="0" smtClean="0"/>
              <a:t>What can you do automatically? How did this happen?</a:t>
            </a:r>
            <a:endParaRPr lang="en-GB" dirty="0"/>
          </a:p>
        </p:txBody>
      </p:sp>
      <p:sp>
        <p:nvSpPr>
          <p:cNvPr id="3" name="Title 2"/>
          <p:cNvSpPr>
            <a:spLocks noGrp="1"/>
          </p:cNvSpPr>
          <p:nvPr>
            <p:ph type="title"/>
          </p:nvPr>
        </p:nvSpPr>
        <p:spPr/>
        <p:txBody>
          <a:bodyPr/>
          <a:lstStyle/>
          <a:p>
            <a:r>
              <a:rPr lang="en-GB" dirty="0" smtClean="0"/>
              <a:t>Automation</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Squiggles on a page have meaning</a:t>
            </a:r>
          </a:p>
          <a:p>
            <a:r>
              <a:rPr lang="en-GB" dirty="0" smtClean="0"/>
              <a:t>The phonic code</a:t>
            </a:r>
          </a:p>
          <a:p>
            <a:r>
              <a:rPr lang="en-GB" dirty="0" smtClean="0"/>
              <a:t>Reading words</a:t>
            </a:r>
          </a:p>
          <a:p>
            <a:r>
              <a:rPr lang="en-GB" dirty="0" smtClean="0"/>
              <a:t>Reading phrases and sentences</a:t>
            </a:r>
          </a:p>
          <a:p>
            <a:r>
              <a:rPr lang="en-GB" dirty="0" smtClean="0"/>
              <a:t>Reading a text</a:t>
            </a:r>
          </a:p>
          <a:p>
            <a:r>
              <a:rPr lang="en-GB" dirty="0" smtClean="0"/>
              <a:t>Fluency</a:t>
            </a:r>
          </a:p>
          <a:p>
            <a:r>
              <a:rPr lang="en-GB" dirty="0" smtClean="0"/>
              <a:t>Reading a text and deducing the meaning</a:t>
            </a:r>
            <a:endParaRPr lang="en-GB" dirty="0"/>
          </a:p>
        </p:txBody>
      </p:sp>
      <p:sp>
        <p:nvSpPr>
          <p:cNvPr id="3" name="Title 2"/>
          <p:cNvSpPr>
            <a:spLocks noGrp="1"/>
          </p:cNvSpPr>
          <p:nvPr>
            <p:ph type="title"/>
          </p:nvPr>
        </p:nvSpPr>
        <p:spPr/>
        <p:txBody>
          <a:bodyPr/>
          <a:lstStyle/>
          <a:p>
            <a:r>
              <a:rPr lang="en-GB" dirty="0" smtClean="0"/>
              <a:t>An example - Reading</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schema constitutes only a single element in working memory</a:t>
            </a:r>
          </a:p>
          <a:p>
            <a:r>
              <a:rPr lang="en-GB" dirty="0" smtClean="0"/>
              <a:t>The automation of schemas therefore reduces the burden on working memory</a:t>
            </a:r>
          </a:p>
          <a:p>
            <a:endParaRPr lang="en-GB" dirty="0" smtClean="0"/>
          </a:p>
          <a:p>
            <a:pPr>
              <a:buNone/>
            </a:pPr>
            <a:r>
              <a:rPr lang="en-GB" dirty="0" smtClean="0"/>
              <a:t> </a:t>
            </a:r>
            <a:endParaRPr lang="en-GB" dirty="0"/>
          </a:p>
        </p:txBody>
      </p:sp>
      <p:sp>
        <p:nvSpPr>
          <p:cNvPr id="3" name="Title 2"/>
          <p:cNvSpPr>
            <a:spLocks noGrp="1"/>
          </p:cNvSpPr>
          <p:nvPr>
            <p:ph type="title"/>
          </p:nvPr>
        </p:nvSpPr>
        <p:spPr/>
        <p:txBody>
          <a:bodyPr>
            <a:normAutofit fontScale="90000"/>
          </a:bodyPr>
          <a:lstStyle/>
          <a:p>
            <a:r>
              <a:rPr lang="en-GB" dirty="0" smtClean="0"/>
              <a:t>Bypassing the limits of working memory</a:t>
            </a:r>
            <a:endParaRPr lang="en-GB" dirty="0"/>
          </a:p>
        </p:txBody>
      </p:sp>
      <p:pic>
        <p:nvPicPr>
          <p:cNvPr id="1026" name="Picture 2" descr="Struggling Readers - Raising Robust Readers"/>
          <p:cNvPicPr>
            <a:picLocks noChangeAspect="1" noChangeArrowheads="1"/>
          </p:cNvPicPr>
          <p:nvPr/>
        </p:nvPicPr>
        <p:blipFill>
          <a:blip r:embed="rId3" cstate="print"/>
          <a:srcRect/>
          <a:stretch>
            <a:fillRect/>
          </a:stretch>
        </p:blipFill>
        <p:spPr bwMode="auto">
          <a:xfrm>
            <a:off x="4499992" y="3645847"/>
            <a:ext cx="4197846" cy="279456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494582" y="1340768"/>
            <a:ext cx="843603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Building automated procedural memory with all children</a:t>
            </a:r>
          </a:p>
          <a:p>
            <a:r>
              <a:rPr lang="en-GB" dirty="0" smtClean="0"/>
              <a:t>Linking new learning to previous learning</a:t>
            </a:r>
          </a:p>
          <a:p>
            <a:r>
              <a:rPr lang="en-GB" dirty="0" smtClean="0"/>
              <a:t>Positioning new learning</a:t>
            </a:r>
          </a:p>
          <a:p>
            <a:r>
              <a:rPr lang="en-GB" dirty="0" smtClean="0"/>
              <a:t>Explicit teaching</a:t>
            </a:r>
          </a:p>
          <a:p>
            <a:r>
              <a:rPr lang="en-GB" dirty="0" smtClean="0"/>
              <a:t>Clarity</a:t>
            </a:r>
          </a:p>
          <a:p>
            <a:r>
              <a:rPr lang="en-GB" dirty="0" smtClean="0"/>
              <a:t>Stepping the learning</a:t>
            </a:r>
          </a:p>
          <a:p>
            <a:r>
              <a:rPr lang="en-GB" dirty="0" smtClean="0"/>
              <a:t>Worked examples</a:t>
            </a:r>
          </a:p>
        </p:txBody>
      </p:sp>
      <p:sp>
        <p:nvSpPr>
          <p:cNvPr id="3" name="Title 2"/>
          <p:cNvSpPr>
            <a:spLocks noGrp="1"/>
          </p:cNvSpPr>
          <p:nvPr>
            <p:ph type="title"/>
          </p:nvPr>
        </p:nvSpPr>
        <p:spPr/>
        <p:txBody>
          <a:bodyPr/>
          <a:lstStyle/>
          <a:p>
            <a:r>
              <a:rPr lang="en-GB" dirty="0" smtClean="0"/>
              <a:t>Things that help cognitive load</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Reduce unnecessary or redundant information</a:t>
            </a:r>
          </a:p>
          <a:p>
            <a:r>
              <a:rPr lang="en-GB" dirty="0" smtClean="0"/>
              <a:t>Reduce repetition of the same information in different forms</a:t>
            </a:r>
          </a:p>
          <a:p>
            <a:r>
              <a:rPr lang="en-GB" dirty="0" smtClean="0"/>
              <a:t>The problem of ‘extra support’</a:t>
            </a:r>
          </a:p>
          <a:p>
            <a:endParaRPr lang="en-GB" dirty="0" smtClean="0"/>
          </a:p>
          <a:p>
            <a:pPr>
              <a:buNone/>
            </a:pPr>
            <a:r>
              <a:rPr lang="en-GB" dirty="0" smtClean="0"/>
              <a:t>   “Most people assume that providing learners with additional information is at its worst harmless and might be beneficial. Redundancy is anything but harmless. Providing unnecessary support can be a major reason for instructional failure.” </a:t>
            </a:r>
            <a:r>
              <a:rPr lang="en-GB" sz="2200" dirty="0" err="1" smtClean="0"/>
              <a:t>Sweller</a:t>
            </a:r>
            <a:r>
              <a:rPr lang="en-GB" sz="2200" dirty="0" smtClean="0"/>
              <a:t> 2016</a:t>
            </a:r>
            <a:endParaRPr lang="en-GB" sz="2200" dirty="0"/>
          </a:p>
        </p:txBody>
      </p:sp>
      <p:sp>
        <p:nvSpPr>
          <p:cNvPr id="3" name="Title 2"/>
          <p:cNvSpPr>
            <a:spLocks noGrp="1"/>
          </p:cNvSpPr>
          <p:nvPr>
            <p:ph type="title"/>
          </p:nvPr>
        </p:nvSpPr>
        <p:spPr/>
        <p:txBody>
          <a:bodyPr/>
          <a:lstStyle/>
          <a:p>
            <a:r>
              <a:rPr lang="en-GB" dirty="0" smtClean="0"/>
              <a:t>Reducing the redundancy effect</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784976" cy="1143000"/>
          </a:xfrm>
        </p:spPr>
        <p:txBody>
          <a:bodyPr>
            <a:normAutofit/>
          </a:bodyPr>
          <a:lstStyle/>
          <a:p>
            <a:r>
              <a:rPr lang="en-GB" dirty="0" smtClean="0"/>
              <a:t>Using retrieval practice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4784"/>
            <a:ext cx="8964488" cy="5373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retrieval effect – the more you search for a memory, the easier it becomes to find it</a:t>
            </a:r>
          </a:p>
          <a:p>
            <a:r>
              <a:rPr lang="en-GB" dirty="0" smtClean="0"/>
              <a:t>So, the less you access a piece of information the harder it becomes to find it</a:t>
            </a:r>
          </a:p>
          <a:p>
            <a:r>
              <a:rPr lang="en-GB" dirty="0" smtClean="0"/>
              <a:t>Therefore we need to allow time for practice and application</a:t>
            </a:r>
          </a:p>
          <a:p>
            <a:r>
              <a:rPr lang="en-GB" dirty="0" smtClean="0"/>
              <a:t>And we need them to ‘tussle’ with the remembering to make the memory stronger</a:t>
            </a:r>
          </a:p>
          <a:p>
            <a:r>
              <a:rPr lang="en-GB" dirty="0" smtClean="0"/>
              <a:t>We need to avoid re-teaching too quickly, letting the ‘tussle’ happen first</a:t>
            </a:r>
          </a:p>
        </p:txBody>
      </p:sp>
      <p:sp>
        <p:nvSpPr>
          <p:cNvPr id="3" name="Title 2"/>
          <p:cNvSpPr>
            <a:spLocks noGrp="1"/>
          </p:cNvSpPr>
          <p:nvPr>
            <p:ph type="title"/>
          </p:nvPr>
        </p:nvSpPr>
        <p:spPr/>
        <p:txBody>
          <a:bodyPr>
            <a:normAutofit fontScale="90000"/>
          </a:bodyPr>
          <a:lstStyle/>
          <a:p>
            <a:r>
              <a:rPr lang="en-GB" dirty="0" smtClean="0"/>
              <a:t>Retrieving from the long term memory</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retrieval effect is stronger if we allow a bit of forgetting to happen before getting children to retrieve</a:t>
            </a:r>
          </a:p>
          <a:p>
            <a:r>
              <a:rPr lang="en-GB" dirty="0" smtClean="0"/>
              <a:t>Because our memories get stronger once retrieved if we have had time to forget them</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1. Embedding mastery</a:t>
            </a:r>
            <a:endParaRPr lang="en-GB" dirty="0"/>
          </a:p>
        </p:txBody>
      </p:sp>
      <p:sp>
        <p:nvSpPr>
          <p:cNvPr id="5" name="Text Placeholder 4"/>
          <p:cNvSpPr>
            <a:spLocks noGrp="1"/>
          </p:cNvSpPr>
          <p:nvPr>
            <p:ph type="body" idx="1"/>
          </p:nvPr>
        </p:nvSpPr>
        <p:spPr/>
        <p:txBody>
          <a:bodyPr/>
          <a:lstStyle/>
          <a:p>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Spaced practice (practise and repeat) </a:t>
            </a:r>
          </a:p>
          <a:p>
            <a:r>
              <a:rPr lang="en-GB" dirty="0" smtClean="0"/>
              <a:t>‘Do now’ tasks</a:t>
            </a:r>
          </a:p>
          <a:p>
            <a:r>
              <a:rPr lang="en-GB" dirty="0" smtClean="0"/>
              <a:t>Entry tickets</a:t>
            </a:r>
          </a:p>
          <a:p>
            <a:r>
              <a:rPr lang="en-GB" dirty="0" smtClean="0"/>
              <a:t>Start of lesson </a:t>
            </a:r>
            <a:r>
              <a:rPr lang="en-GB" dirty="0" err="1" smtClean="0"/>
              <a:t>plenaries</a:t>
            </a:r>
            <a:endParaRPr lang="en-GB" dirty="0" smtClean="0"/>
          </a:p>
          <a:p>
            <a:r>
              <a:rPr lang="en-GB" dirty="0" smtClean="0"/>
              <a:t>Quiz </a:t>
            </a:r>
            <a:r>
              <a:rPr lang="en-GB" dirty="0" err="1" smtClean="0"/>
              <a:t>quiz</a:t>
            </a:r>
            <a:r>
              <a:rPr lang="en-GB" dirty="0" smtClean="0"/>
              <a:t> trade</a:t>
            </a:r>
          </a:p>
          <a:p>
            <a:r>
              <a:rPr lang="en-GB" dirty="0" smtClean="0"/>
              <a:t>Brain dumps</a:t>
            </a:r>
          </a:p>
          <a:p>
            <a:r>
              <a:rPr lang="en-GB" dirty="0" smtClean="0"/>
              <a:t>Flashback Friday</a:t>
            </a:r>
          </a:p>
          <a:p>
            <a:r>
              <a:rPr lang="en-GB" dirty="0" smtClean="0"/>
              <a:t>Learning logs</a:t>
            </a:r>
          </a:p>
          <a:p>
            <a:endParaRPr lang="en-GB" dirty="0" smtClean="0"/>
          </a:p>
          <a:p>
            <a:endParaRPr lang="en-GB" dirty="0"/>
          </a:p>
        </p:txBody>
      </p:sp>
      <p:sp>
        <p:nvSpPr>
          <p:cNvPr id="3" name="Title 2"/>
          <p:cNvSpPr>
            <a:spLocks noGrp="1"/>
          </p:cNvSpPr>
          <p:nvPr>
            <p:ph type="title"/>
          </p:nvPr>
        </p:nvSpPr>
        <p:spPr/>
        <p:txBody>
          <a:bodyPr/>
          <a:lstStyle/>
          <a:p>
            <a:r>
              <a:rPr lang="en-GB" dirty="0" smtClean="0"/>
              <a:t>Ideas for retrieval practice</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Using </a:t>
            </a:r>
            <a:r>
              <a:rPr lang="en-GB" dirty="0" err="1" smtClean="0"/>
              <a:t>Rosenshine’s</a:t>
            </a:r>
            <a:r>
              <a:rPr lang="en-GB" dirty="0" smtClean="0"/>
              <a:t> principles</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GB" dirty="0" smtClean="0"/>
              <a:t>Begin a lesson with a </a:t>
            </a:r>
            <a:r>
              <a:rPr lang="en-GB" b="1" dirty="0" smtClean="0"/>
              <a:t>short review </a:t>
            </a:r>
            <a:r>
              <a:rPr lang="en-GB" dirty="0" smtClean="0"/>
              <a:t>of previous learning.</a:t>
            </a:r>
          </a:p>
          <a:p>
            <a:r>
              <a:rPr lang="en-GB" dirty="0" smtClean="0"/>
              <a:t>Present new material in </a:t>
            </a:r>
            <a:r>
              <a:rPr lang="en-GB" b="1" dirty="0" smtClean="0"/>
              <a:t>small steps </a:t>
            </a:r>
            <a:r>
              <a:rPr lang="en-GB" dirty="0" smtClean="0"/>
              <a:t>with student practice after each step.</a:t>
            </a:r>
          </a:p>
          <a:p>
            <a:r>
              <a:rPr lang="en-GB" dirty="0" smtClean="0"/>
              <a:t>Limit the amount of material students receive at one time.</a:t>
            </a:r>
          </a:p>
          <a:p>
            <a:r>
              <a:rPr lang="en-GB" dirty="0" smtClean="0"/>
              <a:t>Give clear and detailed </a:t>
            </a:r>
            <a:r>
              <a:rPr lang="en-GB" b="1" dirty="0" smtClean="0"/>
              <a:t>instructions and explanations</a:t>
            </a:r>
            <a:r>
              <a:rPr lang="en-GB" dirty="0" smtClean="0"/>
              <a:t>.</a:t>
            </a:r>
          </a:p>
          <a:p>
            <a:r>
              <a:rPr lang="en-GB" dirty="0" smtClean="0"/>
              <a:t>Ask a large number of </a:t>
            </a:r>
            <a:r>
              <a:rPr lang="en-GB" b="1" dirty="0" smtClean="0"/>
              <a:t>questions to check </a:t>
            </a:r>
            <a:r>
              <a:rPr lang="en-GB" dirty="0" smtClean="0"/>
              <a:t>for understanding.</a:t>
            </a:r>
          </a:p>
          <a:p>
            <a:r>
              <a:rPr lang="en-GB" dirty="0" smtClean="0"/>
              <a:t>Provide a high level of </a:t>
            </a:r>
            <a:r>
              <a:rPr lang="en-GB" b="1" dirty="0" smtClean="0"/>
              <a:t>active practice </a:t>
            </a:r>
            <a:r>
              <a:rPr lang="en-GB" dirty="0" smtClean="0"/>
              <a:t>for all students.</a:t>
            </a:r>
          </a:p>
          <a:p>
            <a:r>
              <a:rPr lang="en-GB" b="1" dirty="0" smtClean="0"/>
              <a:t>Guide</a:t>
            </a:r>
            <a:r>
              <a:rPr lang="en-GB" dirty="0" smtClean="0"/>
              <a:t> students as they begin to practice.</a:t>
            </a:r>
          </a:p>
          <a:p>
            <a:r>
              <a:rPr lang="en-GB" dirty="0" smtClean="0"/>
              <a:t>Think aloud and </a:t>
            </a:r>
            <a:r>
              <a:rPr lang="en-GB" b="1" dirty="0" smtClean="0"/>
              <a:t>model </a:t>
            </a:r>
            <a:r>
              <a:rPr lang="en-GB" dirty="0" smtClean="0"/>
              <a:t>steps.</a:t>
            </a:r>
          </a:p>
          <a:p>
            <a:r>
              <a:rPr lang="en-GB" dirty="0" smtClean="0"/>
              <a:t>Provide </a:t>
            </a:r>
            <a:r>
              <a:rPr lang="en-GB" b="1" dirty="0" smtClean="0"/>
              <a:t>models</a:t>
            </a:r>
            <a:r>
              <a:rPr lang="en-GB" dirty="0" smtClean="0"/>
              <a:t> of worked-out problems.</a:t>
            </a:r>
          </a:p>
          <a:p>
            <a:endParaRPr lang="en-GB" dirty="0"/>
          </a:p>
        </p:txBody>
      </p:sp>
      <p:sp>
        <p:nvSpPr>
          <p:cNvPr id="4" name="Title 3"/>
          <p:cNvSpPr>
            <a:spLocks noGrp="1"/>
          </p:cNvSpPr>
          <p:nvPr>
            <p:ph type="title"/>
          </p:nvPr>
        </p:nvSpPr>
        <p:spPr/>
        <p:txBody>
          <a:bodyPr>
            <a:normAutofit fontScale="90000"/>
          </a:bodyPr>
          <a:lstStyle/>
          <a:p>
            <a:r>
              <a:rPr lang="en-GB" dirty="0" err="1" smtClean="0"/>
              <a:t>Rosenshine’s</a:t>
            </a:r>
            <a:r>
              <a:rPr lang="en-GB" dirty="0" smtClean="0"/>
              <a:t> instructional procedures</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Ask students to </a:t>
            </a:r>
            <a:r>
              <a:rPr lang="en-GB" b="1" dirty="0" smtClean="0"/>
              <a:t>explain</a:t>
            </a:r>
            <a:r>
              <a:rPr lang="en-GB" dirty="0" smtClean="0"/>
              <a:t> what they had learned.</a:t>
            </a:r>
          </a:p>
          <a:p>
            <a:r>
              <a:rPr lang="en-GB" b="1" dirty="0" smtClean="0"/>
              <a:t>Check</a:t>
            </a:r>
            <a:r>
              <a:rPr lang="en-GB" dirty="0" smtClean="0"/>
              <a:t> the responses of all students.</a:t>
            </a:r>
          </a:p>
          <a:p>
            <a:r>
              <a:rPr lang="en-GB" dirty="0" smtClean="0"/>
              <a:t>Provide systematic feedback and corrections.</a:t>
            </a:r>
          </a:p>
          <a:p>
            <a:r>
              <a:rPr lang="en-GB" dirty="0" smtClean="0"/>
              <a:t>Use more time to provide explanations.</a:t>
            </a:r>
          </a:p>
          <a:p>
            <a:r>
              <a:rPr lang="en-GB" dirty="0" smtClean="0"/>
              <a:t>Provide many examples.</a:t>
            </a:r>
          </a:p>
          <a:p>
            <a:r>
              <a:rPr lang="en-GB" b="1" dirty="0" smtClean="0"/>
              <a:t>Re-teach</a:t>
            </a:r>
            <a:r>
              <a:rPr lang="en-GB" dirty="0" smtClean="0"/>
              <a:t> material when necessary.</a:t>
            </a:r>
          </a:p>
          <a:p>
            <a:r>
              <a:rPr lang="en-GB" b="1" dirty="0" smtClean="0"/>
              <a:t>Prepare</a:t>
            </a:r>
            <a:r>
              <a:rPr lang="en-GB" dirty="0" smtClean="0"/>
              <a:t> students for independent practice.</a:t>
            </a:r>
          </a:p>
          <a:p>
            <a:r>
              <a:rPr lang="en-GB" b="1" dirty="0" smtClean="0"/>
              <a:t>Monitor</a:t>
            </a:r>
            <a:r>
              <a:rPr lang="en-GB" dirty="0" smtClean="0"/>
              <a:t> students when they begin independent practice</a:t>
            </a:r>
          </a:p>
          <a:p>
            <a:endParaRPr lang="en-GB" dirty="0"/>
          </a:p>
        </p:txBody>
      </p:sp>
      <p:sp>
        <p:nvSpPr>
          <p:cNvPr id="3" name="Title 2"/>
          <p:cNvSpPr>
            <a:spLocks noGrp="1"/>
          </p:cNvSpPr>
          <p:nvPr>
            <p:ph type="title"/>
          </p:nvPr>
        </p:nvSpPr>
        <p:spPr/>
        <p:txBody>
          <a:bodyPr/>
          <a:lstStyle/>
          <a:p>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Tackling </a:t>
            </a:r>
            <a:r>
              <a:rPr lang="en-GB" dirty="0" err="1" smtClean="0"/>
              <a:t>Covid</a:t>
            </a:r>
            <a:r>
              <a:rPr lang="en-GB" dirty="0" smtClean="0"/>
              <a:t> recovery</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556792"/>
            <a:ext cx="8229600" cy="4525963"/>
          </a:xfrm>
        </p:spPr>
        <p:txBody>
          <a:bodyPr>
            <a:normAutofit lnSpcReduction="10000"/>
          </a:bodyPr>
          <a:lstStyle/>
          <a:p>
            <a:r>
              <a:rPr lang="en-GB" dirty="0" smtClean="0"/>
              <a:t>The situation is different in every school</a:t>
            </a:r>
          </a:p>
          <a:p>
            <a:r>
              <a:rPr lang="en-GB" dirty="0" smtClean="0"/>
              <a:t>Affected children and affected year groups vary</a:t>
            </a:r>
          </a:p>
          <a:p>
            <a:r>
              <a:rPr lang="en-GB" dirty="0" smtClean="0"/>
              <a:t>We need to protect mastery by making use of key objectives</a:t>
            </a:r>
          </a:p>
          <a:p>
            <a:r>
              <a:rPr lang="en-GB" dirty="0" smtClean="0"/>
              <a:t>Make use of school-led tutoring of ‘disadvantaged’ pupils (</a:t>
            </a:r>
            <a:r>
              <a:rPr lang="en-GB" dirty="0" smtClean="0">
                <a:hlinkClick r:id="rId2"/>
              </a:rPr>
              <a:t>www.gov.uk/government/publications/school-led-tutoring-grant</a:t>
            </a:r>
            <a:r>
              <a:rPr lang="en-GB" dirty="0" smtClean="0"/>
              <a:t>)</a:t>
            </a:r>
          </a:p>
          <a:p>
            <a:r>
              <a:rPr lang="en-GB" dirty="0" smtClean="0"/>
              <a:t>Online training available for this from November at https://nationaltutoring.org.uk/</a:t>
            </a:r>
          </a:p>
          <a:p>
            <a:endParaRPr lang="en-GB" dirty="0"/>
          </a:p>
        </p:txBody>
      </p:sp>
      <p:sp>
        <p:nvSpPr>
          <p:cNvPr id="4" name="Title 3"/>
          <p:cNvSpPr>
            <a:spLocks noGrp="1"/>
          </p:cNvSpPr>
          <p:nvPr>
            <p:ph type="title"/>
          </p:nvPr>
        </p:nvSpPr>
        <p:spPr/>
        <p:txBody>
          <a:bodyPr/>
          <a:lstStyle/>
          <a:p>
            <a:r>
              <a:rPr lang="en-GB" dirty="0" err="1" smtClean="0"/>
              <a:t>Covid</a:t>
            </a:r>
            <a:r>
              <a:rPr lang="en-GB" dirty="0" smtClean="0"/>
              <a:t> recovery</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List what you want the child to master over the tutoring period</a:t>
            </a:r>
          </a:p>
          <a:p>
            <a:r>
              <a:rPr lang="en-GB" dirty="0" smtClean="0"/>
              <a:t>Tie this to the amount of time you have</a:t>
            </a:r>
          </a:p>
          <a:p>
            <a:r>
              <a:rPr lang="en-GB" dirty="0" smtClean="0"/>
              <a:t>Logically order the objectives </a:t>
            </a:r>
          </a:p>
          <a:p>
            <a:r>
              <a:rPr lang="en-GB" dirty="0" smtClean="0"/>
              <a:t>Create a tutoring plan</a:t>
            </a:r>
          </a:p>
          <a:p>
            <a:r>
              <a:rPr lang="en-GB" dirty="0" smtClean="0"/>
              <a:t>Share the journey with the child</a:t>
            </a:r>
            <a:endParaRPr lang="en-GB" dirty="0"/>
          </a:p>
        </p:txBody>
      </p:sp>
      <p:sp>
        <p:nvSpPr>
          <p:cNvPr id="3" name="Title 2"/>
          <p:cNvSpPr>
            <a:spLocks noGrp="1"/>
          </p:cNvSpPr>
          <p:nvPr>
            <p:ph type="title"/>
          </p:nvPr>
        </p:nvSpPr>
        <p:spPr/>
        <p:txBody>
          <a:bodyPr>
            <a:normAutofit fontScale="90000"/>
          </a:bodyPr>
          <a:lstStyle/>
          <a:p>
            <a:r>
              <a:rPr lang="en-GB" dirty="0" smtClean="0"/>
              <a:t>Using </a:t>
            </a:r>
            <a:r>
              <a:rPr lang="en-GB" dirty="0" err="1" smtClean="0"/>
              <a:t>Rosenshine’s</a:t>
            </a:r>
            <a:r>
              <a:rPr lang="en-GB" dirty="0" smtClean="0"/>
              <a:t> principles for effective tutoring - steps</a:t>
            </a:r>
            <a:endParaRPr lang="en-GB" dirty="0"/>
          </a:p>
        </p:txBody>
      </p:sp>
      <p:pic>
        <p:nvPicPr>
          <p:cNvPr id="9217" name="Picture 1"/>
          <p:cNvPicPr>
            <a:picLocks noChangeAspect="1" noChangeArrowheads="1"/>
          </p:cNvPicPr>
          <p:nvPr/>
        </p:nvPicPr>
        <p:blipFill>
          <a:blip r:embed="rId2" cstate="print"/>
          <a:srcRect/>
          <a:stretch>
            <a:fillRect/>
          </a:stretch>
        </p:blipFill>
        <p:spPr bwMode="auto">
          <a:xfrm>
            <a:off x="6228184" y="3717032"/>
            <a:ext cx="2462386" cy="268968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Begin each session with a review of what was learned before</a:t>
            </a:r>
          </a:p>
          <a:p>
            <a:r>
              <a:rPr lang="en-GB" dirty="0" smtClean="0"/>
              <a:t>Reactivate this knowledge – don’t re-teach it</a:t>
            </a:r>
          </a:p>
          <a:p>
            <a:endParaRPr lang="en-GB" dirty="0"/>
          </a:p>
        </p:txBody>
      </p:sp>
      <p:sp>
        <p:nvSpPr>
          <p:cNvPr id="3" name="Title 2"/>
          <p:cNvSpPr>
            <a:spLocks noGrp="1"/>
          </p:cNvSpPr>
          <p:nvPr>
            <p:ph type="title"/>
          </p:nvPr>
        </p:nvSpPr>
        <p:spPr/>
        <p:txBody>
          <a:bodyPr/>
          <a:lstStyle/>
          <a:p>
            <a:r>
              <a:rPr lang="en-GB" dirty="0" smtClean="0"/>
              <a:t>Review</a:t>
            </a:r>
            <a:endParaRPr lang="en-GB" dirty="0"/>
          </a:p>
        </p:txBody>
      </p:sp>
      <p:pic>
        <p:nvPicPr>
          <p:cNvPr id="48130" name="Picture 2"/>
          <p:cNvPicPr>
            <a:picLocks noChangeAspect="1" noChangeArrowheads="1"/>
          </p:cNvPicPr>
          <p:nvPr/>
        </p:nvPicPr>
        <p:blipFill>
          <a:blip r:embed="rId2" cstate="print"/>
          <a:srcRect/>
          <a:stretch>
            <a:fillRect/>
          </a:stretch>
        </p:blipFill>
        <p:spPr bwMode="auto">
          <a:xfrm>
            <a:off x="5552210" y="3429000"/>
            <a:ext cx="2421332" cy="253211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Teach through models</a:t>
            </a:r>
          </a:p>
          <a:p>
            <a:pPr lvl="1"/>
            <a:r>
              <a:rPr lang="en-GB" dirty="0" smtClean="0"/>
              <a:t>By modelling</a:t>
            </a:r>
          </a:p>
          <a:p>
            <a:pPr lvl="1"/>
            <a:r>
              <a:rPr lang="en-GB" dirty="0" smtClean="0"/>
              <a:t>By sharing an exemplar</a:t>
            </a:r>
          </a:p>
          <a:p>
            <a:pPr lvl="1"/>
            <a:r>
              <a:rPr lang="en-GB" dirty="0" smtClean="0"/>
              <a:t>By comparing an exemplar and a non-exemplar</a:t>
            </a:r>
          </a:p>
          <a:p>
            <a:r>
              <a:rPr lang="en-GB" dirty="0" smtClean="0"/>
              <a:t>Explain clearly / talk through the thought process</a:t>
            </a:r>
          </a:p>
          <a:p>
            <a:r>
              <a:rPr lang="en-GB" dirty="0" smtClean="0"/>
              <a:t>Don’t over-question or attempt to extract the learning from the child</a:t>
            </a:r>
            <a:endParaRPr lang="en-GB" dirty="0"/>
          </a:p>
        </p:txBody>
      </p:sp>
      <p:sp>
        <p:nvSpPr>
          <p:cNvPr id="3" name="Title 2"/>
          <p:cNvSpPr>
            <a:spLocks noGrp="1"/>
          </p:cNvSpPr>
          <p:nvPr>
            <p:ph type="title"/>
          </p:nvPr>
        </p:nvSpPr>
        <p:spPr/>
        <p:txBody>
          <a:bodyPr/>
          <a:lstStyle/>
          <a:p>
            <a:r>
              <a:rPr lang="en-GB" dirty="0" smtClean="0"/>
              <a:t>Teach</a:t>
            </a:r>
            <a:endParaRPr lang="en-GB" dirty="0"/>
          </a:p>
        </p:txBody>
      </p:sp>
      <p:pic>
        <p:nvPicPr>
          <p:cNvPr id="49154" name="Picture 2"/>
          <p:cNvPicPr>
            <a:picLocks noChangeAspect="1" noChangeArrowheads="1"/>
          </p:cNvPicPr>
          <p:nvPr/>
        </p:nvPicPr>
        <p:blipFill>
          <a:blip r:embed="rId2" cstate="print"/>
          <a:srcRect/>
          <a:stretch>
            <a:fillRect/>
          </a:stretch>
        </p:blipFill>
        <p:spPr bwMode="auto">
          <a:xfrm>
            <a:off x="7092280" y="4331628"/>
            <a:ext cx="2051720" cy="2526371"/>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1328"/>
            <a:ext cx="8496944" cy="4525963"/>
          </a:xfrm>
        </p:spPr>
        <p:txBody>
          <a:bodyPr/>
          <a:lstStyle/>
          <a:p>
            <a:r>
              <a:rPr lang="en-GB" dirty="0" smtClean="0"/>
              <a:t>Use questioning to check for understanding</a:t>
            </a:r>
          </a:p>
          <a:p>
            <a:r>
              <a:rPr lang="en-GB" dirty="0" smtClean="0"/>
              <a:t>Ask them to explain what they have learned</a:t>
            </a:r>
          </a:p>
          <a:p>
            <a:r>
              <a:rPr lang="en-GB" dirty="0" smtClean="0"/>
              <a:t>Do this at a variety of points during the tutoring session</a:t>
            </a:r>
          </a:p>
          <a:p>
            <a:r>
              <a:rPr lang="en-GB" dirty="0" smtClean="0"/>
              <a:t>Use these questions to find the misconceptions</a:t>
            </a:r>
            <a:endParaRPr lang="en-GB" dirty="0"/>
          </a:p>
        </p:txBody>
      </p:sp>
      <p:sp>
        <p:nvSpPr>
          <p:cNvPr id="3" name="Title 2"/>
          <p:cNvSpPr>
            <a:spLocks noGrp="1"/>
          </p:cNvSpPr>
          <p:nvPr>
            <p:ph type="title"/>
          </p:nvPr>
        </p:nvSpPr>
        <p:spPr/>
        <p:txBody>
          <a:bodyPr/>
          <a:lstStyle/>
          <a:p>
            <a:r>
              <a:rPr lang="en-GB" dirty="0" smtClean="0"/>
              <a:t>Check the understanding</a:t>
            </a:r>
            <a:endParaRPr lang="en-GB" dirty="0"/>
          </a:p>
        </p:txBody>
      </p:sp>
      <p:pic>
        <p:nvPicPr>
          <p:cNvPr id="50178" name="Picture 2"/>
          <p:cNvPicPr>
            <a:picLocks noChangeAspect="1" noChangeArrowheads="1"/>
          </p:cNvPicPr>
          <p:nvPr/>
        </p:nvPicPr>
        <p:blipFill>
          <a:blip r:embed="rId2" cstate="print"/>
          <a:srcRect/>
          <a:stretch>
            <a:fillRect/>
          </a:stretch>
        </p:blipFill>
        <p:spPr bwMode="auto">
          <a:xfrm>
            <a:off x="1763688" y="4149080"/>
            <a:ext cx="6964881" cy="188632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a:p>
        </p:txBody>
      </p:sp>
      <p:sp>
        <p:nvSpPr>
          <p:cNvPr id="4" name="Title 3"/>
          <p:cNvSpPr>
            <a:spLocks noGrp="1"/>
          </p:cNvSpPr>
          <p:nvPr>
            <p:ph type="title"/>
          </p:nvPr>
        </p:nvSpPr>
        <p:spPr/>
        <p:txBody>
          <a:bodyPr/>
          <a:lstStyle/>
          <a:p>
            <a:r>
              <a:rPr lang="en-GB" dirty="0" smtClean="0"/>
              <a:t>A problem to be solved</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755576" y="1516788"/>
            <a:ext cx="7840434" cy="392843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Work together at first building confidence and ensuring the child is not making too many errors.</a:t>
            </a:r>
          </a:p>
          <a:p>
            <a:r>
              <a:rPr lang="en-GB" dirty="0" smtClean="0"/>
              <a:t>Keep checking the understanding</a:t>
            </a:r>
          </a:p>
          <a:p>
            <a:r>
              <a:rPr lang="en-GB" dirty="0" smtClean="0"/>
              <a:t>And dealing with any misconceptions</a:t>
            </a:r>
          </a:p>
          <a:p>
            <a:r>
              <a:rPr lang="en-GB" dirty="0" smtClean="0"/>
              <a:t>Ask the child to explain their thinking</a:t>
            </a:r>
            <a:endParaRPr lang="en-GB" dirty="0"/>
          </a:p>
        </p:txBody>
      </p:sp>
      <p:sp>
        <p:nvSpPr>
          <p:cNvPr id="3" name="Title 2"/>
          <p:cNvSpPr>
            <a:spLocks noGrp="1"/>
          </p:cNvSpPr>
          <p:nvPr>
            <p:ph type="title"/>
          </p:nvPr>
        </p:nvSpPr>
        <p:spPr/>
        <p:txBody>
          <a:bodyPr/>
          <a:lstStyle/>
          <a:p>
            <a:r>
              <a:rPr lang="en-GB" dirty="0" smtClean="0"/>
              <a:t>Guide them in some practice</a:t>
            </a:r>
            <a:endParaRPr lang="en-GB" dirty="0"/>
          </a:p>
        </p:txBody>
      </p:sp>
      <p:pic>
        <p:nvPicPr>
          <p:cNvPr id="51202" name="Picture 2"/>
          <p:cNvPicPr>
            <a:picLocks noChangeAspect="1" noChangeArrowheads="1"/>
          </p:cNvPicPr>
          <p:nvPr/>
        </p:nvPicPr>
        <p:blipFill>
          <a:blip r:embed="rId2" cstate="print"/>
          <a:srcRect/>
          <a:stretch>
            <a:fillRect/>
          </a:stretch>
        </p:blipFill>
        <p:spPr bwMode="auto">
          <a:xfrm>
            <a:off x="6732240" y="4365104"/>
            <a:ext cx="1948621" cy="215302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Scaffold if the task is complex</a:t>
            </a:r>
          </a:p>
          <a:p>
            <a:r>
              <a:rPr lang="en-GB" dirty="0" smtClean="0"/>
              <a:t>This can only be a step to independence though, so there must be a point when it is removed</a:t>
            </a:r>
          </a:p>
          <a:p>
            <a:r>
              <a:rPr lang="en-GB" dirty="0" smtClean="0"/>
              <a:t>Now step back and let the child work independently (stop talking!)</a:t>
            </a:r>
            <a:endParaRPr lang="en-GB" dirty="0"/>
          </a:p>
        </p:txBody>
      </p:sp>
      <p:sp>
        <p:nvSpPr>
          <p:cNvPr id="3" name="Title 2"/>
          <p:cNvSpPr>
            <a:spLocks noGrp="1"/>
          </p:cNvSpPr>
          <p:nvPr>
            <p:ph type="title"/>
          </p:nvPr>
        </p:nvSpPr>
        <p:spPr/>
        <p:txBody>
          <a:bodyPr/>
          <a:lstStyle/>
          <a:p>
            <a:r>
              <a:rPr lang="en-GB" dirty="0" smtClean="0"/>
              <a:t>Towards independence</a:t>
            </a:r>
            <a:endParaRPr lang="en-GB" dirty="0"/>
          </a:p>
        </p:txBody>
      </p:sp>
      <p:pic>
        <p:nvPicPr>
          <p:cNvPr id="52226" name="Picture 2"/>
          <p:cNvPicPr>
            <a:picLocks noChangeAspect="1" noChangeArrowheads="1"/>
          </p:cNvPicPr>
          <p:nvPr/>
        </p:nvPicPr>
        <p:blipFill>
          <a:blip r:embed="rId2" cstate="print"/>
          <a:srcRect/>
          <a:stretch>
            <a:fillRect/>
          </a:stretch>
        </p:blipFill>
        <p:spPr bwMode="auto">
          <a:xfrm>
            <a:off x="3203848" y="4293096"/>
            <a:ext cx="2068438" cy="2114746"/>
          </a:xfrm>
          <a:prstGeom prst="rect">
            <a:avLst/>
          </a:prstGeom>
          <a:noFill/>
          <a:ln w="9525">
            <a:no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5076056" y="4437112"/>
            <a:ext cx="2000622" cy="184564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You are likely to be working on key objectives so it is important that these are fully mastered.</a:t>
            </a:r>
          </a:p>
          <a:p>
            <a:r>
              <a:rPr lang="en-GB" dirty="0" smtClean="0"/>
              <a:t>A success rate of 80% signals mastery</a:t>
            </a:r>
          </a:p>
          <a:p>
            <a:r>
              <a:rPr lang="en-GB" dirty="0" smtClean="0"/>
              <a:t>Children need to keep practising until they reach this point</a:t>
            </a:r>
            <a:endParaRPr lang="en-GB" dirty="0"/>
          </a:p>
        </p:txBody>
      </p:sp>
      <p:sp>
        <p:nvSpPr>
          <p:cNvPr id="3" name="Title 2"/>
          <p:cNvSpPr>
            <a:spLocks noGrp="1"/>
          </p:cNvSpPr>
          <p:nvPr>
            <p:ph type="title"/>
          </p:nvPr>
        </p:nvSpPr>
        <p:spPr/>
        <p:txBody>
          <a:bodyPr/>
          <a:lstStyle/>
          <a:p>
            <a:r>
              <a:rPr lang="en-GB" dirty="0" smtClean="0"/>
              <a:t>Ensuring mastery</a:t>
            </a:r>
            <a:endParaRPr lang="en-GB" dirty="0"/>
          </a:p>
        </p:txBody>
      </p:sp>
      <p:pic>
        <p:nvPicPr>
          <p:cNvPr id="4" name="Picture 4"/>
          <p:cNvPicPr>
            <a:picLocks noChangeAspect="1" noChangeArrowheads="1"/>
          </p:cNvPicPr>
          <p:nvPr/>
        </p:nvPicPr>
        <p:blipFill>
          <a:blip r:embed="rId2" cstate="print"/>
          <a:srcRect/>
          <a:stretch>
            <a:fillRect/>
          </a:stretch>
        </p:blipFill>
        <p:spPr bwMode="auto">
          <a:xfrm>
            <a:off x="6732240" y="3992593"/>
            <a:ext cx="2012429" cy="2172711"/>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This is to head-off the natural process of forgetting</a:t>
            </a:r>
          </a:p>
          <a:p>
            <a:r>
              <a:rPr lang="en-GB" dirty="0" smtClean="0"/>
              <a:t>And to create more extensive schemata by show how the objectives link together</a:t>
            </a:r>
          </a:p>
          <a:p>
            <a:r>
              <a:rPr lang="en-GB" dirty="0" smtClean="0"/>
              <a:t>As well as starting a session with a review build in spaced regular review sessions/ tasks</a:t>
            </a:r>
          </a:p>
          <a:p>
            <a:r>
              <a:rPr lang="en-GB" dirty="0" smtClean="0"/>
              <a:t>Keep revisiting ‘the journey’</a:t>
            </a:r>
            <a:endParaRPr lang="en-GB" dirty="0"/>
          </a:p>
        </p:txBody>
      </p:sp>
      <p:sp>
        <p:nvSpPr>
          <p:cNvPr id="3" name="Title 2"/>
          <p:cNvSpPr>
            <a:spLocks noGrp="1"/>
          </p:cNvSpPr>
          <p:nvPr>
            <p:ph type="title"/>
          </p:nvPr>
        </p:nvSpPr>
        <p:spPr/>
        <p:txBody>
          <a:bodyPr/>
          <a:lstStyle/>
          <a:p>
            <a:r>
              <a:rPr lang="en-GB" dirty="0" smtClean="0"/>
              <a:t>Review</a:t>
            </a:r>
            <a:endParaRPr lang="en-GB" dirty="0"/>
          </a:p>
        </p:txBody>
      </p:sp>
      <p:pic>
        <p:nvPicPr>
          <p:cNvPr id="53250" name="Picture 2"/>
          <p:cNvPicPr>
            <a:picLocks noChangeAspect="1" noChangeArrowheads="1"/>
          </p:cNvPicPr>
          <p:nvPr/>
        </p:nvPicPr>
        <p:blipFill>
          <a:blip r:embed="rId2" cstate="print"/>
          <a:srcRect/>
          <a:stretch>
            <a:fillRect/>
          </a:stretch>
        </p:blipFill>
        <p:spPr bwMode="auto">
          <a:xfrm>
            <a:off x="6300192" y="4163690"/>
            <a:ext cx="2034530" cy="219670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Understanding Adaption</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229600" cy="4683976"/>
          </a:xfrm>
        </p:spPr>
        <p:txBody>
          <a:bodyPr>
            <a:normAutofit fontScale="85000" lnSpcReduction="10000"/>
          </a:bodyPr>
          <a:lstStyle/>
          <a:p>
            <a:r>
              <a:rPr lang="en-GB" dirty="0"/>
              <a:t>Pupils are likely to make progress at different rates. As a consequence, they may require different levels and types of support from teachers to succeed (Hattie, 2009; </a:t>
            </a:r>
            <a:r>
              <a:rPr lang="en-GB" dirty="0" err="1"/>
              <a:t>Kriegbaum</a:t>
            </a:r>
            <a:r>
              <a:rPr lang="en-GB" dirty="0"/>
              <a:t> et al., 2018)</a:t>
            </a:r>
          </a:p>
          <a:p>
            <a:r>
              <a:rPr lang="en-GB" dirty="0"/>
              <a:t>In-class differentiation, through providing differentiated teaching, activities or resources, has generally not been shown to have much impact on pupils’ attainment. In </a:t>
            </a:r>
            <a:r>
              <a:rPr lang="en-GB" dirty="0" err="1"/>
              <a:t>Scheerens</a:t>
            </a:r>
            <a:r>
              <a:rPr lang="en-GB" dirty="0"/>
              <a:t> and </a:t>
            </a:r>
            <a:r>
              <a:rPr lang="en-GB" dirty="0" err="1"/>
              <a:t>Bosker’s</a:t>
            </a:r>
            <a:r>
              <a:rPr lang="en-GB" dirty="0"/>
              <a:t> (1997) meta-analysis of school effectiveness research, for example, this factor showed no or a very weak relationship with pupils’ outcomes. Hattie (2009) likewise found the effect of differentiation to be among the weakest in his influential work on ‘Visible Learning’. </a:t>
            </a:r>
          </a:p>
        </p:txBody>
      </p:sp>
      <p:sp>
        <p:nvSpPr>
          <p:cNvPr id="4" name="Title 3"/>
          <p:cNvSpPr>
            <a:spLocks noGrp="1"/>
          </p:cNvSpPr>
          <p:nvPr>
            <p:ph type="title"/>
          </p:nvPr>
        </p:nvSpPr>
        <p:spPr/>
        <p:txBody>
          <a:bodyPr/>
          <a:lstStyle/>
          <a:p>
            <a:r>
              <a:rPr lang="en-GB" dirty="0" err="1"/>
              <a:t>Ofsted</a:t>
            </a:r>
            <a:r>
              <a:rPr lang="en-GB" dirty="0"/>
              <a:t> research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On the other hand, adapting teaching in a responsive way, for example by providing focused support to pupils who are not making progress, is likely to improve outcomes (</a:t>
            </a:r>
            <a:r>
              <a:rPr lang="en-GB" dirty="0" err="1"/>
              <a:t>Deunk</a:t>
            </a:r>
            <a:r>
              <a:rPr lang="en-GB" dirty="0"/>
              <a:t> et al., 2018; Education Endowment Foundation, 2018e)</a:t>
            </a:r>
          </a:p>
          <a:p>
            <a:r>
              <a:rPr lang="en-GB" dirty="0"/>
              <a:t>However, this type of adaptive teaching should be clearly distinguished from forms of differentiation that cause teachers to artificially create distinct tasks for different groups of pupils or to set lower expectations for particular pupils. </a:t>
            </a:r>
          </a:p>
          <a:p>
            <a:pPr>
              <a:buNone/>
            </a:pPr>
            <a:endParaRPr lang="en-GB" dirty="0"/>
          </a:p>
        </p:txBody>
      </p:sp>
      <p:sp>
        <p:nvSpPr>
          <p:cNvPr id="3" name="Title 2"/>
          <p:cNvSpPr>
            <a:spLocks noGrp="1"/>
          </p:cNvSpPr>
          <p:nvPr>
            <p:ph type="title"/>
          </p:nvPr>
        </p:nvSpPr>
        <p:spPr/>
        <p:txBody>
          <a:bodyPr/>
          <a:lstStyle/>
          <a:p>
            <a:r>
              <a:rPr lang="en-GB" dirty="0"/>
              <a:t>Adapting not differentiating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GB" dirty="0"/>
              <a:t>The programme – what is taught (the classroom curriculum), goals, specific learning outcomes etc.</a:t>
            </a:r>
          </a:p>
          <a:p>
            <a:pPr fontAlgn="base"/>
            <a:r>
              <a:rPr lang="en-GB" dirty="0"/>
              <a:t>The supports – what is provided to assist the child to access and achieve educational outcomes, including materials, people, specific teaching strategies, changes in the classroom and environment etc.</a:t>
            </a:r>
          </a:p>
          <a:p>
            <a:pPr fontAlgn="base"/>
            <a:endParaRPr lang="en-GB" dirty="0"/>
          </a:p>
          <a:p>
            <a:pPr algn="r" fontAlgn="base">
              <a:buNone/>
            </a:pPr>
            <a:r>
              <a:rPr lang="en-GB" sz="1600" dirty="0" err="1"/>
              <a:t>Giangreco</a:t>
            </a:r>
            <a:r>
              <a:rPr lang="en-GB" sz="1600" dirty="0"/>
              <a:t>, </a:t>
            </a:r>
            <a:r>
              <a:rPr lang="en-GB" sz="1600" dirty="0" err="1"/>
              <a:t>Cloninger</a:t>
            </a:r>
            <a:r>
              <a:rPr lang="en-GB" sz="1600" dirty="0"/>
              <a:t>, and Iverson (2011)</a:t>
            </a:r>
          </a:p>
          <a:p>
            <a:endParaRPr lang="en-GB" dirty="0"/>
          </a:p>
        </p:txBody>
      </p:sp>
      <p:sp>
        <p:nvSpPr>
          <p:cNvPr id="3" name="Title 2"/>
          <p:cNvSpPr>
            <a:spLocks noGrp="1"/>
          </p:cNvSpPr>
          <p:nvPr>
            <p:ph type="title"/>
          </p:nvPr>
        </p:nvSpPr>
        <p:spPr/>
        <p:txBody>
          <a:bodyPr/>
          <a:lstStyle/>
          <a:p>
            <a:r>
              <a:rPr lang="en-GB" dirty="0"/>
              <a:t>You can change two things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GB" b="1" dirty="0"/>
              <a:t>Differentiations</a:t>
            </a:r>
            <a:r>
              <a:rPr lang="en-GB" dirty="0"/>
              <a:t>: changes to the </a:t>
            </a:r>
            <a:r>
              <a:rPr lang="en-GB" b="1" dirty="0"/>
              <a:t>classroom programme</a:t>
            </a:r>
            <a:r>
              <a:rPr lang="en-GB" dirty="0"/>
              <a:t> – the content of the school and class curriculum and expected responses to it (the "what")</a:t>
            </a:r>
          </a:p>
          <a:p>
            <a:pPr fontAlgn="base"/>
            <a:r>
              <a:rPr lang="en-GB" b="1" dirty="0"/>
              <a:t>Adaptations</a:t>
            </a:r>
            <a:r>
              <a:rPr lang="en-GB" dirty="0"/>
              <a:t>: changes to the </a:t>
            </a:r>
            <a:r>
              <a:rPr lang="en-GB" b="1" dirty="0"/>
              <a:t>supports</a:t>
            </a:r>
            <a:r>
              <a:rPr lang="en-GB" dirty="0"/>
              <a:t> – the school environment, the classroom, teaching strategies, and teaching and learning materials (the "how").</a:t>
            </a:r>
          </a:p>
          <a:p>
            <a:endParaRPr lang="en-GB" dirty="0"/>
          </a:p>
        </p:txBody>
      </p:sp>
      <p:sp>
        <p:nvSpPr>
          <p:cNvPr id="3" name="Title 2"/>
          <p:cNvSpPr>
            <a:spLocks noGrp="1"/>
          </p:cNvSpPr>
          <p:nvPr>
            <p:ph type="title"/>
          </p:nvPr>
        </p:nvSpPr>
        <p:spPr/>
        <p:txBody>
          <a:bodyPr/>
          <a:lstStyle/>
          <a:p>
            <a:r>
              <a:rPr lang="en-GB" dirty="0"/>
              <a:t>What are you changing?</a:t>
            </a:r>
          </a:p>
        </p:txBody>
      </p:sp>
      <p:sp>
        <p:nvSpPr>
          <p:cNvPr id="4" name="Oval 3"/>
          <p:cNvSpPr/>
          <p:nvPr/>
        </p:nvSpPr>
        <p:spPr>
          <a:xfrm>
            <a:off x="4716016" y="4869160"/>
            <a:ext cx="403244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Adapting other language</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big change</a:t>
            </a:r>
            <a:endParaRPr lang="en-GB" dirty="0"/>
          </a:p>
        </p:txBody>
      </p:sp>
      <p:sp>
        <p:nvSpPr>
          <p:cNvPr id="4" name="Cloud Callout 3"/>
          <p:cNvSpPr/>
          <p:nvPr/>
        </p:nvSpPr>
        <p:spPr>
          <a:xfrm>
            <a:off x="323528" y="1700808"/>
            <a:ext cx="4176464" cy="3672408"/>
          </a:xfrm>
          <a:prstGeom prst="cloudCallout">
            <a:avLst>
              <a:gd name="adj1" fmla="val 31970"/>
              <a:gd name="adj2" fmla="val 74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child is a low ability child. How can I differentiate for them.</a:t>
            </a:r>
            <a:endParaRPr lang="en-GB" dirty="0"/>
          </a:p>
        </p:txBody>
      </p:sp>
      <p:sp>
        <p:nvSpPr>
          <p:cNvPr id="5" name="Cloud Callout 4"/>
          <p:cNvSpPr/>
          <p:nvPr/>
        </p:nvSpPr>
        <p:spPr>
          <a:xfrm>
            <a:off x="4716016" y="1844824"/>
            <a:ext cx="4176464" cy="3672408"/>
          </a:xfrm>
          <a:prstGeom prst="cloudCallout">
            <a:avLst>
              <a:gd name="adj1" fmla="val -41439"/>
              <a:gd name="adj2" fmla="val 70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child is struggling to master this piece of learning. Why? What do they need?</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a:p>
        </p:txBody>
      </p:sp>
      <p:sp>
        <p:nvSpPr>
          <p:cNvPr id="4" name="Title 3"/>
          <p:cNvSpPr>
            <a:spLocks noGrp="1"/>
          </p:cNvSpPr>
          <p:nvPr>
            <p:ph type="title"/>
          </p:nvPr>
        </p:nvSpPr>
        <p:spPr/>
        <p:txBody>
          <a:bodyPr/>
          <a:lstStyle/>
          <a:p>
            <a:r>
              <a:rPr lang="en-GB" dirty="0" smtClean="0"/>
              <a:t>Benjamin Bloom’s solution</a:t>
            </a:r>
            <a:endParaRPr lang="en-GB" dirty="0"/>
          </a:p>
        </p:txBody>
      </p:sp>
      <p:pic>
        <p:nvPicPr>
          <p:cNvPr id="6" name="Picture 2" descr="Caption: Photograph of Benjamin Bloom' Image Source: http://redie.uabc.mx/contenido/vol6no2/art-104-spa/bloom.png ">
            <a:hlinkClick r:id="rId2" tooltip="Caption: Photograph of Benjamin Bloom' Image Source: http://redie.uabc.mx/contenido/vol6no2/art-104-spa/bloom.png "/>
          </p:cNvPr>
          <p:cNvPicPr>
            <a:picLocks noChangeAspect="1" noChangeArrowheads="1"/>
          </p:cNvPicPr>
          <p:nvPr/>
        </p:nvPicPr>
        <p:blipFill>
          <a:blip r:embed="rId3" cstate="print"/>
          <a:srcRect/>
          <a:stretch>
            <a:fillRect/>
          </a:stretch>
        </p:blipFill>
        <p:spPr bwMode="auto">
          <a:xfrm>
            <a:off x="6228184" y="1340768"/>
            <a:ext cx="2448272" cy="2899269"/>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0" y="2420888"/>
            <a:ext cx="6489467" cy="300836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New learning</a:t>
            </a:r>
          </a:p>
          <a:p>
            <a:pPr lvl="1"/>
            <a:r>
              <a:rPr lang="en-GB" dirty="0"/>
              <a:t>Deductive style</a:t>
            </a:r>
          </a:p>
          <a:p>
            <a:pPr lvl="1"/>
            <a:r>
              <a:rPr lang="en-GB" dirty="0"/>
              <a:t>Direct Teaching</a:t>
            </a:r>
          </a:p>
          <a:p>
            <a:pPr lvl="1"/>
            <a:r>
              <a:rPr lang="en-GB" dirty="0"/>
              <a:t>Activities tightly structured</a:t>
            </a:r>
          </a:p>
          <a:p>
            <a:pPr lvl="1"/>
            <a:r>
              <a:rPr lang="en-GB" dirty="0"/>
              <a:t>Explanation more important than questioning</a:t>
            </a:r>
          </a:p>
          <a:p>
            <a:r>
              <a:rPr lang="en-GB" dirty="0"/>
              <a:t>Deeper learning</a:t>
            </a:r>
          </a:p>
          <a:p>
            <a:pPr lvl="1"/>
            <a:r>
              <a:rPr lang="en-GB" dirty="0"/>
              <a:t>Inductive style</a:t>
            </a:r>
          </a:p>
          <a:p>
            <a:pPr lvl="1"/>
            <a:r>
              <a:rPr lang="en-GB" dirty="0"/>
              <a:t>Facilitating</a:t>
            </a:r>
          </a:p>
          <a:p>
            <a:pPr lvl="1"/>
            <a:r>
              <a:rPr lang="en-GB" dirty="0"/>
              <a:t>Coaching</a:t>
            </a:r>
          </a:p>
          <a:p>
            <a:pPr lvl="1"/>
            <a:r>
              <a:rPr lang="en-GB" dirty="0"/>
              <a:t>Conferencing</a:t>
            </a:r>
          </a:p>
          <a:p>
            <a:pPr lvl="1"/>
            <a:r>
              <a:rPr lang="en-GB" dirty="0"/>
              <a:t>More pupil choice</a:t>
            </a:r>
          </a:p>
          <a:p>
            <a:pPr lvl="1"/>
            <a:r>
              <a:rPr lang="en-GB" dirty="0"/>
              <a:t>Questioning more important than explanation</a:t>
            </a:r>
          </a:p>
        </p:txBody>
      </p:sp>
      <p:sp>
        <p:nvSpPr>
          <p:cNvPr id="3" name="Title 2"/>
          <p:cNvSpPr>
            <a:spLocks noGrp="1"/>
          </p:cNvSpPr>
          <p:nvPr>
            <p:ph type="title"/>
          </p:nvPr>
        </p:nvSpPr>
        <p:spPr/>
        <p:txBody>
          <a:bodyPr/>
          <a:lstStyle/>
          <a:p>
            <a:r>
              <a:rPr lang="en-GB" dirty="0"/>
              <a:t>Teaching style</a:t>
            </a:r>
          </a:p>
        </p:txBody>
      </p:sp>
    </p:spTree>
    <p:extLst>
      <p:ext uri="{BB962C8B-B14F-4D97-AF65-F5344CB8AC3E}">
        <p14:creationId xmlns:p14="http://schemas.microsoft.com/office/powerpoint/2010/main" val="964377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slower learners might need</a:t>
            </a:r>
            <a:endParaRPr lang="en-GB" dirty="0"/>
          </a:p>
        </p:txBody>
      </p:sp>
      <p:sp>
        <p:nvSpPr>
          <p:cNvPr id="3" name="Content Placeholder 2"/>
          <p:cNvSpPr>
            <a:spLocks noGrp="1"/>
          </p:cNvSpPr>
          <p:nvPr>
            <p:ph idx="1"/>
          </p:nvPr>
        </p:nvSpPr>
        <p:spPr/>
        <p:txBody>
          <a:bodyPr>
            <a:normAutofit fontScale="92500" lnSpcReduction="10000"/>
          </a:bodyPr>
          <a:lstStyle/>
          <a:p>
            <a:r>
              <a:rPr lang="en-GB" sz="2800" dirty="0" smtClean="0"/>
              <a:t>More time</a:t>
            </a:r>
          </a:p>
          <a:p>
            <a:r>
              <a:rPr lang="en-GB" sz="2800" dirty="0" smtClean="0"/>
              <a:t>A different explanation</a:t>
            </a:r>
          </a:p>
          <a:p>
            <a:r>
              <a:rPr lang="en-GB" sz="2800" dirty="0" smtClean="0"/>
              <a:t>Simpler teaching</a:t>
            </a:r>
          </a:p>
          <a:p>
            <a:r>
              <a:rPr lang="en-GB" sz="2800" dirty="0" smtClean="0"/>
              <a:t>More examples</a:t>
            </a:r>
          </a:p>
          <a:p>
            <a:r>
              <a:rPr lang="en-GB" sz="2800" dirty="0" smtClean="0"/>
              <a:t>A misconception to be dealt with</a:t>
            </a:r>
          </a:p>
          <a:p>
            <a:r>
              <a:rPr lang="en-GB" sz="2800" dirty="0" smtClean="0"/>
              <a:t>Less cognitive distraction/overload</a:t>
            </a:r>
          </a:p>
          <a:p>
            <a:r>
              <a:rPr lang="en-GB" sz="2800" dirty="0" smtClean="0"/>
              <a:t>More practice</a:t>
            </a:r>
          </a:p>
          <a:p>
            <a:r>
              <a:rPr lang="en-GB" sz="2800" dirty="0" smtClean="0"/>
              <a:t>An unidentified gap in previous learning to be filled</a:t>
            </a:r>
          </a:p>
          <a:p>
            <a:r>
              <a:rPr lang="en-GB" sz="2800" dirty="0" smtClean="0"/>
              <a:t>Encouragement</a:t>
            </a:r>
          </a:p>
          <a:p>
            <a:r>
              <a:rPr lang="en-GB" sz="2800" dirty="0" smtClean="0"/>
              <a:t>The C or P in CPA</a:t>
            </a:r>
          </a:p>
          <a:p>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Challenging faster learners</a:t>
            </a:r>
            <a:endParaRPr lang="en-GB" dirty="0"/>
          </a:p>
        </p:txBody>
      </p:sp>
      <p:sp>
        <p:nvSpPr>
          <p:cNvPr id="5" name="Content Placeholder 4"/>
          <p:cNvSpPr>
            <a:spLocks noGrp="1"/>
          </p:cNvSpPr>
          <p:nvPr>
            <p:ph sz="quarter" idx="2"/>
          </p:nvPr>
        </p:nvSpPr>
        <p:spPr>
          <a:xfrm>
            <a:off x="457200" y="1444294"/>
            <a:ext cx="4040188" cy="4576994"/>
          </a:xfrm>
        </p:spPr>
        <p:txBody>
          <a:bodyPr>
            <a:normAutofit fontScale="92500" lnSpcReduction="20000"/>
          </a:bodyPr>
          <a:lstStyle/>
          <a:p>
            <a:r>
              <a:rPr lang="en-GB" sz="2800" dirty="0" smtClean="0"/>
              <a:t>Increase complexity</a:t>
            </a:r>
          </a:p>
          <a:p>
            <a:r>
              <a:rPr lang="en-GB" sz="2800" dirty="0" smtClean="0"/>
              <a:t>Problem solving</a:t>
            </a:r>
          </a:p>
          <a:p>
            <a:r>
              <a:rPr lang="en-GB" sz="2800" dirty="0" smtClean="0"/>
              <a:t>Co-ordinating different pieces of information</a:t>
            </a:r>
          </a:p>
          <a:p>
            <a:r>
              <a:rPr lang="en-GB" sz="2800" dirty="0" smtClean="0"/>
              <a:t>Using different processes together</a:t>
            </a:r>
          </a:p>
          <a:p>
            <a:r>
              <a:rPr lang="en-GB" sz="2800" dirty="0" smtClean="0"/>
              <a:t>Investigating</a:t>
            </a:r>
          </a:p>
          <a:p>
            <a:r>
              <a:rPr lang="en-GB" sz="2800" dirty="0" smtClean="0"/>
              <a:t>Explaining or evaluating</a:t>
            </a:r>
          </a:p>
          <a:p>
            <a:r>
              <a:rPr lang="en-GB" sz="2800" dirty="0" smtClean="0"/>
              <a:t>Convincing</a:t>
            </a:r>
          </a:p>
          <a:p>
            <a:r>
              <a:rPr lang="en-GB" sz="2800" dirty="0" smtClean="0"/>
              <a:t>Exploring non-examples</a:t>
            </a:r>
          </a:p>
          <a:p>
            <a:endParaRPr lang="en-GB" dirty="0"/>
          </a:p>
        </p:txBody>
      </p:sp>
      <p:sp>
        <p:nvSpPr>
          <p:cNvPr id="7" name="Content Placeholder 6"/>
          <p:cNvSpPr>
            <a:spLocks noGrp="1"/>
          </p:cNvSpPr>
          <p:nvPr>
            <p:ph sz="quarter" idx="4"/>
          </p:nvPr>
        </p:nvSpPr>
        <p:spPr>
          <a:xfrm>
            <a:off x="4645025" y="1444294"/>
            <a:ext cx="4041775" cy="4793018"/>
          </a:xfrm>
        </p:spPr>
        <p:txBody>
          <a:bodyPr>
            <a:normAutofit lnSpcReduction="10000"/>
          </a:bodyPr>
          <a:lstStyle/>
          <a:p>
            <a:r>
              <a:rPr lang="en-GB" sz="2600" dirty="0" smtClean="0"/>
              <a:t>Not being given the whole picture</a:t>
            </a:r>
          </a:p>
          <a:p>
            <a:r>
              <a:rPr lang="en-GB" sz="2600" dirty="0" smtClean="0"/>
              <a:t>Creating something new</a:t>
            </a:r>
          </a:p>
          <a:p>
            <a:r>
              <a:rPr lang="en-GB" sz="2600" dirty="0" smtClean="0"/>
              <a:t>Finding more than one answer</a:t>
            </a:r>
          </a:p>
          <a:p>
            <a:r>
              <a:rPr lang="en-GB" sz="2600" dirty="0" smtClean="0"/>
              <a:t>Dealing with restrictions</a:t>
            </a:r>
          </a:p>
          <a:p>
            <a:r>
              <a:rPr lang="en-GB" sz="2600" dirty="0" smtClean="0"/>
              <a:t>Playing</a:t>
            </a:r>
          </a:p>
          <a:p>
            <a:r>
              <a:rPr lang="en-GB" sz="2600" dirty="0" smtClean="0"/>
              <a:t>Open-endedness</a:t>
            </a:r>
          </a:p>
          <a:p>
            <a:r>
              <a:rPr lang="en-GB" sz="2600" dirty="0" smtClean="0"/>
              <a:t>Working independently</a:t>
            </a:r>
          </a:p>
          <a:p>
            <a:r>
              <a:rPr lang="en-GB" sz="2600" dirty="0" smtClean="0"/>
              <a:t>Broadening content</a:t>
            </a:r>
          </a:p>
          <a:p>
            <a:endParaRPr lang="en-GB"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 Developing early reading </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340768"/>
            <a:ext cx="8229600" cy="4755984"/>
          </a:xfrm>
        </p:spPr>
        <p:txBody>
          <a:bodyPr>
            <a:normAutofit fontScale="77500" lnSpcReduction="20000"/>
          </a:bodyPr>
          <a:lstStyle/>
          <a:p>
            <a:r>
              <a:rPr lang="en-GB" dirty="0" smtClean="0"/>
              <a:t>https://www.gov.uk/government/publications/the-reading-framework-teaching-the-foundations-of-literacy</a:t>
            </a:r>
          </a:p>
          <a:p>
            <a:endParaRPr lang="en-GB" dirty="0" smtClean="0"/>
          </a:p>
          <a:p>
            <a:r>
              <a:rPr lang="en-GB" dirty="0" smtClean="0"/>
              <a:t>Making your phonics robust</a:t>
            </a:r>
          </a:p>
          <a:p>
            <a:r>
              <a:rPr lang="en-GB" dirty="0" smtClean="0"/>
              <a:t>Telling stories, class novels, reading children poetry across the school</a:t>
            </a:r>
          </a:p>
          <a:p>
            <a:r>
              <a:rPr lang="en-GB" dirty="0" smtClean="0"/>
              <a:t>Early vocabulary acquisition e.g. Nuffield Early Language Intervention </a:t>
            </a:r>
          </a:p>
          <a:p>
            <a:r>
              <a:rPr lang="en-GB" dirty="0" smtClean="0"/>
              <a:t>Handwriting linking to early phonics (no continuous cursive)</a:t>
            </a:r>
          </a:p>
          <a:p>
            <a:r>
              <a:rPr lang="en-GB" dirty="0" err="1" smtClean="0"/>
              <a:t>Decodable</a:t>
            </a:r>
            <a:r>
              <a:rPr lang="en-GB" dirty="0" smtClean="0"/>
              <a:t> books</a:t>
            </a:r>
          </a:p>
          <a:p>
            <a:r>
              <a:rPr lang="en-GB" dirty="0" smtClean="0"/>
              <a:t>Use of group reading for early readers</a:t>
            </a:r>
          </a:p>
          <a:p>
            <a:r>
              <a:rPr lang="en-GB" dirty="0" smtClean="0"/>
              <a:t>An emphasis on consistency and routines</a:t>
            </a:r>
          </a:p>
          <a:p>
            <a:r>
              <a:rPr lang="en-GB" dirty="0" smtClean="0"/>
              <a:t>Book banding to gradually build challenge and to ensure pupils and books ‘match’</a:t>
            </a:r>
          </a:p>
          <a:p>
            <a:r>
              <a:rPr lang="en-GB" dirty="0" smtClean="0"/>
              <a:t>Targeted support for lower </a:t>
            </a:r>
            <a:r>
              <a:rPr lang="en-GB" dirty="0" err="1" smtClean="0"/>
              <a:t>attainers</a:t>
            </a:r>
            <a:endParaRPr lang="en-GB" dirty="0" smtClean="0"/>
          </a:p>
          <a:p>
            <a:endParaRPr lang="en-GB" dirty="0" smtClean="0"/>
          </a:p>
          <a:p>
            <a:endParaRPr lang="en-GB" dirty="0" smtClean="0"/>
          </a:p>
          <a:p>
            <a:endParaRPr lang="en-GB" dirty="0"/>
          </a:p>
        </p:txBody>
      </p:sp>
      <p:sp>
        <p:nvSpPr>
          <p:cNvPr id="4" name="Title 3"/>
          <p:cNvSpPr>
            <a:spLocks noGrp="1"/>
          </p:cNvSpPr>
          <p:nvPr>
            <p:ph type="title"/>
          </p:nvPr>
        </p:nvSpPr>
        <p:spPr/>
        <p:txBody>
          <a:bodyPr/>
          <a:lstStyle/>
          <a:p>
            <a:r>
              <a:rPr lang="en-GB" dirty="0" smtClean="0"/>
              <a:t>Areas to develop</a:t>
            </a: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smtClean="0"/>
              <a:t>DfE</a:t>
            </a:r>
            <a:r>
              <a:rPr lang="en-GB" dirty="0" smtClean="0"/>
              <a:t> has launched a new process to validate complete systematic synthetic phonics teaching programmes. This process is for both previously assessed programmes and new applicants.</a:t>
            </a:r>
          </a:p>
          <a:p>
            <a:r>
              <a:rPr lang="en-GB" dirty="0" smtClean="0"/>
              <a:t>Programmes that feature on the current list will need to apply by 28 February 2022. If they do not apply, they will no longer feature on the list.</a:t>
            </a:r>
          </a:p>
          <a:p>
            <a:endParaRPr lang="en-GB" b="1" dirty="0"/>
          </a:p>
        </p:txBody>
      </p:sp>
      <p:sp>
        <p:nvSpPr>
          <p:cNvPr id="3" name="Title 2"/>
          <p:cNvSpPr>
            <a:spLocks noGrp="1"/>
          </p:cNvSpPr>
          <p:nvPr>
            <p:ph type="title"/>
          </p:nvPr>
        </p:nvSpPr>
        <p:spPr/>
        <p:txBody>
          <a:bodyPr/>
          <a:lstStyle/>
          <a:p>
            <a:r>
              <a:rPr lang="en-GB" dirty="0" smtClean="0"/>
              <a:t>Phonics </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Bug Club Phonics</a:t>
            </a:r>
          </a:p>
          <a:p>
            <a:r>
              <a:rPr lang="en-GB" dirty="0" smtClean="0"/>
              <a:t>Essential Letters and Sounds</a:t>
            </a:r>
          </a:p>
          <a:p>
            <a:r>
              <a:rPr lang="en-GB" dirty="0" err="1" smtClean="0"/>
              <a:t>Letterland</a:t>
            </a:r>
            <a:endParaRPr lang="en-GB" dirty="0" smtClean="0"/>
          </a:p>
          <a:p>
            <a:r>
              <a:rPr lang="en-GB" dirty="0" smtClean="0"/>
              <a:t>Little </a:t>
            </a:r>
            <a:r>
              <a:rPr lang="en-GB" dirty="0" err="1" smtClean="0"/>
              <a:t>Wandle</a:t>
            </a:r>
            <a:r>
              <a:rPr lang="en-GB" dirty="0" smtClean="0"/>
              <a:t> Letters and Sounds Revised</a:t>
            </a:r>
          </a:p>
          <a:p>
            <a:r>
              <a:rPr lang="en-GB" dirty="0" smtClean="0"/>
              <a:t>No Nonsense Phonics</a:t>
            </a:r>
          </a:p>
          <a:p>
            <a:r>
              <a:rPr lang="en-GB" dirty="0" smtClean="0"/>
              <a:t>Phonics International</a:t>
            </a:r>
          </a:p>
          <a:p>
            <a:r>
              <a:rPr lang="en-GB" dirty="0" smtClean="0"/>
              <a:t>Read Write Inc.</a:t>
            </a:r>
          </a:p>
          <a:p>
            <a:r>
              <a:rPr lang="en-GB" dirty="0" smtClean="0"/>
              <a:t>Reading Planet Rocket Phonics</a:t>
            </a:r>
          </a:p>
          <a:p>
            <a:r>
              <a:rPr lang="en-GB" dirty="0" smtClean="0"/>
              <a:t>Success for All Phonics</a:t>
            </a:r>
          </a:p>
          <a:p>
            <a:endParaRPr lang="en-GB" dirty="0"/>
          </a:p>
        </p:txBody>
      </p:sp>
      <p:sp>
        <p:nvSpPr>
          <p:cNvPr id="3" name="Title 2"/>
          <p:cNvSpPr>
            <a:spLocks noGrp="1"/>
          </p:cNvSpPr>
          <p:nvPr>
            <p:ph type="title"/>
          </p:nvPr>
        </p:nvSpPr>
        <p:spPr/>
        <p:txBody>
          <a:bodyPr/>
          <a:lstStyle/>
          <a:p>
            <a:r>
              <a:rPr lang="en-GB" dirty="0" smtClean="0"/>
              <a:t>Validated so far</a:t>
            </a: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hlinkClick r:id="rId2"/>
              </a:rPr>
              <a:t>https://educationhub.blog.gov.uk/2021/05/17/the-removal-of-letters-and-sounds-2007-from-the-departments-list-of-validated-phonics-programmes-teachers-questions-answered/</a:t>
            </a:r>
            <a:endParaRPr lang="en-GB" dirty="0" smtClean="0"/>
          </a:p>
          <a:p>
            <a:r>
              <a:rPr lang="en-GB" dirty="0" smtClean="0"/>
              <a:t>“No. You don’t have to stop using Letters and Sounds 2007 now, or at all. </a:t>
            </a:r>
            <a:r>
              <a:rPr lang="en-GB" dirty="0" err="1" smtClean="0"/>
              <a:t>Ofsted</a:t>
            </a:r>
            <a:r>
              <a:rPr lang="en-GB" dirty="0" smtClean="0"/>
              <a:t> do not have a preferred programme or approach. What’s important is that schools take an approach that is rigorous, systematic, used with fidelity, and achieves strong results for all pupils, including the most disadvantaged.”</a:t>
            </a:r>
            <a:endParaRPr lang="en-GB" dirty="0"/>
          </a:p>
        </p:txBody>
      </p:sp>
      <p:sp>
        <p:nvSpPr>
          <p:cNvPr id="3" name="Title 2"/>
          <p:cNvSpPr>
            <a:spLocks noGrp="1"/>
          </p:cNvSpPr>
          <p:nvPr>
            <p:ph type="title"/>
          </p:nvPr>
        </p:nvSpPr>
        <p:spPr/>
        <p:txBody>
          <a:bodyPr/>
          <a:lstStyle/>
          <a:p>
            <a:r>
              <a:rPr lang="en-GB" dirty="0" err="1" smtClean="0"/>
              <a:t>Ofsted</a:t>
            </a:r>
            <a:r>
              <a:rPr lang="en-GB" dirty="0" smtClean="0"/>
              <a:t> and Letters and Sounds</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“If your school uses its own approach based around Letters and Sounds 2007 which includes appropriate resources, has </a:t>
            </a:r>
            <a:r>
              <a:rPr lang="en-GB" dirty="0" err="1" smtClean="0"/>
              <a:t>decodable</a:t>
            </a:r>
            <a:r>
              <a:rPr lang="en-GB" dirty="0" smtClean="0"/>
              <a:t> books matched to pupils’ phonic knowledge, high-quality staff training and achieves strong results, there is no need to change approach. Schools should check that the approach taken is sustainable and works for all children, including the most disadvantaged.”</a:t>
            </a:r>
            <a:endParaRPr lang="en-GB" dirty="0"/>
          </a:p>
        </p:txBody>
      </p:sp>
      <p:sp>
        <p:nvSpPr>
          <p:cNvPr id="3" name="Title 2"/>
          <p:cNvSpPr>
            <a:spLocks noGrp="1"/>
          </p:cNvSpPr>
          <p:nvPr>
            <p:ph type="title"/>
          </p:nvPr>
        </p:nvSpPr>
        <p:spPr/>
        <p:txBody>
          <a:bodyPr/>
          <a:lstStyle/>
          <a:p>
            <a:r>
              <a:rPr lang="en-GB" dirty="0" smtClean="0"/>
              <a:t>Your own approach</a:t>
            </a:r>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10. Developing </a:t>
            </a:r>
            <a:br>
              <a:rPr lang="en-GB" dirty="0" smtClean="0"/>
            </a:br>
            <a:r>
              <a:rPr lang="en-GB" dirty="0" smtClean="0"/>
              <a:t>self-regulation in learners</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smtClean="0"/>
              <a:t>This should be the result</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1187624" y="1196752"/>
            <a:ext cx="6984539" cy="4561637"/>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dirty="0" smtClean="0"/>
              <a:t>  “Self-regulation is about the extent to which learners are aware of their strengths and weaknesses and the strategies they use</a:t>
            </a:r>
          </a:p>
          <a:p>
            <a:pPr>
              <a:buNone/>
            </a:pPr>
            <a:r>
              <a:rPr lang="en-GB" dirty="0" smtClean="0"/>
              <a:t>   to learn. It describes how they can motivate themselves to engage in learning and develop strategies to enhance their learning and to improve.”</a:t>
            </a:r>
          </a:p>
          <a:p>
            <a:pPr algn="r">
              <a:buNone/>
            </a:pPr>
            <a:r>
              <a:rPr lang="en-GB" dirty="0" smtClean="0"/>
              <a:t>EEF</a:t>
            </a:r>
            <a:endParaRPr lang="en-GB" dirty="0"/>
          </a:p>
        </p:txBody>
      </p:sp>
      <p:sp>
        <p:nvSpPr>
          <p:cNvPr id="3" name="Title 2"/>
          <p:cNvSpPr>
            <a:spLocks noGrp="1"/>
          </p:cNvSpPr>
          <p:nvPr>
            <p:ph type="title"/>
          </p:nvPr>
        </p:nvSpPr>
        <p:spPr/>
        <p:txBody>
          <a:bodyPr/>
          <a:lstStyle/>
          <a:p>
            <a:r>
              <a:rPr lang="en-GB" dirty="0" smtClean="0"/>
              <a:t>What is Self-regulation?</a:t>
            </a:r>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t>Cognition </a:t>
            </a:r>
            <a:r>
              <a:rPr lang="en-GB" dirty="0" smtClean="0"/>
              <a:t>is the mental process involved</a:t>
            </a:r>
          </a:p>
          <a:p>
            <a:pPr>
              <a:buNone/>
            </a:pPr>
            <a:r>
              <a:rPr lang="en-GB" dirty="0" smtClean="0"/>
              <a:t>   in knowing, understanding, and learning</a:t>
            </a:r>
          </a:p>
          <a:p>
            <a:r>
              <a:rPr lang="en-GB" b="1" dirty="0" err="1" smtClean="0"/>
              <a:t>Metacognition</a:t>
            </a:r>
            <a:r>
              <a:rPr lang="en-GB" dirty="0" smtClean="0"/>
              <a:t> is about the ways learners monitor and purposefully direct their learning</a:t>
            </a:r>
          </a:p>
          <a:p>
            <a:r>
              <a:rPr lang="en-GB" b="1" dirty="0" smtClean="0"/>
              <a:t>Motivation </a:t>
            </a:r>
            <a:r>
              <a:rPr lang="en-GB" dirty="0" smtClean="0"/>
              <a:t>is our willingness to engage</a:t>
            </a:r>
          </a:p>
          <a:p>
            <a:pPr>
              <a:buNone/>
            </a:pPr>
            <a:r>
              <a:rPr lang="en-GB" dirty="0" smtClean="0"/>
              <a:t>	our metacognitive and cognitive skills and apply them to learning</a:t>
            </a:r>
          </a:p>
          <a:p>
            <a:endParaRPr lang="en-GB" dirty="0" smtClean="0"/>
          </a:p>
          <a:p>
            <a:endParaRPr lang="en-GB" dirty="0" smtClean="0"/>
          </a:p>
          <a:p>
            <a:pPr>
              <a:buNone/>
            </a:pPr>
            <a:endParaRPr lang="en-GB" dirty="0" smtClean="0"/>
          </a:p>
        </p:txBody>
      </p:sp>
      <p:sp>
        <p:nvSpPr>
          <p:cNvPr id="3" name="Title 2"/>
          <p:cNvSpPr>
            <a:spLocks noGrp="1"/>
          </p:cNvSpPr>
          <p:nvPr>
            <p:ph type="title"/>
          </p:nvPr>
        </p:nvSpPr>
        <p:spPr/>
        <p:txBody>
          <a:bodyPr/>
          <a:lstStyle/>
          <a:p>
            <a:r>
              <a:rPr lang="en-GB" dirty="0" smtClean="0"/>
              <a:t>Components</a:t>
            </a:r>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We approach learning with</a:t>
            </a:r>
          </a:p>
          <a:p>
            <a:pPr lvl="1"/>
            <a:r>
              <a:rPr lang="en-GB" dirty="0" smtClean="0"/>
              <a:t>Knowledge of ourselves as a learner (abilities and attitudes)</a:t>
            </a:r>
          </a:p>
          <a:p>
            <a:pPr lvl="1"/>
            <a:r>
              <a:rPr lang="en-GB" dirty="0" smtClean="0"/>
              <a:t>Knowledge of which strategies are effective and available</a:t>
            </a:r>
          </a:p>
          <a:p>
            <a:pPr lvl="1"/>
            <a:r>
              <a:rPr lang="en-GB" dirty="0" smtClean="0"/>
              <a:t>Knowledge of the particular task</a:t>
            </a:r>
          </a:p>
          <a:p>
            <a:r>
              <a:rPr lang="en-GB" dirty="0" smtClean="0"/>
              <a:t>When undertaking a learning task, we start with this knowledge, then apply and adapt it</a:t>
            </a:r>
          </a:p>
          <a:p>
            <a:r>
              <a:rPr lang="en-GB" dirty="0" smtClean="0"/>
              <a:t>This is metacognitive regulation</a:t>
            </a:r>
          </a:p>
          <a:p>
            <a:r>
              <a:rPr lang="en-GB" dirty="0" smtClean="0"/>
              <a:t>This involves planning how to undertake a task, working on it while monitoring the strategy to check progress, then evaluating the overall success</a:t>
            </a:r>
          </a:p>
          <a:p>
            <a:r>
              <a:rPr lang="en-GB" dirty="0" smtClean="0"/>
              <a:t>The task has to be at an appropriately high level of challenge</a:t>
            </a:r>
            <a:endParaRPr lang="en-GB" dirty="0"/>
          </a:p>
        </p:txBody>
      </p:sp>
      <p:sp>
        <p:nvSpPr>
          <p:cNvPr id="3" name="Title 2"/>
          <p:cNvSpPr>
            <a:spLocks noGrp="1"/>
          </p:cNvSpPr>
          <p:nvPr>
            <p:ph type="title"/>
          </p:nvPr>
        </p:nvSpPr>
        <p:spPr/>
        <p:txBody>
          <a:bodyPr/>
          <a:lstStyle/>
          <a:p>
            <a:r>
              <a:rPr lang="en-GB" dirty="0" smtClean="0"/>
              <a:t>What </a:t>
            </a:r>
            <a:r>
              <a:rPr lang="en-GB" dirty="0" err="1" smtClean="0"/>
              <a:t>metacognition</a:t>
            </a:r>
            <a:r>
              <a:rPr lang="en-GB" dirty="0" smtClean="0"/>
              <a:t> looks like</a:t>
            </a: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eriod"/>
            </a:pPr>
            <a:r>
              <a:rPr lang="en-GB" dirty="0" smtClean="0"/>
              <a:t>Build self-regulation of behaviour</a:t>
            </a:r>
          </a:p>
          <a:p>
            <a:pPr marL="624078" indent="-514350">
              <a:buFont typeface="+mj-lt"/>
              <a:buAutoNum type="arabicPeriod"/>
            </a:pPr>
            <a:r>
              <a:rPr lang="en-GB" dirty="0" smtClean="0"/>
              <a:t>Build the skills of focusing and attending</a:t>
            </a:r>
          </a:p>
          <a:p>
            <a:pPr marL="624078" indent="-514350">
              <a:buFont typeface="+mj-lt"/>
              <a:buAutoNum type="arabicPeriod"/>
            </a:pPr>
            <a:r>
              <a:rPr lang="en-GB" dirty="0" smtClean="0"/>
              <a:t>Develop </a:t>
            </a:r>
            <a:r>
              <a:rPr lang="en-GB" dirty="0" err="1" smtClean="0"/>
              <a:t>metacognition</a:t>
            </a:r>
            <a:endParaRPr lang="en-GB" dirty="0" smtClean="0"/>
          </a:p>
          <a:p>
            <a:pPr marL="624078" indent="-514350">
              <a:buFont typeface="+mj-lt"/>
              <a:buAutoNum type="arabicPeriod"/>
            </a:pPr>
            <a:r>
              <a:rPr lang="en-GB" dirty="0" smtClean="0"/>
              <a:t>Model </a:t>
            </a:r>
            <a:r>
              <a:rPr lang="en-GB" dirty="0" err="1" smtClean="0"/>
              <a:t>metacognition</a:t>
            </a:r>
            <a:r>
              <a:rPr lang="en-GB" dirty="0" smtClean="0"/>
              <a:t> and cognition </a:t>
            </a:r>
            <a:r>
              <a:rPr lang="en-GB" dirty="0" err="1" smtClean="0"/>
              <a:t>e.g</a:t>
            </a:r>
            <a:r>
              <a:rPr lang="en-GB" dirty="0" smtClean="0"/>
              <a:t> in modelling a maths problem or reading a poem</a:t>
            </a:r>
          </a:p>
          <a:p>
            <a:pPr marL="624078" indent="-514350">
              <a:buFont typeface="+mj-lt"/>
              <a:buAutoNum type="arabicPeriod"/>
            </a:pPr>
            <a:r>
              <a:rPr lang="en-GB" dirty="0" smtClean="0"/>
              <a:t>Build opportunities for independence</a:t>
            </a:r>
          </a:p>
          <a:p>
            <a:pPr marL="624078" indent="-514350">
              <a:buFont typeface="+mj-lt"/>
              <a:buAutoNum type="arabicPeriod"/>
            </a:pPr>
            <a:r>
              <a:rPr lang="en-GB" dirty="0" smtClean="0"/>
              <a:t>Support independence (with goals, strategies and structures)</a:t>
            </a:r>
          </a:p>
          <a:p>
            <a:pPr marL="624078" indent="-514350">
              <a:buFont typeface="+mj-lt"/>
              <a:buAutoNum type="arabicPeriod"/>
            </a:pPr>
            <a:r>
              <a:rPr lang="en-GB" dirty="0" smtClean="0"/>
              <a:t>Develop accuracy of judgements e.g. success criteria</a:t>
            </a:r>
          </a:p>
          <a:p>
            <a:pPr marL="624078" indent="-514350">
              <a:buFont typeface="+mj-lt"/>
              <a:buAutoNum type="arabicPeriod"/>
            </a:pPr>
            <a:endParaRPr lang="en-GB" dirty="0"/>
          </a:p>
        </p:txBody>
      </p:sp>
      <p:sp>
        <p:nvSpPr>
          <p:cNvPr id="3" name="Title 2"/>
          <p:cNvSpPr>
            <a:spLocks noGrp="1"/>
          </p:cNvSpPr>
          <p:nvPr>
            <p:ph type="title"/>
          </p:nvPr>
        </p:nvSpPr>
        <p:spPr/>
        <p:txBody>
          <a:bodyPr/>
          <a:lstStyle/>
          <a:p>
            <a:r>
              <a:rPr lang="en-GB" dirty="0" smtClean="0"/>
              <a:t>7 key strategies</a:t>
            </a:r>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C13EAF-6A7E-45A8-A7E0-6583437ACEAD}"/>
              </a:ext>
            </a:extLst>
          </p:cNvPr>
          <p:cNvSpPr>
            <a:spLocks noGrp="1"/>
          </p:cNvSpPr>
          <p:nvPr>
            <p:ph type="title"/>
          </p:nvPr>
        </p:nvSpPr>
        <p:spPr/>
        <p:txBody>
          <a:bodyPr/>
          <a:lstStyle/>
          <a:p>
            <a:r>
              <a:rPr lang="en-GB" dirty="0" smtClean="0"/>
              <a:t>Next steps, thoughts and questions </a:t>
            </a:r>
            <a:endParaRPr lang="en-GB" dirty="0"/>
          </a:p>
        </p:txBody>
      </p:sp>
    </p:spTree>
    <p:extLst>
      <p:ext uri="{BB962C8B-B14F-4D97-AF65-F5344CB8AC3E}">
        <p14:creationId xmlns:p14="http://schemas.microsoft.com/office/powerpoint/2010/main" val="250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484784"/>
            <a:ext cx="9144000" cy="2864994"/>
          </a:xfrm>
          <a:prstGeom prst="rect">
            <a:avLst/>
          </a:prstGeom>
        </p:spPr>
      </p:pic>
      <p:sp>
        <p:nvSpPr>
          <p:cNvPr id="3" name="Rectangle 2"/>
          <p:cNvSpPr/>
          <p:nvPr/>
        </p:nvSpPr>
        <p:spPr>
          <a:xfrm>
            <a:off x="323528" y="5157192"/>
            <a:ext cx="8604448" cy="954107"/>
          </a:xfrm>
          <a:prstGeom prst="rect">
            <a:avLst/>
          </a:prstGeom>
        </p:spPr>
        <p:txBody>
          <a:bodyPr wrap="square">
            <a:spAutoFit/>
          </a:bodyPr>
          <a:lstStyle/>
          <a:p>
            <a:pPr algn="ctr"/>
            <a:r>
              <a:rPr lang="en-GB" sz="2800" dirty="0" smtClean="0"/>
              <a:t>Do not venture into depth until mastery has been achieved</a:t>
            </a:r>
            <a:endParaRPr lang="en-GB" sz="2800" dirty="0"/>
          </a:p>
        </p:txBody>
      </p:sp>
    </p:spTree>
    <p:extLst>
      <p:ext uri="{BB962C8B-B14F-4D97-AF65-F5344CB8AC3E}">
        <p14:creationId xmlns:p14="http://schemas.microsoft.com/office/powerpoint/2010/main" val="606419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3389</TotalTime>
  <Words>3370</Words>
  <Application>Microsoft Office PowerPoint</Application>
  <PresentationFormat>On-screen Show (4:3)</PresentationFormat>
  <Paragraphs>456</Paragraphs>
  <Slides>84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Calibri</vt:lpstr>
      <vt:lpstr>Lucida Sans Unicode</vt:lpstr>
      <vt:lpstr>Verdana</vt:lpstr>
      <vt:lpstr>Wingdings</vt:lpstr>
      <vt:lpstr>Wingdings 2</vt:lpstr>
      <vt:lpstr>Wingdings 3</vt:lpstr>
      <vt:lpstr>Concourse</vt:lpstr>
      <vt:lpstr> Teaching and Learning in the 2020s </vt:lpstr>
      <vt:lpstr>The drivers of teaching and learning in the 2020s</vt:lpstr>
      <vt:lpstr>Being a driver</vt:lpstr>
      <vt:lpstr>Agenda</vt:lpstr>
      <vt:lpstr>1. Embedding mastery</vt:lpstr>
      <vt:lpstr>A problem to be solved</vt:lpstr>
      <vt:lpstr>Benjamin Bloom’s solution</vt:lpstr>
      <vt:lpstr>This should be the result</vt:lpstr>
      <vt:lpstr>PowerPoint Presentation</vt:lpstr>
      <vt:lpstr>4 ways of looking at mastery</vt:lpstr>
      <vt:lpstr>Where mastery can go wrong</vt:lpstr>
      <vt:lpstr>PowerPoint Presentation</vt:lpstr>
      <vt:lpstr>2. Understanding the knowledge drive and cultural capital </vt:lpstr>
      <vt:lpstr>What we teach</vt:lpstr>
      <vt:lpstr>Examples</vt:lpstr>
      <vt:lpstr>Nick Gibb and E. D. Hirsch</vt:lpstr>
      <vt:lpstr>PowerPoint Presentation</vt:lpstr>
      <vt:lpstr>PowerPoint Presentation</vt:lpstr>
      <vt:lpstr>Cultural capital</vt:lpstr>
      <vt:lpstr>Cultural capital and the DfE</vt:lpstr>
      <vt:lpstr>For the many not the few</vt:lpstr>
      <vt:lpstr>3. Understanding effective curriculum design and assessment</vt:lpstr>
      <vt:lpstr>A subject intent</vt:lpstr>
      <vt:lpstr>Deciding on areas of study</vt:lpstr>
      <vt:lpstr>Areas of study – Geography Key stage 1example</vt:lpstr>
      <vt:lpstr>Areas of study – Geography Key stage 2 example</vt:lpstr>
      <vt:lpstr>Deciding on learning</vt:lpstr>
      <vt:lpstr>Monitoring the intent</vt:lpstr>
      <vt:lpstr>Assessment</vt:lpstr>
      <vt:lpstr>Types of assessment</vt:lpstr>
      <vt:lpstr>Strategies for assessing mastery</vt:lpstr>
      <vt:lpstr>4. Developing effective subject leadership </vt:lpstr>
      <vt:lpstr>The importance of subject leadership in the 2020s</vt:lpstr>
      <vt:lpstr>What a subject leader needs to know</vt:lpstr>
      <vt:lpstr>PowerPoint Presentation</vt:lpstr>
      <vt:lpstr>PowerPoint Presentation</vt:lpstr>
      <vt:lpstr>5. Understanding and using memory theory</vt:lpstr>
      <vt:lpstr>Willingham’s model</vt:lpstr>
      <vt:lpstr>The limits of cognitive load</vt:lpstr>
      <vt:lpstr>Using long term memory - Schemas</vt:lpstr>
      <vt:lpstr>Automation</vt:lpstr>
      <vt:lpstr>An example - Reading</vt:lpstr>
      <vt:lpstr>Bypassing the limits of working memory</vt:lpstr>
      <vt:lpstr>PowerPoint Presentation</vt:lpstr>
      <vt:lpstr>Things that help cognitive load</vt:lpstr>
      <vt:lpstr>Reducing the redundancy effect</vt:lpstr>
      <vt:lpstr>Using retrieval practice</vt:lpstr>
      <vt:lpstr>Retrieving from the long term memory</vt:lpstr>
      <vt:lpstr>PowerPoint Presentation</vt:lpstr>
      <vt:lpstr>Ideas for retrieval practice</vt:lpstr>
      <vt:lpstr>6. Using Rosenshine’s principles</vt:lpstr>
      <vt:lpstr>Rosenshine’s instructional procedures</vt:lpstr>
      <vt:lpstr>PowerPoint Presentation</vt:lpstr>
      <vt:lpstr>7. Tackling Covid recovery</vt:lpstr>
      <vt:lpstr>Covid recovery</vt:lpstr>
      <vt:lpstr>Using Rosenshine’s principles for effective tutoring - steps</vt:lpstr>
      <vt:lpstr>Review</vt:lpstr>
      <vt:lpstr>Teach</vt:lpstr>
      <vt:lpstr>Check the understanding</vt:lpstr>
      <vt:lpstr>Guide them in some practice</vt:lpstr>
      <vt:lpstr>Towards independence</vt:lpstr>
      <vt:lpstr>Ensuring mastery</vt:lpstr>
      <vt:lpstr>Review</vt:lpstr>
      <vt:lpstr>8. Understanding Adaption</vt:lpstr>
      <vt:lpstr>Ofsted research</vt:lpstr>
      <vt:lpstr>Adapting not differentiating</vt:lpstr>
      <vt:lpstr>You can change two things</vt:lpstr>
      <vt:lpstr>What are you changing?</vt:lpstr>
      <vt:lpstr>The big change</vt:lpstr>
      <vt:lpstr>Teaching style</vt:lpstr>
      <vt:lpstr>What slower learners might need</vt:lpstr>
      <vt:lpstr>Challenging faster learners</vt:lpstr>
      <vt:lpstr>9. Developing early reading </vt:lpstr>
      <vt:lpstr>Areas to develop</vt:lpstr>
      <vt:lpstr>Phonics </vt:lpstr>
      <vt:lpstr>Validated so far</vt:lpstr>
      <vt:lpstr>Ofsted and Letters and Sounds</vt:lpstr>
      <vt:lpstr>Your own approach</vt:lpstr>
      <vt:lpstr>10. Developing  self-regulation in learners</vt:lpstr>
      <vt:lpstr>What is Self-regulation?</vt:lpstr>
      <vt:lpstr>Components</vt:lpstr>
      <vt:lpstr>What metacognition looks like</vt:lpstr>
      <vt:lpstr>7 key strategies</vt:lpstr>
      <vt:lpstr>Next steps, thoughts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jonathan2</dc:creator>
  <cp:lastModifiedBy>Pam Langmead</cp:lastModifiedBy>
  <cp:revision>115</cp:revision>
  <dcterms:created xsi:type="dcterms:W3CDTF">2011-09-13T15:46:17Z</dcterms:created>
  <dcterms:modified xsi:type="dcterms:W3CDTF">2021-09-17T14:55:35Z</dcterms:modified>
</cp:coreProperties>
</file>