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handoutMasterIdLst>
    <p:handoutMasterId r:id="rId28"/>
  </p:handoutMasterIdLst>
  <p:sldIdLst>
    <p:sldId id="256" r:id="rId2"/>
    <p:sldId id="261" r:id="rId3"/>
    <p:sldId id="285" r:id="rId4"/>
    <p:sldId id="263" r:id="rId5"/>
    <p:sldId id="291" r:id="rId6"/>
    <p:sldId id="292" r:id="rId7"/>
    <p:sldId id="262" r:id="rId8"/>
    <p:sldId id="266" r:id="rId9"/>
    <p:sldId id="267" r:id="rId10"/>
    <p:sldId id="293" r:id="rId11"/>
    <p:sldId id="269" r:id="rId12"/>
    <p:sldId id="270" r:id="rId13"/>
    <p:sldId id="272" r:id="rId14"/>
    <p:sldId id="273" r:id="rId15"/>
    <p:sldId id="274" r:id="rId16"/>
    <p:sldId id="275" r:id="rId17"/>
    <p:sldId id="276" r:id="rId18"/>
    <p:sldId id="286" r:id="rId19"/>
    <p:sldId id="277" r:id="rId20"/>
    <p:sldId id="278" r:id="rId21"/>
    <p:sldId id="279" r:id="rId22"/>
    <p:sldId id="280" r:id="rId23"/>
    <p:sldId id="281" r:id="rId24"/>
    <p:sldId id="287" r:id="rId25"/>
    <p:sldId id="288"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autoAdjust="0"/>
  </p:normalViewPr>
  <p:slideViewPr>
    <p:cSldViewPr>
      <p:cViewPr varScale="1">
        <p:scale>
          <a:sx n="116" d="100"/>
          <a:sy n="116"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r>
              <a:rPr lang="en-GB" dirty="0" smtClean="0"/>
              <a:t>Partnership</a:t>
            </a:r>
            <a:r>
              <a:rPr lang="en-GB" baseline="0" dirty="0" smtClean="0"/>
              <a:t> Leads meeting 7</a:t>
            </a:r>
            <a:r>
              <a:rPr lang="en-GB" baseline="30000" dirty="0" smtClean="0"/>
              <a:t>th</a:t>
            </a:r>
            <a:r>
              <a:rPr lang="en-GB" baseline="0" dirty="0" smtClean="0"/>
              <a:t> June</a:t>
            </a:r>
          </a:p>
          <a:p>
            <a:r>
              <a:rPr lang="en-GB" baseline="0" dirty="0" smtClean="0"/>
              <a:t>All of these will be discussed in more detail</a:t>
            </a:r>
          </a:p>
          <a:p>
            <a:endParaRPr lang="en-GB" baseline="0" dirty="0" smtClean="0"/>
          </a:p>
          <a:p>
            <a:r>
              <a:rPr lang="en-GB" b="1" baseline="0" dirty="0" smtClean="0"/>
              <a:t>SLIS Survey </a:t>
            </a:r>
            <a:r>
              <a:rPr lang="en-GB" baseline="0" dirty="0" smtClean="0"/>
              <a:t>– on info link</a:t>
            </a:r>
          </a:p>
          <a:p>
            <a:endParaRPr lang="en-GB" baseline="0" dirty="0" smtClean="0"/>
          </a:p>
          <a:p>
            <a:r>
              <a:rPr lang="en-GB" b="1" baseline="0" dirty="0" smtClean="0"/>
              <a:t>SLIS quadrant meetings:</a:t>
            </a:r>
          </a:p>
          <a:p>
            <a:r>
              <a:rPr lang="en-GB" baseline="0" dirty="0" smtClean="0"/>
              <a:t>Eg of agenda items for next meeting  - all before summer except mid</a:t>
            </a:r>
          </a:p>
          <a:p>
            <a:endParaRPr lang="en-GB" baseline="0" dirty="0" smtClean="0"/>
          </a:p>
          <a:p>
            <a:pPr marL="171450" indent="-171450">
              <a:buFont typeface="Arial" panose="020B0604020202020204" pitchFamily="34" charset="0"/>
              <a:buChar char="•"/>
            </a:pPr>
            <a:r>
              <a:rPr lang="en-GB" dirty="0" smtClean="0"/>
              <a:t>School Improvement Priorities from partnerships</a:t>
            </a:r>
          </a:p>
          <a:p>
            <a:pPr marL="171450" indent="-171450">
              <a:buFont typeface="Arial" panose="020B0604020202020204" pitchFamily="34" charset="0"/>
              <a:buChar char="•"/>
            </a:pPr>
            <a:r>
              <a:rPr lang="en-GB" dirty="0" smtClean="0"/>
              <a:t>Sharing Good Practice and Projects</a:t>
            </a:r>
          </a:p>
          <a:p>
            <a:pPr marL="171450" indent="-171450">
              <a:buFont typeface="Arial" panose="020B0604020202020204" pitchFamily="34" charset="0"/>
              <a:buChar char="•"/>
            </a:pPr>
            <a:r>
              <a:rPr lang="en-GB" dirty="0" smtClean="0"/>
              <a:t>How SEP days have been used</a:t>
            </a:r>
          </a:p>
          <a:p>
            <a:pPr marL="171450" lvl="1" indent="-171450">
              <a:buFont typeface="Arial" panose="020B0604020202020204" pitchFamily="34" charset="0"/>
              <a:buChar char="•"/>
            </a:pPr>
            <a:r>
              <a:rPr lang="en-GB" dirty="0" smtClean="0"/>
              <a:t>Partnership strengths, challenges, sharing effective practice that is having a positive impact in more than one school</a:t>
            </a:r>
          </a:p>
          <a:p>
            <a:pPr marL="171450" lvl="1" indent="-171450">
              <a:buFont typeface="Arial" panose="020B0604020202020204" pitchFamily="34" charset="0"/>
              <a:buChar char="•"/>
            </a:pPr>
            <a:r>
              <a:rPr lang="en-GB" dirty="0" smtClean="0"/>
              <a:t>Autumn Term: Sharing Partnership priorities action plans linked to data</a:t>
            </a:r>
          </a:p>
          <a:p>
            <a:pPr marL="171450" indent="-171450">
              <a:buFont typeface="Arial" panose="020B0604020202020204" pitchFamily="34" charset="0"/>
              <a:buChar char="•"/>
            </a:pPr>
            <a:r>
              <a:rPr lang="en-GB" dirty="0" smtClean="0"/>
              <a:t>TSAs - What is on Offer now and in the future,</a:t>
            </a:r>
            <a:r>
              <a:rPr lang="en-GB" baseline="0" dirty="0" smtClean="0"/>
              <a:t> </a:t>
            </a:r>
            <a:r>
              <a:rPr lang="en-GB" dirty="0" smtClean="0"/>
              <a:t>How it can be accessed</a:t>
            </a:r>
          </a:p>
          <a:p>
            <a:pPr marL="171450" indent="-171450">
              <a:buFont typeface="Arial" panose="020B0604020202020204" pitchFamily="34" charset="0"/>
              <a:buChar char="•"/>
            </a:pPr>
            <a:r>
              <a:rPr lang="en-GB" dirty="0" smtClean="0"/>
              <a:t>TSA Activities eg SSIF bids and Centres of Excellence work</a:t>
            </a:r>
          </a:p>
          <a:p>
            <a:pPr marL="171450" indent="-171450">
              <a:buFont typeface="Arial" panose="020B0604020202020204" pitchFamily="34" charset="0"/>
              <a:buChar char="•"/>
            </a:pPr>
            <a:r>
              <a:rPr lang="en-GB" baseline="0" dirty="0" smtClean="0"/>
              <a:t>SEND input from Ruth re partnership working and SEND</a:t>
            </a:r>
          </a:p>
          <a:p>
            <a:pPr marL="171450" lvl="1" indent="-171450">
              <a:buFont typeface="Arial" panose="020B0604020202020204" pitchFamily="34" charset="0"/>
              <a:buChar char="•"/>
            </a:pPr>
            <a:r>
              <a:rPr lang="en-GB" dirty="0" smtClean="0"/>
              <a:t>System leadership within the partnerships/quadrants</a:t>
            </a:r>
          </a:p>
          <a:p>
            <a:pPr marL="171450" lvl="1" indent="-171450">
              <a:buFont typeface="Arial" panose="020B0604020202020204" pitchFamily="34" charset="0"/>
              <a:buChar char="•"/>
            </a:pPr>
            <a:r>
              <a:rPr lang="en-GB" dirty="0" smtClean="0"/>
              <a:t>Governor Involvement in Partnership working</a:t>
            </a:r>
          </a:p>
          <a:p>
            <a:pPr marL="171450" lvl="1" indent="-171450">
              <a:buFont typeface="Arial" panose="020B0604020202020204" pitchFamily="34" charset="0"/>
              <a:buChar char="•"/>
            </a:pPr>
            <a:r>
              <a:rPr lang="en-GB" dirty="0" smtClean="0"/>
              <a:t>Recruitment and Retention strategies</a:t>
            </a:r>
          </a:p>
          <a:p>
            <a:endParaRPr lang="en-GB" baseline="0" dirty="0" smtClean="0"/>
          </a:p>
          <a:p>
            <a:r>
              <a:rPr lang="en-GB" baseline="0" dirty="0" smtClean="0"/>
              <a:t>West 19</a:t>
            </a:r>
            <a:r>
              <a:rPr lang="en-GB" baseline="30000" dirty="0" smtClean="0"/>
              <a:t>th</a:t>
            </a:r>
            <a:r>
              <a:rPr lang="en-GB" baseline="0" dirty="0" smtClean="0"/>
              <a:t> June</a:t>
            </a:r>
          </a:p>
          <a:p>
            <a:r>
              <a:rPr lang="en-GB" baseline="0" dirty="0" smtClean="0"/>
              <a:t>North-East 21</a:t>
            </a:r>
            <a:r>
              <a:rPr lang="en-GB" baseline="30000" dirty="0" smtClean="0"/>
              <a:t>st</a:t>
            </a:r>
            <a:r>
              <a:rPr lang="en-GB" baseline="0" dirty="0" smtClean="0"/>
              <a:t> June</a:t>
            </a:r>
          </a:p>
          <a:p>
            <a:r>
              <a:rPr lang="en-GB" baseline="0" dirty="0" smtClean="0"/>
              <a:t>South 22</a:t>
            </a:r>
            <a:r>
              <a:rPr lang="en-GB" baseline="30000" dirty="0" smtClean="0"/>
              <a:t>nd</a:t>
            </a:r>
            <a:r>
              <a:rPr lang="en-GB" baseline="0" dirty="0" smtClean="0"/>
              <a:t> June</a:t>
            </a:r>
          </a:p>
          <a:p>
            <a:r>
              <a:rPr lang="en-GB" baseline="0" dirty="0" smtClean="0"/>
              <a:t>Mid 16</a:t>
            </a:r>
            <a:r>
              <a:rPr lang="en-GB" baseline="30000" dirty="0" smtClean="0"/>
              <a:t>th</a:t>
            </a:r>
            <a:r>
              <a:rPr lang="en-GB" baseline="0" dirty="0" smtClean="0"/>
              <a:t> October</a:t>
            </a:r>
          </a:p>
          <a:p>
            <a:r>
              <a:rPr lang="en-GB" baseline="0" dirty="0" smtClean="0"/>
              <a:t>Chairs will be able to feed into Project Board following these meetings</a:t>
            </a:r>
          </a:p>
          <a:p>
            <a:r>
              <a:rPr lang="en-GB" baseline="0" dirty="0" smtClean="0"/>
              <a:t>Idea – Partnerships will meet, then quadrant meetings then the Project Board so that there is an effective communication channel</a:t>
            </a:r>
            <a:endParaRPr lang="en-GB" dirty="0" smtClean="0"/>
          </a:p>
          <a:p>
            <a:endParaRPr lang="en-GB" dirty="0" smtClean="0"/>
          </a:p>
          <a:p>
            <a:r>
              <a:rPr lang="en-AU" sz="1200" b="1" dirty="0" smtClean="0"/>
              <a:t>Proposal</a:t>
            </a:r>
          </a:p>
          <a:p>
            <a:r>
              <a:rPr lang="en-GB" sz="1200" dirty="0" smtClean="0"/>
              <a:t>Each partnership to have a set number of core days 8 per partnership to be used for the universal offer</a:t>
            </a:r>
            <a:endParaRPr lang="en-AU" sz="1200" dirty="0" smtClean="0"/>
          </a:p>
          <a:p>
            <a:pPr marL="342900" indent="-342900">
              <a:buFont typeface="Arial" panose="020B0604020202020204" pitchFamily="34" charset="0"/>
              <a:buChar char="•"/>
            </a:pPr>
            <a:r>
              <a:rPr lang="en-GB" sz="1200" dirty="0" smtClean="0"/>
              <a:t>Data</a:t>
            </a:r>
          </a:p>
          <a:p>
            <a:pPr marL="342900" indent="-342900">
              <a:buFont typeface="Arial" panose="020B0604020202020204" pitchFamily="34" charset="0"/>
              <a:buChar char="•"/>
            </a:pPr>
            <a:r>
              <a:rPr lang="en-GB" sz="1200" dirty="0" smtClean="0"/>
              <a:t>Partnership Evaluation Development Tool /Self Evaluation of the partnership</a:t>
            </a:r>
          </a:p>
          <a:p>
            <a:pPr marL="342900" indent="-342900">
              <a:buFont typeface="Arial" panose="020B0604020202020204" pitchFamily="34" charset="0"/>
              <a:buChar char="•"/>
            </a:pPr>
            <a:r>
              <a:rPr lang="en-GB" sz="1200" dirty="0" smtClean="0"/>
              <a:t>Support for new heads</a:t>
            </a:r>
          </a:p>
          <a:p>
            <a:pPr marL="342900" indent="-342900">
              <a:buFont typeface="Arial" panose="020B0604020202020204" pitchFamily="34" charset="0"/>
              <a:buChar char="•"/>
            </a:pPr>
            <a:r>
              <a:rPr lang="en-GB" sz="1200" dirty="0" smtClean="0"/>
              <a:t>Transition including early years </a:t>
            </a:r>
          </a:p>
          <a:p>
            <a:pPr marL="342900" indent="-342900">
              <a:buFont typeface="Arial" panose="020B0604020202020204" pitchFamily="34" charset="0"/>
              <a:buChar char="•"/>
            </a:pPr>
            <a:r>
              <a:rPr lang="en-GB" sz="1200" dirty="0" smtClean="0"/>
              <a:t>Support for partnership Governance</a:t>
            </a:r>
          </a:p>
          <a:p>
            <a:pPr marL="342900" indent="-342900">
              <a:buFont typeface="Arial" panose="020B0604020202020204" pitchFamily="34" charset="0"/>
              <a:buChar char="•"/>
            </a:pPr>
            <a:r>
              <a:rPr lang="en-GB" sz="1200" dirty="0" smtClean="0"/>
              <a:t>Progress of pupils with SEND and Disadvantaged</a:t>
            </a:r>
          </a:p>
          <a:p>
            <a:pPr marL="342900" indent="-342900">
              <a:buFont typeface="Arial" panose="020B0604020202020204" pitchFamily="34" charset="0"/>
              <a:buChar char="•"/>
            </a:pPr>
            <a:r>
              <a:rPr lang="en-GB" sz="1200" dirty="0" smtClean="0"/>
              <a:t>Schools due Ofsted </a:t>
            </a:r>
          </a:p>
          <a:p>
            <a:pPr marL="342900" indent="-342900">
              <a:buFont typeface="Arial" panose="020B0604020202020204" pitchFamily="34" charset="0"/>
              <a:buChar char="•"/>
            </a:pPr>
            <a:r>
              <a:rPr lang="en-GB" sz="1200" dirty="0" smtClean="0"/>
              <a:t>Work with Governors across the Partnership</a:t>
            </a:r>
          </a:p>
          <a:p>
            <a:pPr marL="342900" indent="-342900">
              <a:buFont typeface="Arial" panose="020B0604020202020204" pitchFamily="34" charset="0"/>
              <a:buChar char="•"/>
            </a:pPr>
            <a:r>
              <a:rPr lang="en-GB" sz="1200" dirty="0" smtClean="0"/>
              <a:t>Notional number of days for ‘green’ school visits should intelligence confirm there are some concerns</a:t>
            </a:r>
          </a:p>
          <a:p>
            <a:pPr marL="342900" indent="-342900">
              <a:buFont typeface="Arial" panose="020B0604020202020204" pitchFamily="34" charset="0"/>
              <a:buChar char="•"/>
            </a:pPr>
            <a:r>
              <a:rPr lang="en-GB" sz="1200" dirty="0" smtClean="0"/>
              <a:t>Termly meeting with SEP to discuss ‘Health’ of Partnership/schools</a:t>
            </a:r>
          </a:p>
          <a:p>
            <a:endParaRPr lang="en-GB" sz="1200" dirty="0" smtClean="0"/>
          </a:p>
          <a:p>
            <a:r>
              <a:rPr lang="en-GB" sz="1200" dirty="0" smtClean="0"/>
              <a:t>Partnerships may be able to submit an expression of interest for extra days</a:t>
            </a:r>
          </a:p>
          <a:p>
            <a:endParaRPr lang="en-GB" dirty="0" smtClean="0"/>
          </a:p>
          <a:p>
            <a:r>
              <a:rPr lang="en-GB" dirty="0" smtClean="0"/>
              <a:t>Peer Review Case Studies – Partnerships received £2000</a:t>
            </a:r>
            <a:r>
              <a:rPr lang="en-GB" baseline="0" dirty="0" smtClean="0"/>
              <a:t> to write them – been </a:t>
            </a:r>
            <a:r>
              <a:rPr lang="en-GB" baseline="0" dirty="0" err="1" smtClean="0"/>
              <a:t>QAd</a:t>
            </a:r>
            <a:r>
              <a:rPr lang="en-GB" baseline="0" dirty="0" smtClean="0"/>
              <a:t> and Partnerships have all agreed that they will disseminate these and talk about their work in this area as well as putting them in info link</a:t>
            </a:r>
            <a:endParaRPr lang="en-GB" dirty="0" smtClean="0"/>
          </a:p>
          <a:p>
            <a:r>
              <a:rPr lang="en-GB" dirty="0" smtClean="0"/>
              <a:t>12 from </a:t>
            </a:r>
          </a:p>
          <a:p>
            <a:pPr marL="228600" indent="-228600">
              <a:buFont typeface="+mj-lt"/>
              <a:buAutoNum type="arabicPeriod"/>
            </a:pPr>
            <a:r>
              <a:rPr lang="en-GB" dirty="0" smtClean="0"/>
              <a:t>Colchester Partnership</a:t>
            </a:r>
          </a:p>
          <a:p>
            <a:pPr marL="228600" indent="-228600">
              <a:buFont typeface="+mj-lt"/>
              <a:buAutoNum type="arabicPeriod"/>
            </a:pPr>
            <a:r>
              <a:rPr lang="en-GB" dirty="0" smtClean="0"/>
              <a:t>Epping Schools</a:t>
            </a:r>
          </a:p>
          <a:p>
            <a:pPr marL="228600" indent="-228600">
              <a:buFont typeface="+mj-lt"/>
              <a:buAutoNum type="arabicPeriod"/>
            </a:pPr>
            <a:r>
              <a:rPr lang="en-GB" dirty="0" err="1" smtClean="0"/>
              <a:t>Notley</a:t>
            </a:r>
            <a:endParaRPr lang="en-GB" dirty="0" smtClean="0"/>
          </a:p>
          <a:p>
            <a:pPr marL="228600" indent="-228600">
              <a:buFont typeface="+mj-lt"/>
              <a:buAutoNum type="arabicPeriod"/>
            </a:pPr>
            <a:r>
              <a:rPr lang="en-GB" dirty="0" smtClean="0"/>
              <a:t>Chelmsford</a:t>
            </a:r>
            <a:r>
              <a:rPr lang="en-GB" baseline="0" dirty="0" smtClean="0"/>
              <a:t> Education Network</a:t>
            </a:r>
          </a:p>
          <a:p>
            <a:pPr marL="228600" indent="-228600">
              <a:buFont typeface="+mj-lt"/>
              <a:buAutoNum type="arabicPeriod"/>
            </a:pPr>
            <a:r>
              <a:rPr lang="en-GB" baseline="0" dirty="0" smtClean="0"/>
              <a:t>Colchester Priory Street</a:t>
            </a:r>
          </a:p>
          <a:p>
            <a:pPr marL="228600" indent="-228600">
              <a:buFont typeface="+mj-lt"/>
              <a:buAutoNum type="arabicPeriod"/>
            </a:pPr>
            <a:r>
              <a:rPr lang="en-GB" baseline="0" dirty="0" smtClean="0"/>
              <a:t>Saffron Walden </a:t>
            </a:r>
          </a:p>
          <a:p>
            <a:pPr marL="228600" indent="-228600">
              <a:buFont typeface="+mj-lt"/>
              <a:buAutoNum type="arabicPeriod"/>
            </a:pPr>
            <a:r>
              <a:rPr lang="en-GB" baseline="0" dirty="0" smtClean="0"/>
              <a:t>South Essex Teaching Institute (SETI)</a:t>
            </a:r>
          </a:p>
          <a:p>
            <a:pPr marL="228600" indent="-228600">
              <a:buFont typeface="+mj-lt"/>
              <a:buAutoNum type="arabicPeriod"/>
            </a:pPr>
            <a:r>
              <a:rPr lang="en-GB" baseline="0" dirty="0" smtClean="0"/>
              <a:t>CHEC</a:t>
            </a:r>
          </a:p>
          <a:p>
            <a:pPr marL="228600" indent="-228600">
              <a:buFont typeface="+mj-lt"/>
              <a:buAutoNum type="arabicPeriod"/>
            </a:pPr>
            <a:r>
              <a:rPr lang="en-GB" baseline="0" dirty="0" smtClean="0"/>
              <a:t>Dunmow</a:t>
            </a:r>
          </a:p>
          <a:p>
            <a:pPr marL="228600" indent="-228600">
              <a:buFont typeface="+mj-lt"/>
              <a:buAutoNum type="arabicPeriod"/>
            </a:pPr>
            <a:r>
              <a:rPr lang="en-GB" baseline="0" dirty="0" smtClean="0"/>
              <a:t>Harwich Education partnership</a:t>
            </a:r>
          </a:p>
          <a:p>
            <a:pPr marL="228600" indent="-228600">
              <a:buFont typeface="+mj-lt"/>
              <a:buAutoNum type="arabicPeriod"/>
            </a:pPr>
            <a:r>
              <a:rPr lang="en-GB" baseline="0" dirty="0" smtClean="0"/>
              <a:t>Chelmsford – </a:t>
            </a:r>
            <a:r>
              <a:rPr lang="en-GB" baseline="0" dirty="0" err="1" smtClean="0"/>
              <a:t>Tanglewood</a:t>
            </a:r>
            <a:r>
              <a:rPr lang="en-GB" baseline="0" dirty="0" smtClean="0"/>
              <a:t> Partnership</a:t>
            </a:r>
          </a:p>
          <a:p>
            <a:r>
              <a:rPr lang="en-GB" baseline="0" dirty="0" smtClean="0"/>
              <a:t>12. Tiptree and Stanway </a:t>
            </a:r>
            <a:endParaRPr lang="en-GB" dirty="0" smtClean="0"/>
          </a:p>
          <a:p>
            <a:endParaRPr lang="en-GB" dirty="0" smtClean="0"/>
          </a:p>
          <a:p>
            <a:r>
              <a:rPr lang="en-GB" dirty="0" smtClean="0"/>
              <a:t>Quotes – from Ofsted reports on table</a:t>
            </a:r>
            <a:endParaRPr lang="en-GB" dirty="0"/>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1DCB37-A5DA-4C84-B770-5A2CC9335A28}" type="slidenum">
              <a:t>8</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9476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1DCB37-A5DA-4C84-B770-5A2CC9335A28}" type="slidenum">
              <a:t>9</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9476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txBox="1">
            <a:spLocks noGrp="1"/>
          </p:cNvSpPr>
          <p:nvPr>
            <p:ph type="body" sz="quarter" idx="1"/>
          </p:nvPr>
        </p:nvSpPr>
        <p:spPr/>
        <p:txBody>
          <a:bodyPr/>
          <a:lstStyle/>
          <a:p>
            <a:endParaRPr lang="en-GB" dirty="0"/>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1DCB37-A5DA-4C84-B770-5A2CC9335A28}" type="slidenum">
              <a:t>10</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194762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latin typeface="+mn-lt"/>
              </a:rPr>
              <a:t>© Essex County Council</a:t>
            </a:r>
          </a:p>
        </p:txBody>
      </p:sp>
    </p:spTree>
    <p:extLst>
      <p:ext uri="{BB962C8B-B14F-4D97-AF65-F5344CB8AC3E}">
        <p14:creationId xmlns:p14="http://schemas.microsoft.com/office/powerpoint/2010/main" val="3951008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35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Welcome to the </a:t>
            </a:r>
            <a:br>
              <a:rPr lang="en-GB" dirty="0" smtClean="0"/>
            </a:br>
            <a:r>
              <a:rPr lang="en-GB" dirty="0" smtClean="0"/>
              <a:t>LA / EPHA Summer Term Meeting</a:t>
            </a:r>
            <a:endParaRPr lang="en-GB" dirty="0"/>
          </a:p>
        </p:txBody>
      </p:sp>
      <p:sp>
        <p:nvSpPr>
          <p:cNvPr id="4" name="Text Placeholder 3"/>
          <p:cNvSpPr>
            <a:spLocks noGrp="1"/>
          </p:cNvSpPr>
          <p:nvPr>
            <p:ph type="body" sz="quarter" idx="11"/>
          </p:nvPr>
        </p:nvSpPr>
        <p:spPr/>
        <p:txBody>
          <a:bodyPr/>
          <a:lstStyle/>
          <a:p>
            <a:r>
              <a:rPr lang="en-GB" dirty="0" smtClean="0"/>
              <a:t>West</a:t>
            </a:r>
          </a:p>
          <a:p>
            <a:r>
              <a:rPr lang="en-GB" smtClean="0"/>
              <a:t>20</a:t>
            </a:r>
            <a:r>
              <a:rPr lang="en-GB" baseline="30000" smtClean="0"/>
              <a:t>th</a:t>
            </a:r>
            <a:r>
              <a:rPr lang="en-GB" smtClean="0"/>
              <a:t> June </a:t>
            </a:r>
            <a:r>
              <a:rPr lang="en-GB" dirty="0" smtClean="0"/>
              <a:t>2018</a:t>
            </a:r>
            <a:endParaRPr lang="en-GB" dirty="0"/>
          </a:p>
        </p:txBody>
      </p:sp>
    </p:spTree>
    <p:extLst>
      <p:ext uri="{BB962C8B-B14F-4D97-AF65-F5344CB8AC3E}">
        <p14:creationId xmlns:p14="http://schemas.microsoft.com/office/powerpoint/2010/main" val="62147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71450" y="304796"/>
            <a:ext cx="8667414" cy="819146"/>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smtClean="0">
                <a:solidFill>
                  <a:srgbClr val="FFFFFF"/>
                </a:solidFill>
                <a:uFillTx/>
                <a:latin typeface="FS Rufus"/>
              </a:rPr>
              <a:t>LA SEP (School</a:t>
            </a:r>
            <a:r>
              <a:rPr lang="en-GB" sz="2400" b="1" i="0" u="none" strike="noStrike" kern="1200" cap="none" spc="0" dirty="0" smtClean="0">
                <a:solidFill>
                  <a:srgbClr val="FFFFFF"/>
                </a:solidFill>
                <a:uFillTx/>
                <a:latin typeface="FS Rufus"/>
              </a:rPr>
              <a:t> Effectiveness</a:t>
            </a:r>
            <a:r>
              <a:rPr lang="en-GB" sz="2400" b="1" dirty="0" smtClean="0">
                <a:solidFill>
                  <a:srgbClr val="FFFFFF"/>
                </a:solidFill>
                <a:latin typeface="FS Rufus"/>
              </a:rPr>
              <a:t> Partner) allocation of days to Partnerships 2018/2019</a:t>
            </a:r>
            <a:endParaRPr lang="en-GB" sz="2400" b="1" i="0" u="none" strike="noStrike" kern="1200" cap="none" spc="0" baseline="0" dirty="0">
              <a:solidFill>
                <a:srgbClr val="FFFFFF"/>
              </a:solidFill>
              <a:uFillTx/>
              <a:latin typeface="FS Rufus"/>
            </a:endParaRPr>
          </a:p>
        </p:txBody>
      </p:sp>
      <p:sp>
        <p:nvSpPr>
          <p:cNvPr id="32" name="Text Placeholder 3"/>
          <p:cNvSpPr txBox="1"/>
          <p:nvPr/>
        </p:nvSpPr>
        <p:spPr>
          <a:xfrm>
            <a:off x="220022" y="1281839"/>
            <a:ext cx="8786192" cy="3762282"/>
          </a:xfrm>
          <a:prstGeom prst="rect">
            <a:avLst/>
          </a:prstGeom>
          <a:noFill/>
          <a:ln cap="flat">
            <a:noFill/>
          </a:ln>
        </p:spPr>
        <p:txBody>
          <a:bodyPr vert="horz" wrap="square" lIns="91440" tIns="45720" rIns="91440" bIns="45720" anchor="t" anchorCtr="0" compatLnSpc="1">
            <a:noAutofit/>
          </a:bodyPr>
          <a:lstStyle/>
          <a:p>
            <a:r>
              <a:rPr lang="en-AU" sz="2000" b="1" dirty="0"/>
              <a:t>Proposal</a:t>
            </a:r>
          </a:p>
          <a:p>
            <a:r>
              <a:rPr lang="en-GB" sz="2000" dirty="0"/>
              <a:t>Each partnership to have a set number of core days 8 per partnership to be used for the universal offer</a:t>
            </a:r>
            <a:endParaRPr lang="en-AU" sz="2000" dirty="0"/>
          </a:p>
          <a:p>
            <a:pPr marL="342900" indent="-342900">
              <a:buFont typeface="Arial" panose="020B0604020202020204" pitchFamily="34" charset="0"/>
              <a:buChar char="•"/>
            </a:pPr>
            <a:r>
              <a:rPr lang="en-GB" sz="2000" dirty="0"/>
              <a:t>Data</a:t>
            </a:r>
          </a:p>
          <a:p>
            <a:pPr marL="342900" indent="-342900">
              <a:buFont typeface="Arial" panose="020B0604020202020204" pitchFamily="34" charset="0"/>
              <a:buChar char="•"/>
            </a:pPr>
            <a:r>
              <a:rPr lang="en-GB" sz="2000" dirty="0"/>
              <a:t>Partnership Evaluation Development Tool /Self Evaluation of the partnership</a:t>
            </a:r>
          </a:p>
          <a:p>
            <a:pPr marL="342900" indent="-342900">
              <a:buFont typeface="Arial" panose="020B0604020202020204" pitchFamily="34" charset="0"/>
              <a:buChar char="•"/>
            </a:pPr>
            <a:r>
              <a:rPr lang="en-GB" sz="2000" dirty="0"/>
              <a:t>Support for new heads</a:t>
            </a:r>
          </a:p>
          <a:p>
            <a:pPr marL="342900" indent="-342900">
              <a:buFont typeface="Arial" panose="020B0604020202020204" pitchFamily="34" charset="0"/>
              <a:buChar char="•"/>
            </a:pPr>
            <a:r>
              <a:rPr lang="en-GB" sz="2000" dirty="0"/>
              <a:t>Transition including early years </a:t>
            </a:r>
          </a:p>
          <a:p>
            <a:pPr marL="342900" indent="-342900">
              <a:buFont typeface="Arial" panose="020B0604020202020204" pitchFamily="34" charset="0"/>
              <a:buChar char="•"/>
            </a:pPr>
            <a:r>
              <a:rPr lang="en-GB" sz="2000" dirty="0"/>
              <a:t>Support for partnership Governance</a:t>
            </a:r>
          </a:p>
          <a:p>
            <a:pPr marL="342900" indent="-342900">
              <a:buFont typeface="Arial" panose="020B0604020202020204" pitchFamily="34" charset="0"/>
              <a:buChar char="•"/>
            </a:pPr>
            <a:r>
              <a:rPr lang="en-GB" sz="2000" dirty="0"/>
              <a:t>Progress of pupils with SEND and Disadvantaged</a:t>
            </a:r>
          </a:p>
          <a:p>
            <a:pPr marL="342900" indent="-342900">
              <a:buFont typeface="Arial" panose="020B0604020202020204" pitchFamily="34" charset="0"/>
              <a:buChar char="•"/>
            </a:pPr>
            <a:r>
              <a:rPr lang="en-GB" sz="2000" dirty="0"/>
              <a:t>Schools due Ofsted </a:t>
            </a:r>
          </a:p>
          <a:p>
            <a:pPr marL="342900" indent="-342900">
              <a:buFont typeface="Arial" panose="020B0604020202020204" pitchFamily="34" charset="0"/>
              <a:buChar char="•"/>
            </a:pPr>
            <a:r>
              <a:rPr lang="en-GB" sz="2000" dirty="0"/>
              <a:t>Work with Governors across the </a:t>
            </a:r>
            <a:r>
              <a:rPr lang="en-GB" sz="2000" dirty="0" smtClean="0"/>
              <a:t>Partnership</a:t>
            </a:r>
          </a:p>
          <a:p>
            <a:pPr marL="342900" indent="-342900">
              <a:buFont typeface="Arial" panose="020B0604020202020204" pitchFamily="34" charset="0"/>
              <a:buChar char="•"/>
            </a:pPr>
            <a:r>
              <a:rPr lang="en-GB" sz="2000" dirty="0"/>
              <a:t>N</a:t>
            </a:r>
            <a:r>
              <a:rPr lang="en-GB" sz="2000" dirty="0" smtClean="0"/>
              <a:t>otional </a:t>
            </a:r>
            <a:r>
              <a:rPr lang="en-GB" sz="2000" dirty="0"/>
              <a:t>number of days for ‘green’ school visits should intelligence confirm there are some </a:t>
            </a:r>
            <a:r>
              <a:rPr lang="en-GB" sz="2000" dirty="0" smtClean="0"/>
              <a:t>concerns</a:t>
            </a:r>
            <a:endParaRPr lang="en-GB" sz="2000" dirty="0"/>
          </a:p>
          <a:p>
            <a:pPr marL="342900" indent="-342900">
              <a:buFont typeface="Arial" panose="020B0604020202020204" pitchFamily="34" charset="0"/>
              <a:buChar char="•"/>
            </a:pPr>
            <a:r>
              <a:rPr lang="en-GB" sz="2000" dirty="0"/>
              <a:t>Termly meeting with SEP to discuss ‘Health’ of Partnership/schools</a:t>
            </a:r>
          </a:p>
          <a:p>
            <a:endParaRPr lang="en-GB" sz="2000" dirty="0"/>
          </a:p>
          <a:p>
            <a:r>
              <a:rPr lang="en-GB" sz="2000" dirty="0"/>
              <a:t>Partnerships </a:t>
            </a:r>
            <a:r>
              <a:rPr lang="en-GB" sz="2000" dirty="0" smtClean="0"/>
              <a:t>may be able to submit an expression of interest </a:t>
            </a:r>
            <a:r>
              <a:rPr lang="en-GB" sz="2000" smtClean="0"/>
              <a:t>for extra days</a:t>
            </a:r>
            <a:endParaRPr lang="en-AU" sz="2000" dirty="0"/>
          </a:p>
          <a:p>
            <a:endParaRPr lang="en-GB" sz="2400" dirty="0" smtClean="0"/>
          </a:p>
          <a:p>
            <a:endParaRPr lang="en-GB" sz="2400" dirty="0"/>
          </a:p>
        </p:txBody>
      </p:sp>
    </p:spTree>
    <p:extLst>
      <p:ext uri="{BB962C8B-B14F-4D97-AF65-F5344CB8AC3E}">
        <p14:creationId xmlns:p14="http://schemas.microsoft.com/office/powerpoint/2010/main" val="376702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lvl="0" algn="ctr"/>
            <a:r>
              <a:rPr lang="en-GB" sz="3200" dirty="0" smtClean="0"/>
              <a:t>School Meals Support Service </a:t>
            </a:r>
            <a:br>
              <a:rPr lang="en-GB" sz="3200" dirty="0" smtClean="0"/>
            </a:br>
            <a:r>
              <a:rPr lang="en-GB" sz="3200" dirty="0" smtClean="0"/>
              <a:t>Review and Offer</a:t>
            </a:r>
            <a:br>
              <a:rPr lang="en-GB" sz="3200" dirty="0" smtClean="0"/>
            </a:br>
            <a:r>
              <a:rPr lang="en-GB" sz="3200" dirty="0"/>
              <a:t/>
            </a:r>
            <a:br>
              <a:rPr lang="en-GB" sz="3200" dirty="0"/>
            </a:br>
            <a:r>
              <a:rPr lang="en-GB" sz="2800" b="0" dirty="0"/>
              <a:t>Geraldine </a:t>
            </a:r>
            <a:r>
              <a:rPr lang="en-GB" sz="2800" b="0" dirty="0" smtClean="0"/>
              <a:t>Smith</a:t>
            </a:r>
            <a:br>
              <a:rPr lang="en-GB" sz="2800" b="0" dirty="0" smtClean="0"/>
            </a:br>
            <a:r>
              <a:rPr lang="en-GB" sz="2800" b="0" dirty="0" smtClean="0"/>
              <a:t>Senior </a:t>
            </a:r>
            <a:r>
              <a:rPr lang="en-GB" sz="2800" b="0" dirty="0"/>
              <a:t>School Meals Support Manager</a:t>
            </a:r>
            <a:r>
              <a:rPr lang="en-GB" sz="2800" dirty="0"/>
              <a:t/>
            </a:r>
            <a:br>
              <a:rPr lang="en-GB" sz="2800" dirty="0"/>
            </a:br>
            <a:r>
              <a:rPr lang="en-GB" sz="2800" dirty="0" smtClean="0"/>
              <a:t/>
            </a:r>
            <a:br>
              <a:rPr lang="en-GB" sz="2800" dirty="0" smtClean="0"/>
            </a:b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4447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80729"/>
            <a:ext cx="8208144" cy="5544616"/>
          </a:xfrm>
        </p:spPr>
        <p:txBody>
          <a:bodyPr/>
          <a:lstStyle/>
          <a:p>
            <a:pPr marL="0" indent="0">
              <a:buNone/>
            </a:pPr>
            <a:r>
              <a:rPr lang="en-GB" dirty="0">
                <a:latin typeface="Arial" panose="020B0604020202020204" pitchFamily="34" charset="0"/>
                <a:cs typeface="Arial" panose="020B0604020202020204" pitchFamily="34" charset="0"/>
              </a:rPr>
              <a:t>The School Meals Support Service is a non-statutory ,chargeable,  ECC service providing compliance support to 67% of Essex Schools.</a:t>
            </a:r>
            <a:br>
              <a:rPr lang="en-GB" dirty="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budget for the service is currently top sliced from the Essex LA maintained schools, via the Schools </a:t>
            </a:r>
            <a:r>
              <a:rPr lang="en-GB" dirty="0" smtClean="0">
                <a:latin typeface="Arial" panose="020B0604020202020204" pitchFamily="34" charset="0"/>
                <a:cs typeface="Arial" panose="020B0604020202020204" pitchFamily="34" charset="0"/>
              </a:rPr>
              <a:t>Forum  or provided to academies as a traded offer</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t>Schools Forum </a:t>
            </a:r>
            <a:r>
              <a:rPr lang="en-GB" dirty="0" smtClean="0"/>
              <a:t>decided </a:t>
            </a:r>
            <a:r>
              <a:rPr lang="en-GB" dirty="0"/>
              <a:t>in November 2017 </a:t>
            </a:r>
            <a:r>
              <a:rPr lang="en-GB" dirty="0" smtClean="0"/>
              <a:t>to:</a:t>
            </a:r>
          </a:p>
          <a:p>
            <a:pPr lvl="1"/>
            <a:r>
              <a:rPr lang="en-GB" sz="1800" dirty="0" smtClean="0"/>
              <a:t>De-delegate the funding for the service from April 2018 – July 2018</a:t>
            </a:r>
          </a:p>
          <a:p>
            <a:pPr lvl="1"/>
            <a:r>
              <a:rPr lang="en-GB" sz="1800" dirty="0" smtClean="0"/>
              <a:t>To move the service into fully traded service from September 2018.</a:t>
            </a:r>
          </a:p>
          <a:p>
            <a:pPr marL="0" indent="0">
              <a:buNone/>
            </a:pPr>
            <a:endParaRPr lang="en-GB" sz="2400" dirty="0"/>
          </a:p>
          <a:p>
            <a:pPr marL="0" indent="0">
              <a:buNone/>
            </a:pPr>
            <a:r>
              <a:rPr lang="en-GB" dirty="0" smtClean="0"/>
              <a:t>For a number of reasons we are not ready to launch a fully traded service from September 2018 and therefore have agreed with EPHA to continue to run the service between September 2018 – March 2019.  This will be part funded by ECC but we are seeking a contribution  of £200 per school towards the costs.</a:t>
            </a:r>
          </a:p>
          <a:p>
            <a:pPr marL="0" indent="0">
              <a:buNone/>
            </a:pPr>
            <a:endParaRPr lang="en-GB" dirty="0"/>
          </a:p>
          <a:p>
            <a:pPr marL="0" indent="0">
              <a:buNone/>
            </a:pPr>
            <a:r>
              <a:rPr lang="en-GB" dirty="0" smtClean="0"/>
              <a:t>We have continued to work on the development of a fully traded service in consultation with schools</a:t>
            </a:r>
            <a:endParaRPr lang="en-GB" dirty="0"/>
          </a:p>
          <a:p>
            <a:pPr marL="0" indent="0">
              <a:buNone/>
            </a:pPr>
            <a:endParaRPr lang="en-GB" dirty="0"/>
          </a:p>
        </p:txBody>
      </p:sp>
      <p:sp>
        <p:nvSpPr>
          <p:cNvPr id="3" name="Title 2"/>
          <p:cNvSpPr>
            <a:spLocks noGrp="1"/>
          </p:cNvSpPr>
          <p:nvPr>
            <p:ph type="title"/>
          </p:nvPr>
        </p:nvSpPr>
        <p:spPr>
          <a:xfrm>
            <a:off x="467544" y="188640"/>
            <a:ext cx="8208144" cy="648072"/>
          </a:xfrm>
        </p:spPr>
        <p:txBody>
          <a:bodyPr/>
          <a:lstStyle/>
          <a:p>
            <a:r>
              <a:rPr lang="en-GB" dirty="0" smtClean="0"/>
              <a:t>The Service</a:t>
            </a:r>
            <a:endParaRPr lang="en-GB" dirty="0"/>
          </a:p>
        </p:txBody>
      </p:sp>
    </p:spTree>
    <p:extLst>
      <p:ext uri="{BB962C8B-B14F-4D97-AF65-F5344CB8AC3E}">
        <p14:creationId xmlns:p14="http://schemas.microsoft.com/office/powerpoint/2010/main" val="86330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b="1" dirty="0"/>
              <a:t>What </a:t>
            </a:r>
            <a:r>
              <a:rPr lang="en-GB" b="1" dirty="0" smtClean="0"/>
              <a:t>schools valued</a:t>
            </a:r>
            <a:r>
              <a:rPr lang="en-GB" b="1" dirty="0"/>
              <a:t>:</a:t>
            </a:r>
          </a:p>
          <a:p>
            <a:r>
              <a:rPr lang="en-GB" dirty="0" smtClean="0"/>
              <a:t>Compliance:  Support </a:t>
            </a:r>
            <a:r>
              <a:rPr lang="en-GB" dirty="0"/>
              <a:t>was critical</a:t>
            </a:r>
          </a:p>
          <a:p>
            <a:r>
              <a:rPr lang="en-GB" dirty="0" smtClean="0"/>
              <a:t>Training:  The </a:t>
            </a:r>
            <a:r>
              <a:rPr lang="en-GB" dirty="0"/>
              <a:t>highest add-on preference</a:t>
            </a:r>
          </a:p>
          <a:p>
            <a:r>
              <a:rPr lang="en-GB" dirty="0" smtClean="0"/>
              <a:t>Relationships: You </a:t>
            </a:r>
            <a:r>
              <a:rPr lang="en-GB" dirty="0"/>
              <a:t>valued the </a:t>
            </a:r>
            <a:r>
              <a:rPr lang="en-GB" dirty="0" smtClean="0"/>
              <a:t>professional support</a:t>
            </a:r>
            <a:endParaRPr lang="en-GB" dirty="0"/>
          </a:p>
          <a:p>
            <a:endParaRPr lang="en-GB" dirty="0"/>
          </a:p>
          <a:p>
            <a:pPr marL="0" indent="0">
              <a:buNone/>
            </a:pPr>
            <a:r>
              <a:rPr lang="en-GB" b="1" dirty="0"/>
              <a:t>What </a:t>
            </a:r>
            <a:r>
              <a:rPr lang="en-GB" b="1" dirty="0" smtClean="0"/>
              <a:t>schools preferred:</a:t>
            </a:r>
            <a:endParaRPr lang="en-GB" b="1" dirty="0"/>
          </a:p>
          <a:p>
            <a:r>
              <a:rPr lang="en-GB" dirty="0"/>
              <a:t>P</a:t>
            </a:r>
            <a:r>
              <a:rPr lang="en-GB" dirty="0" smtClean="0"/>
              <a:t>ick </a:t>
            </a:r>
            <a:r>
              <a:rPr lang="en-GB" dirty="0"/>
              <a:t>and mix</a:t>
            </a:r>
          </a:p>
          <a:p>
            <a:r>
              <a:rPr lang="en-GB" dirty="0" smtClean="0"/>
              <a:t>To chose </a:t>
            </a:r>
            <a:r>
              <a:rPr lang="en-GB" dirty="0"/>
              <a:t>the </a:t>
            </a:r>
            <a:r>
              <a:rPr lang="en-GB" dirty="0" smtClean="0"/>
              <a:t>number </a:t>
            </a:r>
            <a:r>
              <a:rPr lang="en-GB" dirty="0"/>
              <a:t>of visits</a:t>
            </a:r>
          </a:p>
          <a:p>
            <a:r>
              <a:rPr lang="en-GB" dirty="0" smtClean="0"/>
              <a:t>To design </a:t>
            </a:r>
            <a:r>
              <a:rPr lang="en-GB" dirty="0"/>
              <a:t>their own package of services</a:t>
            </a:r>
          </a:p>
          <a:p>
            <a:pPr marL="0" indent="0">
              <a:buNone/>
            </a:pPr>
            <a:endParaRPr lang="en-GB" dirty="0"/>
          </a:p>
          <a:p>
            <a:pPr marL="0" indent="0">
              <a:buNone/>
            </a:pPr>
            <a:r>
              <a:rPr lang="en-GB" b="1" dirty="0"/>
              <a:t>What was holding </a:t>
            </a:r>
            <a:r>
              <a:rPr lang="en-GB" b="1" dirty="0" smtClean="0"/>
              <a:t>schools back:</a:t>
            </a:r>
            <a:endParaRPr lang="en-GB" b="1" dirty="0"/>
          </a:p>
          <a:p>
            <a:r>
              <a:rPr lang="en-GB" dirty="0"/>
              <a:t>Cost for smaller schools</a:t>
            </a:r>
          </a:p>
          <a:p>
            <a:r>
              <a:rPr lang="en-GB" dirty="0"/>
              <a:t>Detail of add-ons</a:t>
            </a:r>
          </a:p>
          <a:p>
            <a:r>
              <a:rPr lang="en-GB" dirty="0"/>
              <a:t>Financial start dates</a:t>
            </a:r>
          </a:p>
          <a:p>
            <a:pPr marL="0" indent="0">
              <a:buNone/>
            </a:pPr>
            <a:endParaRPr lang="en-GB" dirty="0"/>
          </a:p>
        </p:txBody>
      </p:sp>
      <p:sp>
        <p:nvSpPr>
          <p:cNvPr id="3" name="Title 2"/>
          <p:cNvSpPr>
            <a:spLocks noGrp="1"/>
          </p:cNvSpPr>
          <p:nvPr>
            <p:ph type="title"/>
          </p:nvPr>
        </p:nvSpPr>
        <p:spPr/>
        <p:txBody>
          <a:bodyPr/>
          <a:lstStyle/>
          <a:p>
            <a:r>
              <a:rPr lang="en-GB" dirty="0" smtClean="0"/>
              <a:t>Consultation: You said…</a:t>
            </a:r>
            <a:endParaRPr lang="en-GB" dirty="0"/>
          </a:p>
        </p:txBody>
      </p:sp>
    </p:spTree>
    <p:extLst>
      <p:ext uri="{BB962C8B-B14F-4D97-AF65-F5344CB8AC3E}">
        <p14:creationId xmlns:p14="http://schemas.microsoft.com/office/powerpoint/2010/main" val="2939714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endParaRPr lang="en-GB" dirty="0" smtClean="0"/>
          </a:p>
          <a:p>
            <a:pPr marL="0" indent="0">
              <a:buNone/>
            </a:pPr>
            <a:r>
              <a:rPr lang="en-GB" dirty="0"/>
              <a:t>All schools have a </a:t>
            </a:r>
            <a:r>
              <a:rPr lang="en-GB" dirty="0" smtClean="0"/>
              <a:t>legal duty </a:t>
            </a:r>
            <a:r>
              <a:rPr lang="en-GB" dirty="0"/>
              <a:t>to ensure the food they prepare and </a:t>
            </a:r>
            <a:r>
              <a:rPr lang="en-GB" dirty="0" smtClean="0"/>
              <a:t>serve, </a:t>
            </a:r>
            <a:r>
              <a:rPr lang="en-GB" dirty="0"/>
              <a:t>meets the necessary standards to protect </a:t>
            </a:r>
            <a:r>
              <a:rPr lang="en-GB" dirty="0" smtClean="0"/>
              <a:t>consumers. </a:t>
            </a:r>
            <a:endParaRPr lang="en-GB" dirty="0"/>
          </a:p>
          <a:p>
            <a:pPr marL="0" indent="0">
              <a:buNone/>
            </a:pPr>
            <a:r>
              <a:rPr lang="en-GB" dirty="0"/>
              <a:t>Schools are legally bound to provide meals to all Key stage 1 children (UIFSM) and other Free Meals Pupils (based upon pupil premium data).  </a:t>
            </a:r>
            <a:endParaRPr lang="en-GB" dirty="0" smtClean="0"/>
          </a:p>
          <a:p>
            <a:pPr marL="0" indent="0">
              <a:buNone/>
            </a:pPr>
            <a:endParaRPr lang="en-GB" dirty="0"/>
          </a:p>
          <a:p>
            <a:pPr marL="0" indent="0">
              <a:buNone/>
            </a:pPr>
            <a:r>
              <a:rPr lang="en-GB" dirty="0" smtClean="0"/>
              <a:t>Legislation </a:t>
            </a:r>
            <a:r>
              <a:rPr lang="en-GB" dirty="0"/>
              <a:t>in place that schools must work to is:</a:t>
            </a:r>
          </a:p>
          <a:p>
            <a:pPr lvl="0"/>
            <a:r>
              <a:rPr lang="en-GB" dirty="0"/>
              <a:t>The Food Hygiene (England) Regulations, 2006.</a:t>
            </a:r>
          </a:p>
          <a:p>
            <a:pPr lvl="0"/>
            <a:r>
              <a:rPr lang="en-GB" dirty="0"/>
              <a:t>EU Regulation No. 852/2004 on the Hygiene of Foodstuffs</a:t>
            </a:r>
          </a:p>
          <a:p>
            <a:pPr lvl="0"/>
            <a:r>
              <a:rPr lang="en-GB" dirty="0"/>
              <a:t>The Food Safety Act 1990</a:t>
            </a:r>
          </a:p>
          <a:p>
            <a:pPr lvl="0"/>
            <a:r>
              <a:rPr lang="en-GB" dirty="0"/>
              <a:t>The School Food Plan (School Food Standards </a:t>
            </a:r>
            <a:r>
              <a:rPr lang="en-GB" dirty="0" smtClean="0"/>
              <a:t>2015)</a:t>
            </a:r>
          </a:p>
          <a:p>
            <a:pPr lvl="0"/>
            <a:r>
              <a:rPr lang="en-GB" dirty="0" smtClean="0"/>
              <a:t>Health and Safety at Work Act 1974</a:t>
            </a:r>
          </a:p>
          <a:p>
            <a:pPr marL="0" lvl="0" indent="0">
              <a:buNone/>
            </a:pPr>
            <a:endParaRPr lang="en-GB" dirty="0" smtClean="0"/>
          </a:p>
          <a:p>
            <a:pPr marL="0" lvl="0" indent="0">
              <a:buNone/>
            </a:pPr>
            <a:endParaRPr lang="en-GB" sz="1800" dirty="0"/>
          </a:p>
          <a:p>
            <a:pPr marL="0" lvl="0" indent="0">
              <a:buNone/>
            </a:pPr>
            <a:endParaRPr lang="en-GB" dirty="0" smtClean="0"/>
          </a:p>
          <a:p>
            <a:pPr marL="0" lvl="0" indent="0">
              <a:buNone/>
            </a:pPr>
            <a:r>
              <a:rPr lang="en-GB" dirty="0" smtClean="0"/>
              <a:t> </a:t>
            </a:r>
            <a:endParaRPr lang="en-GB" dirty="0"/>
          </a:p>
        </p:txBody>
      </p:sp>
      <p:sp>
        <p:nvSpPr>
          <p:cNvPr id="3" name="Title 2"/>
          <p:cNvSpPr>
            <a:spLocks noGrp="1"/>
          </p:cNvSpPr>
          <p:nvPr>
            <p:ph type="title"/>
          </p:nvPr>
        </p:nvSpPr>
        <p:spPr/>
        <p:txBody>
          <a:bodyPr/>
          <a:lstStyle/>
          <a:p>
            <a:r>
              <a:rPr lang="en-GB" dirty="0" smtClean="0"/>
              <a:t>What does compliance mean for you…?</a:t>
            </a:r>
            <a:endParaRPr lang="en-GB" dirty="0"/>
          </a:p>
        </p:txBody>
      </p:sp>
    </p:spTree>
    <p:extLst>
      <p:ext uri="{BB962C8B-B14F-4D97-AF65-F5344CB8AC3E}">
        <p14:creationId xmlns:p14="http://schemas.microsoft.com/office/powerpoint/2010/main" val="297962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lvl="0" indent="0">
              <a:buNone/>
            </a:pPr>
            <a:endParaRPr lang="en-GB" dirty="0"/>
          </a:p>
          <a:p>
            <a:pPr lvl="1">
              <a:buFont typeface="Wingdings" panose="05000000000000000000" pitchFamily="2" charset="2"/>
              <a:buChar char="Ø"/>
            </a:pPr>
            <a:r>
              <a:rPr lang="en-GB" sz="1800" dirty="0"/>
              <a:t>Effective and efficient service delivery</a:t>
            </a:r>
          </a:p>
          <a:p>
            <a:pPr lvl="1">
              <a:buFont typeface="Wingdings" panose="05000000000000000000" pitchFamily="2" charset="2"/>
              <a:buChar char="Ø"/>
            </a:pPr>
            <a:r>
              <a:rPr lang="en-GB" sz="1800" dirty="0"/>
              <a:t>Compliance (audit, record and review)</a:t>
            </a:r>
          </a:p>
          <a:p>
            <a:pPr lvl="1">
              <a:buFont typeface="Wingdings" panose="05000000000000000000" pitchFamily="2" charset="2"/>
              <a:buChar char="Ø"/>
            </a:pPr>
            <a:r>
              <a:rPr lang="en-GB" sz="1800" dirty="0"/>
              <a:t>Training by a competent trained person</a:t>
            </a:r>
          </a:p>
          <a:p>
            <a:pPr lvl="1">
              <a:buFont typeface="Wingdings" panose="05000000000000000000" pitchFamily="2" charset="2"/>
              <a:buChar char="Ø"/>
            </a:pPr>
            <a:r>
              <a:rPr lang="en-GB" sz="1800" dirty="0"/>
              <a:t>Changes to legislation </a:t>
            </a:r>
          </a:p>
          <a:p>
            <a:pPr lvl="1">
              <a:buFont typeface="Wingdings" panose="05000000000000000000" pitchFamily="2" charset="2"/>
              <a:buChar char="Ø"/>
            </a:pPr>
            <a:r>
              <a:rPr lang="en-GB" sz="1800" dirty="0"/>
              <a:t>Menu planning and food presentation</a:t>
            </a:r>
          </a:p>
          <a:p>
            <a:pPr lvl="1">
              <a:buFont typeface="Wingdings" panose="05000000000000000000" pitchFamily="2" charset="2"/>
              <a:buChar char="Ø"/>
            </a:pPr>
            <a:r>
              <a:rPr lang="en-GB" sz="1800" dirty="0"/>
              <a:t>Continuous service development and innovation</a:t>
            </a:r>
          </a:p>
          <a:p>
            <a:pPr lvl="1">
              <a:buFont typeface="Wingdings" panose="05000000000000000000" pitchFamily="2" charset="2"/>
              <a:buChar char="Ø"/>
            </a:pPr>
            <a:r>
              <a:rPr lang="en-GB" sz="1800" dirty="0"/>
              <a:t>Catering team development and performance</a:t>
            </a:r>
          </a:p>
          <a:p>
            <a:pPr lvl="1">
              <a:buFont typeface="Wingdings" panose="05000000000000000000" pitchFamily="2" charset="2"/>
              <a:buChar char="Ø"/>
            </a:pPr>
            <a:r>
              <a:rPr lang="en-GB" sz="1800" dirty="0"/>
              <a:t>Developing and driving meal uptake</a:t>
            </a:r>
          </a:p>
          <a:p>
            <a:pPr lvl="1">
              <a:buFont typeface="Wingdings" panose="05000000000000000000" pitchFamily="2" charset="2"/>
              <a:buChar char="Ø"/>
            </a:pPr>
            <a:r>
              <a:rPr lang="en-GB" sz="1800" dirty="0"/>
              <a:t>Business planning and financial efficiencies</a:t>
            </a:r>
          </a:p>
          <a:p>
            <a:pPr lvl="1">
              <a:buFont typeface="Wingdings" panose="05000000000000000000" pitchFamily="2" charset="2"/>
              <a:buChar char="Ø"/>
            </a:pPr>
            <a:r>
              <a:rPr lang="en-GB" sz="1800" dirty="0"/>
              <a:t>Supplier price negotiation and sourcing</a:t>
            </a:r>
          </a:p>
          <a:p>
            <a:pPr lvl="1">
              <a:buFont typeface="Wingdings" panose="05000000000000000000" pitchFamily="2" charset="2"/>
              <a:buChar char="Ø"/>
            </a:pPr>
            <a:r>
              <a:rPr lang="en-GB" sz="1800" dirty="0"/>
              <a:t>Kitchen design and development </a:t>
            </a:r>
          </a:p>
          <a:p>
            <a:pPr marL="457200" lvl="1" indent="0">
              <a:buNone/>
            </a:pPr>
            <a:r>
              <a:rPr lang="en-GB" sz="1800" dirty="0" smtClean="0"/>
              <a:t> </a:t>
            </a:r>
            <a:endParaRPr lang="en-GB" sz="1800" dirty="0"/>
          </a:p>
          <a:p>
            <a:pPr lvl="1">
              <a:buFont typeface="Wingdings" panose="05000000000000000000" pitchFamily="2" charset="2"/>
              <a:buChar char="Ø"/>
            </a:pPr>
            <a:endParaRPr lang="en-GB" sz="1800" dirty="0" smtClean="0"/>
          </a:p>
          <a:p>
            <a:pPr marL="457200" lvl="1" indent="0">
              <a:buNone/>
            </a:pPr>
            <a:endParaRPr lang="en-GB" dirty="0"/>
          </a:p>
        </p:txBody>
      </p:sp>
      <p:sp>
        <p:nvSpPr>
          <p:cNvPr id="3" name="Title 2"/>
          <p:cNvSpPr>
            <a:spLocks noGrp="1"/>
          </p:cNvSpPr>
          <p:nvPr>
            <p:ph type="title"/>
          </p:nvPr>
        </p:nvSpPr>
        <p:spPr/>
        <p:txBody>
          <a:bodyPr/>
          <a:lstStyle/>
          <a:p>
            <a:r>
              <a:rPr lang="en-GB" dirty="0" smtClean="0"/>
              <a:t>Without support, schools must manage…</a:t>
            </a:r>
            <a:br>
              <a:rPr lang="en-GB" dirty="0" smtClean="0"/>
            </a:br>
            <a:r>
              <a:rPr lang="en-GB" dirty="0"/>
              <a:t/>
            </a:r>
            <a:br>
              <a:rPr lang="en-GB" dirty="0"/>
            </a:br>
            <a:endParaRPr lang="en-GB" dirty="0"/>
          </a:p>
        </p:txBody>
      </p:sp>
    </p:spTree>
    <p:extLst>
      <p:ext uri="{BB962C8B-B14F-4D97-AF65-F5344CB8AC3E}">
        <p14:creationId xmlns:p14="http://schemas.microsoft.com/office/powerpoint/2010/main" val="746049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March 2019 - Our proposed offer …</a:t>
            </a:r>
            <a:endParaRPr lang="en-GB"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298344836"/>
              </p:ext>
            </p:extLst>
          </p:nvPr>
        </p:nvGraphicFramePr>
        <p:xfrm>
          <a:off x="868176" y="1226030"/>
          <a:ext cx="7407648" cy="5340979"/>
        </p:xfrm>
        <a:graphic>
          <a:graphicData uri="http://schemas.openxmlformats.org/drawingml/2006/table">
            <a:tbl>
              <a:tblPr firstRow="1" firstCol="1" bandRow="1">
                <a:tableStyleId>{5C22544A-7EE6-4342-B048-85BDC9FD1C3A}</a:tableStyleId>
              </a:tblPr>
              <a:tblGrid>
                <a:gridCol w="3166736"/>
                <a:gridCol w="530114"/>
                <a:gridCol w="530114"/>
                <a:gridCol w="530114"/>
                <a:gridCol w="530114"/>
                <a:gridCol w="530114"/>
                <a:gridCol w="530114"/>
                <a:gridCol w="530114"/>
                <a:gridCol w="530114"/>
              </a:tblGrid>
              <a:tr h="515315">
                <a:tc>
                  <a:txBody>
                    <a:bodyPr/>
                    <a:lstStyle/>
                    <a:p>
                      <a:pPr>
                        <a:lnSpc>
                          <a:spcPct val="115000"/>
                        </a:lnSpc>
                        <a:spcAft>
                          <a:spcPts val="0"/>
                        </a:spcAft>
                      </a:pPr>
                      <a:r>
                        <a:rPr lang="en-GB" sz="1200" dirty="0">
                          <a:effectLst/>
                        </a:rPr>
                        <a:t> </a:t>
                      </a:r>
                      <a:endParaRPr lang="en-GB" sz="900" dirty="0">
                        <a:effectLst/>
                      </a:endParaRPr>
                    </a:p>
                    <a:p>
                      <a:pPr>
                        <a:lnSpc>
                          <a:spcPct val="115000"/>
                        </a:lnSpc>
                        <a:spcAft>
                          <a:spcPts val="0"/>
                        </a:spcAft>
                      </a:pPr>
                      <a:r>
                        <a:rPr lang="en-GB" sz="1200" dirty="0">
                          <a:effectLst/>
                        </a:rPr>
                        <a:t>Pupils on roll</a:t>
                      </a:r>
                      <a:endParaRPr lang="en-GB" sz="900" dirty="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Under 100 on roll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101-210</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211-315</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316-420</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421-525</a:t>
                      </a:r>
                      <a:endParaRPr lang="en-GB" sz="900">
                        <a:effectLst/>
                      </a:endParaRPr>
                    </a:p>
                    <a:p>
                      <a:pPr algn="ctr">
                        <a:lnSpc>
                          <a:spcPct val="115000"/>
                        </a:lnSpc>
                        <a:spcAft>
                          <a:spcPts val="0"/>
                        </a:spcAft>
                      </a:pPr>
                      <a:r>
                        <a:rPr lang="en-GB" sz="700">
                          <a:effectLst/>
                        </a:rPr>
                        <a:t>on roll </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526+ </a:t>
                      </a:r>
                      <a:endParaRPr lang="en-GB" sz="900">
                        <a:effectLst/>
                      </a:endParaRPr>
                    </a:p>
                    <a:p>
                      <a:pPr algn="ctr">
                        <a:lnSpc>
                          <a:spcPct val="115000"/>
                        </a:lnSpc>
                        <a:spcAft>
                          <a:spcPts val="0"/>
                        </a:spcAft>
                      </a:pPr>
                      <a:r>
                        <a:rPr lang="en-GB" sz="700">
                          <a:effectLst/>
                        </a:rPr>
                        <a:t>on roll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Secondary School</a:t>
                      </a:r>
                      <a:endParaRPr lang="en-GB" sz="900">
                        <a:effectLst/>
                        <a:latin typeface="Arial"/>
                        <a:ea typeface="Calibri"/>
                      </a:endParaRPr>
                    </a:p>
                  </a:txBody>
                  <a:tcPr marL="50411" marR="50411" marT="0" marB="0"/>
                </a:tc>
                <a:tc>
                  <a:txBody>
                    <a:bodyPr/>
                    <a:lstStyle/>
                    <a:p>
                      <a:pPr algn="ctr">
                        <a:lnSpc>
                          <a:spcPct val="115000"/>
                        </a:lnSpc>
                        <a:spcAft>
                          <a:spcPts val="0"/>
                        </a:spcAft>
                      </a:pPr>
                      <a:r>
                        <a:rPr lang="en-GB" sz="700">
                          <a:effectLst/>
                        </a:rPr>
                        <a:t> </a:t>
                      </a:r>
                      <a:endParaRPr lang="en-GB" sz="900">
                        <a:effectLst/>
                      </a:endParaRPr>
                    </a:p>
                    <a:p>
                      <a:pPr algn="ctr">
                        <a:lnSpc>
                          <a:spcPct val="115000"/>
                        </a:lnSpc>
                        <a:spcAft>
                          <a:spcPts val="0"/>
                        </a:spcAft>
                      </a:pPr>
                      <a:r>
                        <a:rPr lang="en-GB" sz="700">
                          <a:effectLst/>
                        </a:rPr>
                        <a:t>Servery</a:t>
                      </a:r>
                      <a:endParaRPr lang="en-GB" sz="900">
                        <a:effectLst/>
                        <a:latin typeface="Arial"/>
                        <a:ea typeface="Calibri"/>
                      </a:endParaRPr>
                    </a:p>
                  </a:txBody>
                  <a:tcPr marL="50411" marR="50411" marT="0" marB="0"/>
                </a:tc>
              </a:tr>
              <a:tr h="566846">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200">
                          <a:effectLst/>
                        </a:rPr>
                        <a:t>Charge per annum</a:t>
                      </a:r>
                      <a:endParaRPr lang="en-GB" sz="900">
                        <a:effectLst/>
                      </a:endParaRPr>
                    </a:p>
                    <a:p>
                      <a:pPr>
                        <a:lnSpc>
                          <a:spcPct val="115000"/>
                        </a:lnSpc>
                        <a:spcAft>
                          <a:spcPts val="0"/>
                        </a:spcAft>
                      </a:pPr>
                      <a:r>
                        <a:rPr lang="en-GB" sz="10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£400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£700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£1000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£1450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£1750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£2000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£1600</a:t>
                      </a:r>
                      <a:endParaRPr lang="en-GB" sz="900">
                        <a:effectLst/>
                        <a:latin typeface="Arial"/>
                        <a:ea typeface="Calibri"/>
                      </a:endParaRPr>
                    </a:p>
                  </a:txBody>
                  <a:tcPr marL="50411" marR="50411" marT="0" marB="0"/>
                </a:tc>
                <a:tc>
                  <a:txBody>
                    <a:bodyPr/>
                    <a:lstStyle/>
                    <a:p>
                      <a:pPr>
                        <a:lnSpc>
                          <a:spcPct val="115000"/>
                        </a:lnSpc>
                        <a:spcAft>
                          <a:spcPts val="0"/>
                        </a:spcAft>
                      </a:pPr>
                      <a:r>
                        <a:rPr lang="en-GB" sz="1000">
                          <a:effectLst/>
                        </a:rPr>
                        <a:t> </a:t>
                      </a:r>
                      <a:endParaRPr lang="en-GB" sz="900">
                        <a:effectLst/>
                      </a:endParaRPr>
                    </a:p>
                    <a:p>
                      <a:pPr>
                        <a:lnSpc>
                          <a:spcPct val="115000"/>
                        </a:lnSpc>
                        <a:spcAft>
                          <a:spcPts val="0"/>
                        </a:spcAft>
                      </a:pPr>
                      <a:r>
                        <a:rPr lang="en-GB" sz="1000">
                          <a:effectLst/>
                        </a:rPr>
                        <a:t>£300</a:t>
                      </a:r>
                      <a:endParaRPr lang="en-GB" sz="900">
                        <a:effectLst/>
                        <a:latin typeface="Arial"/>
                        <a:ea typeface="Calibri"/>
                      </a:endParaRPr>
                    </a:p>
                  </a:txBody>
                  <a:tcPr marL="50411" marR="50411" marT="0" marB="0"/>
                </a:tc>
              </a:tr>
              <a:tr h="4174050">
                <a:tc>
                  <a:txBody>
                    <a:bodyPr/>
                    <a:lstStyle/>
                    <a:p>
                      <a:pPr>
                        <a:lnSpc>
                          <a:spcPct val="115000"/>
                        </a:lnSpc>
                        <a:spcAft>
                          <a:spcPts val="0"/>
                        </a:spcAft>
                      </a:pPr>
                      <a:r>
                        <a:rPr lang="en-GB" sz="900" dirty="0">
                          <a:effectLst/>
                        </a:rPr>
                        <a:t>What is included:</a:t>
                      </a:r>
                    </a:p>
                    <a:p>
                      <a:pPr>
                        <a:lnSpc>
                          <a:spcPct val="115000"/>
                        </a:lnSpc>
                        <a:spcAft>
                          <a:spcPts val="0"/>
                        </a:spcAft>
                      </a:pPr>
                      <a:r>
                        <a:rPr lang="en-GB" sz="900" dirty="0">
                          <a:effectLst/>
                        </a:rPr>
                        <a:t>Coordinated site visits per year </a:t>
                      </a:r>
                    </a:p>
                    <a:p>
                      <a:pPr>
                        <a:lnSpc>
                          <a:spcPct val="115000"/>
                        </a:lnSpc>
                        <a:spcAft>
                          <a:spcPts val="0"/>
                        </a:spcAft>
                      </a:pPr>
                      <a:r>
                        <a:rPr lang="en-GB" sz="900" dirty="0">
                          <a:effectLst/>
                        </a:rPr>
                        <a:t>Support manager with industry experience and knowledge</a:t>
                      </a:r>
                    </a:p>
                    <a:p>
                      <a:pPr>
                        <a:lnSpc>
                          <a:spcPct val="115000"/>
                        </a:lnSpc>
                        <a:spcAft>
                          <a:spcPts val="0"/>
                        </a:spcAft>
                      </a:pPr>
                      <a:r>
                        <a:rPr lang="en-GB" sz="900" dirty="0">
                          <a:effectLst/>
                        </a:rPr>
                        <a:t>Annual compliance audit</a:t>
                      </a:r>
                    </a:p>
                    <a:p>
                      <a:pPr>
                        <a:lnSpc>
                          <a:spcPct val="115000"/>
                        </a:lnSpc>
                        <a:spcAft>
                          <a:spcPts val="0"/>
                        </a:spcAft>
                      </a:pPr>
                      <a:r>
                        <a:rPr lang="en-GB" sz="900" dirty="0">
                          <a:effectLst/>
                        </a:rPr>
                        <a:t>Annual service health check</a:t>
                      </a:r>
                    </a:p>
                    <a:p>
                      <a:pPr>
                        <a:lnSpc>
                          <a:spcPct val="115000"/>
                        </a:lnSpc>
                        <a:spcAft>
                          <a:spcPts val="0"/>
                        </a:spcAft>
                      </a:pPr>
                      <a:r>
                        <a:rPr lang="en-GB" sz="900" dirty="0">
                          <a:effectLst/>
                        </a:rPr>
                        <a:t>Annual Statutory Training</a:t>
                      </a:r>
                    </a:p>
                    <a:p>
                      <a:pPr>
                        <a:lnSpc>
                          <a:spcPct val="115000"/>
                        </a:lnSpc>
                        <a:spcAft>
                          <a:spcPts val="0"/>
                        </a:spcAft>
                      </a:pPr>
                      <a:r>
                        <a:rPr lang="en-GB" sz="900" dirty="0">
                          <a:effectLst/>
                        </a:rPr>
                        <a:t>Controlled copy procedures manual (HACCP)</a:t>
                      </a:r>
                    </a:p>
                    <a:p>
                      <a:pPr>
                        <a:lnSpc>
                          <a:spcPct val="115000"/>
                        </a:lnSpc>
                        <a:spcAft>
                          <a:spcPts val="0"/>
                        </a:spcAft>
                      </a:pPr>
                      <a:r>
                        <a:rPr lang="en-GB" sz="900" dirty="0">
                          <a:effectLst/>
                        </a:rPr>
                        <a:t>Twice yearly Nutritionally Compliant Menu Pack </a:t>
                      </a:r>
                      <a:r>
                        <a:rPr lang="en-GB" sz="900" dirty="0" smtClean="0">
                          <a:effectLst/>
                        </a:rPr>
                        <a:t>Discounted </a:t>
                      </a:r>
                      <a:r>
                        <a:rPr lang="en-GB" sz="900" dirty="0">
                          <a:effectLst/>
                        </a:rPr>
                        <a:t>pricing framework for food purchasing</a:t>
                      </a:r>
                    </a:p>
                    <a:p>
                      <a:pPr>
                        <a:lnSpc>
                          <a:spcPct val="115000"/>
                        </a:lnSpc>
                        <a:spcAft>
                          <a:spcPts val="0"/>
                        </a:spcAft>
                      </a:pPr>
                      <a:r>
                        <a:rPr lang="en-GB" sz="900" dirty="0">
                          <a:effectLst/>
                        </a:rPr>
                        <a:t>Financial controls system/audit</a:t>
                      </a:r>
                    </a:p>
                    <a:p>
                      <a:pPr>
                        <a:lnSpc>
                          <a:spcPct val="115000"/>
                        </a:lnSpc>
                        <a:spcAft>
                          <a:spcPts val="0"/>
                        </a:spcAft>
                      </a:pPr>
                      <a:r>
                        <a:rPr lang="en-GB" sz="900" dirty="0">
                          <a:effectLst/>
                        </a:rPr>
                        <a:t>Access to Statutory Training Courses </a:t>
                      </a:r>
                    </a:p>
                    <a:p>
                      <a:pPr>
                        <a:lnSpc>
                          <a:spcPct val="115000"/>
                        </a:lnSpc>
                        <a:spcAft>
                          <a:spcPts val="0"/>
                        </a:spcAft>
                      </a:pPr>
                      <a:r>
                        <a:rPr lang="en-GB" sz="900" dirty="0">
                          <a:effectLst/>
                        </a:rPr>
                        <a:t>Benchmarking data for best practice modelling</a:t>
                      </a:r>
                    </a:p>
                    <a:p>
                      <a:pPr>
                        <a:lnSpc>
                          <a:spcPct val="115000"/>
                        </a:lnSpc>
                        <a:spcAft>
                          <a:spcPts val="0"/>
                        </a:spcAft>
                      </a:pPr>
                      <a:r>
                        <a:rPr lang="en-GB" sz="900" dirty="0">
                          <a:effectLst/>
                        </a:rPr>
                        <a:t>Annual report to Governors</a:t>
                      </a:r>
                    </a:p>
                    <a:p>
                      <a:pPr>
                        <a:lnSpc>
                          <a:spcPct val="115000"/>
                        </a:lnSpc>
                        <a:spcAft>
                          <a:spcPts val="0"/>
                        </a:spcAft>
                      </a:pPr>
                      <a:r>
                        <a:rPr lang="en-GB" sz="900" dirty="0">
                          <a:effectLst/>
                        </a:rPr>
                        <a:t>FAQ’s for self service</a:t>
                      </a:r>
                    </a:p>
                    <a:p>
                      <a:pPr>
                        <a:lnSpc>
                          <a:spcPct val="115000"/>
                        </a:lnSpc>
                        <a:spcAft>
                          <a:spcPts val="0"/>
                        </a:spcAft>
                      </a:pPr>
                      <a:r>
                        <a:rPr lang="en-GB" sz="900" dirty="0">
                          <a:effectLst/>
                        </a:rPr>
                        <a:t>Industry updates with required responses</a:t>
                      </a:r>
                    </a:p>
                    <a:p>
                      <a:pPr>
                        <a:lnSpc>
                          <a:spcPct val="115000"/>
                        </a:lnSpc>
                        <a:spcAft>
                          <a:spcPts val="0"/>
                        </a:spcAft>
                      </a:pPr>
                      <a:r>
                        <a:rPr lang="en-GB" sz="900" dirty="0">
                          <a:effectLst/>
                        </a:rPr>
                        <a:t>Healthy Schools lead and advice</a:t>
                      </a:r>
                    </a:p>
                    <a:p>
                      <a:pPr>
                        <a:lnSpc>
                          <a:spcPct val="115000"/>
                        </a:lnSpc>
                        <a:spcAft>
                          <a:spcPts val="0"/>
                        </a:spcAft>
                      </a:pPr>
                      <a:r>
                        <a:rPr lang="en-GB" sz="900" dirty="0">
                          <a:effectLst/>
                        </a:rPr>
                        <a:t>Governor Training</a:t>
                      </a:r>
                    </a:p>
                    <a:p>
                      <a:pPr>
                        <a:lnSpc>
                          <a:spcPct val="115000"/>
                        </a:lnSpc>
                        <a:spcAft>
                          <a:spcPts val="0"/>
                        </a:spcAft>
                      </a:pPr>
                      <a:r>
                        <a:rPr lang="en-GB" sz="900" dirty="0">
                          <a:effectLst/>
                        </a:rPr>
                        <a:t>Invitation to Manager Inspiration and Networking Events</a:t>
                      </a:r>
                    </a:p>
                    <a:p>
                      <a:pPr>
                        <a:lnSpc>
                          <a:spcPct val="115000"/>
                        </a:lnSpc>
                        <a:spcAft>
                          <a:spcPts val="0"/>
                        </a:spcAft>
                      </a:pPr>
                      <a:r>
                        <a:rPr lang="en-GB" sz="900" dirty="0">
                          <a:effectLst/>
                        </a:rPr>
                        <a:t> </a:t>
                      </a:r>
                    </a:p>
                    <a:p>
                      <a:pPr>
                        <a:lnSpc>
                          <a:spcPct val="115000"/>
                        </a:lnSpc>
                        <a:spcAft>
                          <a:spcPts val="0"/>
                        </a:spcAft>
                      </a:pPr>
                      <a:r>
                        <a:rPr lang="en-GB" sz="900" dirty="0">
                          <a:effectLst/>
                        </a:rPr>
                        <a:t>Also available:</a:t>
                      </a:r>
                    </a:p>
                    <a:p>
                      <a:pPr>
                        <a:lnSpc>
                          <a:spcPct val="115000"/>
                        </a:lnSpc>
                        <a:spcAft>
                          <a:spcPts val="0"/>
                        </a:spcAft>
                      </a:pPr>
                      <a:r>
                        <a:rPr lang="en-GB" sz="900" dirty="0">
                          <a:effectLst/>
                        </a:rPr>
                        <a:t>Hands on training</a:t>
                      </a:r>
                    </a:p>
                    <a:p>
                      <a:pPr>
                        <a:lnSpc>
                          <a:spcPct val="115000"/>
                        </a:lnSpc>
                        <a:spcAft>
                          <a:spcPts val="0"/>
                        </a:spcAft>
                      </a:pPr>
                      <a:r>
                        <a:rPr lang="en-GB" sz="900" dirty="0">
                          <a:effectLst/>
                        </a:rPr>
                        <a:t>Recruitment advice and support</a:t>
                      </a:r>
                    </a:p>
                    <a:p>
                      <a:pPr>
                        <a:lnSpc>
                          <a:spcPct val="115000"/>
                        </a:lnSpc>
                        <a:spcAft>
                          <a:spcPts val="0"/>
                        </a:spcAft>
                      </a:pPr>
                      <a:r>
                        <a:rPr lang="en-GB" sz="900" dirty="0">
                          <a:effectLst/>
                        </a:rPr>
                        <a:t>PMR support and objectives</a:t>
                      </a:r>
                    </a:p>
                    <a:p>
                      <a:pPr>
                        <a:lnSpc>
                          <a:spcPct val="115000"/>
                        </a:lnSpc>
                        <a:spcAft>
                          <a:spcPts val="0"/>
                        </a:spcAft>
                      </a:pPr>
                      <a:r>
                        <a:rPr lang="en-GB" sz="900" dirty="0">
                          <a:effectLst/>
                        </a:rPr>
                        <a:t>Business plan</a:t>
                      </a:r>
                    </a:p>
                    <a:p>
                      <a:pPr>
                        <a:lnSpc>
                          <a:spcPct val="115000"/>
                        </a:lnSpc>
                        <a:spcAft>
                          <a:spcPts val="0"/>
                        </a:spcAft>
                      </a:pPr>
                      <a:r>
                        <a:rPr lang="en-GB" sz="900" dirty="0">
                          <a:effectLst/>
                        </a:rPr>
                        <a:t>School Food Policy and development</a:t>
                      </a:r>
                    </a:p>
                    <a:p>
                      <a:pPr>
                        <a:lnSpc>
                          <a:spcPct val="115000"/>
                        </a:lnSpc>
                        <a:spcAft>
                          <a:spcPts val="0"/>
                        </a:spcAft>
                      </a:pPr>
                      <a:r>
                        <a:rPr lang="en-GB" sz="900" dirty="0">
                          <a:effectLst/>
                        </a:rPr>
                        <a:t> </a:t>
                      </a:r>
                      <a:endParaRPr lang="en-GB" sz="900" dirty="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3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4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4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nSpc>
                          <a:spcPct val="115000"/>
                        </a:lnSpc>
                        <a:spcAft>
                          <a:spcPts val="0"/>
                        </a:spcAft>
                      </a:pPr>
                      <a:r>
                        <a:rPr lang="en-GB" sz="900">
                          <a:effectLst/>
                        </a:rPr>
                        <a:t> </a:t>
                      </a:r>
                    </a:p>
                    <a:p>
                      <a:pP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a:effectLst/>
                        </a:rPr>
                        <a:t> </a:t>
                      </a:r>
                    </a:p>
                    <a:p>
                      <a:pPr algn="ctr">
                        <a:lnSpc>
                          <a:spcPct val="115000"/>
                        </a:lnSpc>
                        <a:spcAft>
                          <a:spcPts val="0"/>
                        </a:spcAft>
                      </a:pPr>
                      <a:r>
                        <a:rPr lang="en-GB" sz="900">
                          <a:effectLst/>
                        </a:rPr>
                        <a:t>5 visits</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a:t>
                      </a:r>
                    </a:p>
                    <a:p>
                      <a:pPr algn="ctr">
                        <a:lnSpc>
                          <a:spcPct val="115000"/>
                        </a:lnSpc>
                        <a:spcAft>
                          <a:spcPts val="0"/>
                        </a:spcAft>
                      </a:pPr>
                      <a:r>
                        <a:rPr lang="en-GB" sz="900">
                          <a:effectLst/>
                        </a:rPr>
                        <a:t> </a:t>
                      </a:r>
                      <a:endParaRPr lang="en-GB" sz="900">
                        <a:effectLst/>
                        <a:latin typeface="Arial"/>
                        <a:ea typeface="Calibri"/>
                      </a:endParaRPr>
                    </a:p>
                  </a:txBody>
                  <a:tcPr marL="50411" marR="50411" marT="0" marB="0"/>
                </a:tc>
                <a:tc>
                  <a:txBody>
                    <a:bodyPr/>
                    <a:lstStyle/>
                    <a:p>
                      <a:pPr>
                        <a:lnSpc>
                          <a:spcPct val="115000"/>
                        </a:lnSpc>
                        <a:spcAft>
                          <a:spcPts val="0"/>
                        </a:spcAft>
                      </a:pPr>
                      <a:r>
                        <a:rPr lang="en-GB" sz="900" dirty="0">
                          <a:effectLst/>
                        </a:rPr>
                        <a:t> </a:t>
                      </a:r>
                    </a:p>
                    <a:p>
                      <a:pPr algn="ctr">
                        <a:lnSpc>
                          <a:spcPct val="115000"/>
                        </a:lnSpc>
                        <a:spcAft>
                          <a:spcPts val="0"/>
                        </a:spcAft>
                      </a:pPr>
                      <a:r>
                        <a:rPr lang="en-GB" sz="900" dirty="0">
                          <a:effectLst/>
                        </a:rPr>
                        <a:t>2 visits</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a:t>
                      </a:r>
                    </a:p>
                    <a:p>
                      <a:pPr algn="ctr">
                        <a:lnSpc>
                          <a:spcPct val="115000"/>
                        </a:lnSpc>
                        <a:spcAft>
                          <a:spcPts val="0"/>
                        </a:spcAft>
                      </a:pPr>
                      <a:r>
                        <a:rPr lang="en-GB" sz="900" dirty="0">
                          <a:effectLst/>
                        </a:rPr>
                        <a:t> </a:t>
                      </a:r>
                    </a:p>
                    <a:p>
                      <a:pPr algn="ctr">
                        <a:lnSpc>
                          <a:spcPct val="115000"/>
                        </a:lnSpc>
                        <a:spcAft>
                          <a:spcPts val="0"/>
                        </a:spcAft>
                      </a:pPr>
                      <a:r>
                        <a:rPr lang="en-GB" sz="900" dirty="0">
                          <a:effectLst/>
                        </a:rPr>
                        <a:t> </a:t>
                      </a:r>
                    </a:p>
                    <a:p>
                      <a:pPr algn="ctr">
                        <a:lnSpc>
                          <a:spcPct val="115000"/>
                        </a:lnSpc>
                        <a:spcAft>
                          <a:spcPts val="0"/>
                        </a:spcAft>
                      </a:pPr>
                      <a:r>
                        <a:rPr lang="en-GB" sz="900" dirty="0">
                          <a:effectLst/>
                        </a:rPr>
                        <a:t> </a:t>
                      </a:r>
                      <a:endParaRPr lang="en-GB" sz="900" dirty="0">
                        <a:effectLst/>
                        <a:latin typeface="Arial"/>
                        <a:ea typeface="Calibri"/>
                      </a:endParaRPr>
                    </a:p>
                  </a:txBody>
                  <a:tcPr marL="50411" marR="50411" marT="0" marB="0"/>
                </a:tc>
              </a:tr>
            </a:tbl>
          </a:graphicData>
        </a:graphic>
      </p:graphicFrame>
    </p:spTree>
    <p:extLst>
      <p:ext uri="{BB962C8B-B14F-4D97-AF65-F5344CB8AC3E}">
        <p14:creationId xmlns:p14="http://schemas.microsoft.com/office/powerpoint/2010/main" val="2190078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Your feedback</a:t>
            </a:r>
          </a:p>
          <a:p>
            <a:r>
              <a:rPr lang="en-GB" dirty="0" smtClean="0"/>
              <a:t>An indication of your intention.</a:t>
            </a:r>
          </a:p>
          <a:p>
            <a:r>
              <a:rPr lang="en-GB" dirty="0" smtClean="0"/>
              <a:t>Your </a:t>
            </a:r>
            <a:r>
              <a:rPr lang="en-GB" dirty="0"/>
              <a:t>commitment to support this service post March </a:t>
            </a:r>
            <a:r>
              <a:rPr lang="en-GB" dirty="0" smtClean="0"/>
              <a:t>2019</a:t>
            </a:r>
          </a:p>
          <a:p>
            <a:endParaRPr lang="en-GB" dirty="0"/>
          </a:p>
          <a:p>
            <a:endParaRPr lang="en-GB" dirty="0"/>
          </a:p>
        </p:txBody>
      </p:sp>
      <p:sp>
        <p:nvSpPr>
          <p:cNvPr id="3" name="Title 2"/>
          <p:cNvSpPr>
            <a:spLocks noGrp="1"/>
          </p:cNvSpPr>
          <p:nvPr>
            <p:ph type="title"/>
          </p:nvPr>
        </p:nvSpPr>
        <p:spPr/>
        <p:txBody>
          <a:bodyPr/>
          <a:lstStyle/>
          <a:p>
            <a:r>
              <a:rPr lang="en-GB" dirty="0" smtClean="0"/>
              <a:t>What we need from you is…</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7664" y="2780928"/>
            <a:ext cx="6411432" cy="363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683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Schools Broadband</a:t>
            </a:r>
            <a:br>
              <a:rPr lang="en-GB" sz="3200" dirty="0" smtClean="0"/>
            </a:br>
            <a:r>
              <a:rPr lang="en-GB" sz="3200" dirty="0" smtClean="0"/>
              <a:t>Sean Russo</a:t>
            </a:r>
            <a:br>
              <a:rPr lang="en-GB" sz="3200" dirty="0" smtClean="0"/>
            </a:br>
            <a:r>
              <a:rPr lang="en-GB" sz="3200" dirty="0" smtClean="0"/>
              <a:t>Commercial and Traded Development Team</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2653174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Inclusion</a:t>
            </a:r>
            <a:br>
              <a:rPr lang="en-GB" sz="3200" dirty="0" smtClean="0"/>
            </a:br>
            <a:r>
              <a:rPr lang="en-GB" sz="3200" dirty="0" smtClean="0"/>
              <a:t>Ruth Sturdy</a:t>
            </a:r>
            <a:br>
              <a:rPr lang="en-GB" sz="3200" dirty="0" smtClean="0"/>
            </a:br>
            <a:r>
              <a:rPr lang="en-GB" sz="3200" dirty="0" smtClean="0"/>
              <a:t>SEND School Effectiveness Leader </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2143250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en-GB" dirty="0" smtClean="0"/>
              <a:t>The New Structure</a:t>
            </a:r>
          </a:p>
          <a:p>
            <a:pPr marL="0" indent="0">
              <a:buNone/>
            </a:pPr>
            <a:endParaRPr lang="en-GB" dirty="0" smtClean="0"/>
          </a:p>
          <a:p>
            <a:r>
              <a:rPr lang="en-GB" dirty="0" smtClean="0"/>
              <a:t>Update on the School Led Improvement System</a:t>
            </a:r>
          </a:p>
          <a:p>
            <a:pPr marL="0" indent="0">
              <a:buNone/>
            </a:pPr>
            <a:endParaRPr lang="en-GB" dirty="0" smtClean="0"/>
          </a:p>
          <a:p>
            <a:r>
              <a:rPr lang="en-GB" dirty="0" smtClean="0"/>
              <a:t>The future of the School Meals Service</a:t>
            </a:r>
          </a:p>
          <a:p>
            <a:pPr marL="0" indent="0">
              <a:buNone/>
            </a:pPr>
            <a:endParaRPr lang="en-GB" dirty="0" smtClean="0"/>
          </a:p>
          <a:p>
            <a:r>
              <a:rPr lang="en-GB" dirty="0" smtClean="0"/>
              <a:t>Inclusion  - The draft Essex Statement and Exclusion discussion</a:t>
            </a:r>
          </a:p>
          <a:p>
            <a:pPr marL="0" indent="0">
              <a:buNone/>
            </a:pPr>
            <a:endParaRPr lang="en-GB" dirty="0" smtClean="0"/>
          </a:p>
          <a:p>
            <a:r>
              <a:rPr lang="en-GB" dirty="0" smtClean="0"/>
              <a:t>Schools Broadband</a:t>
            </a:r>
            <a:endParaRPr lang="en-GB" dirty="0"/>
          </a:p>
        </p:txBody>
      </p:sp>
      <p:sp>
        <p:nvSpPr>
          <p:cNvPr id="5" name="Title 4"/>
          <p:cNvSpPr>
            <a:spLocks noGrp="1"/>
          </p:cNvSpPr>
          <p:nvPr>
            <p:ph type="title"/>
          </p:nvPr>
        </p:nvSpPr>
        <p:spPr/>
        <p:txBody>
          <a:bodyPr/>
          <a:lstStyle/>
          <a:p>
            <a:pPr algn="ctr"/>
            <a:r>
              <a:rPr lang="en-GB" dirty="0" smtClean="0"/>
              <a:t>AGENDA – Session 1</a:t>
            </a:r>
            <a:endParaRPr lang="en-GB" dirty="0"/>
          </a:p>
        </p:txBody>
      </p:sp>
    </p:spTree>
    <p:extLst>
      <p:ext uri="{BB962C8B-B14F-4D97-AF65-F5344CB8AC3E}">
        <p14:creationId xmlns:p14="http://schemas.microsoft.com/office/powerpoint/2010/main" val="2395414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008" y="160314"/>
            <a:ext cx="864096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ruth.sturdy\AppData\Local\Microsoft\Windows\Temporary Internet Files\Content.IE5\RR3VJOVR\team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525503"/>
            <a:ext cx="2411760" cy="133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973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sz="2400" dirty="0" smtClean="0"/>
              <a:t>Developing a shared language and understanding</a:t>
            </a:r>
          </a:p>
          <a:p>
            <a:r>
              <a:rPr lang="en-GB" sz="2400" dirty="0" smtClean="0"/>
              <a:t>Developing communities of professional practice</a:t>
            </a:r>
          </a:p>
          <a:p>
            <a:r>
              <a:rPr lang="en-GB" sz="2400" dirty="0" smtClean="0"/>
              <a:t>Capturing the expertise</a:t>
            </a:r>
          </a:p>
          <a:p>
            <a:r>
              <a:rPr lang="en-GB" sz="2400" dirty="0" smtClean="0"/>
              <a:t>Ensuring the best outcomes</a:t>
            </a:r>
          </a:p>
          <a:p>
            <a:r>
              <a:rPr lang="en-GB" sz="2400" dirty="0" smtClean="0"/>
              <a:t>Local projects </a:t>
            </a:r>
          </a:p>
        </p:txBody>
      </p:sp>
      <p:sp>
        <p:nvSpPr>
          <p:cNvPr id="3" name="Title 2"/>
          <p:cNvSpPr>
            <a:spLocks noGrp="1"/>
          </p:cNvSpPr>
          <p:nvPr>
            <p:ph type="title"/>
          </p:nvPr>
        </p:nvSpPr>
        <p:spPr/>
        <p:txBody>
          <a:bodyPr/>
          <a:lstStyle/>
          <a:p>
            <a:r>
              <a:rPr lang="en-GB" dirty="0" smtClean="0"/>
              <a:t>Key elements</a:t>
            </a:r>
            <a:endParaRPr lang="en-GB" dirty="0"/>
          </a:p>
        </p:txBody>
      </p:sp>
      <p:pic>
        <p:nvPicPr>
          <p:cNvPr id="6146" name="Picture 2" descr="C:\Users\ruth.sturdy\AppData\Local\Microsoft\Windows\Temporary Internet Files\Content.IE5\LGQ3XZS9\four-elem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10979"/>
            <a:ext cx="2568897" cy="256889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25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Inclusion Position Statement now complete </a:t>
            </a:r>
          </a:p>
          <a:p>
            <a:r>
              <a:rPr lang="en-GB" dirty="0" smtClean="0"/>
              <a:t>Universal provision expectations ( minimum expectations)  work beginning- linked to SEND strategy and using the current SEND provision guidance as a starting point</a:t>
            </a:r>
          </a:p>
          <a:p>
            <a:r>
              <a:rPr lang="en-GB" dirty="0" smtClean="0"/>
              <a:t>Outcomes Framework initial version complete  and training programme being developed ready for roll out in September</a:t>
            </a:r>
          </a:p>
          <a:p>
            <a:r>
              <a:rPr lang="en-GB" dirty="0" smtClean="0"/>
              <a:t>Partnership SENCOs identified-  space for more</a:t>
            </a:r>
          </a:p>
          <a:p>
            <a:r>
              <a:rPr lang="en-GB" dirty="0" smtClean="0"/>
              <a:t>SEND Peer Review – the one conversation about SEND- first training completed led by David Bartram OBE, pilot reviews taking place by the end of term. Next training September </a:t>
            </a:r>
          </a:p>
          <a:p>
            <a:r>
              <a:rPr lang="en-GB" dirty="0" smtClean="0"/>
              <a:t>Discussion about exclusions with ASHE and the start of a conversation with EPHA at EPHA exec.</a:t>
            </a:r>
          </a:p>
          <a:p>
            <a:endParaRPr lang="en-GB" dirty="0" smtClean="0"/>
          </a:p>
        </p:txBody>
      </p:sp>
      <p:sp>
        <p:nvSpPr>
          <p:cNvPr id="3" name="Title 2"/>
          <p:cNvSpPr>
            <a:spLocks noGrp="1"/>
          </p:cNvSpPr>
          <p:nvPr>
            <p:ph type="title"/>
          </p:nvPr>
        </p:nvSpPr>
        <p:spPr/>
        <p:txBody>
          <a:bodyPr/>
          <a:lstStyle/>
          <a:p>
            <a:r>
              <a:rPr lang="en-GB" dirty="0" smtClean="0"/>
              <a:t>Progress …</a:t>
            </a:r>
            <a:endParaRPr lang="en-GB" dirty="0"/>
          </a:p>
        </p:txBody>
      </p:sp>
    </p:spTree>
    <p:extLst>
      <p:ext uri="{BB962C8B-B14F-4D97-AF65-F5344CB8AC3E}">
        <p14:creationId xmlns:p14="http://schemas.microsoft.com/office/powerpoint/2010/main" val="3949824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980729"/>
            <a:ext cx="8208144" cy="5544616"/>
          </a:xfrm>
        </p:spPr>
        <p:txBody>
          <a:bodyPr/>
          <a:lstStyle/>
          <a:p>
            <a:pPr marL="0" indent="0">
              <a:buNone/>
            </a:pPr>
            <a:r>
              <a:rPr lang="en-GB" dirty="0" smtClean="0"/>
              <a:t>Proposals are</a:t>
            </a:r>
          </a:p>
          <a:p>
            <a:r>
              <a:rPr lang="en-GB" dirty="0" smtClean="0"/>
              <a:t>Develop a managed move protocol across the County including when they are appropriate, when they can be terminated, when pupils transfer to their new schools</a:t>
            </a:r>
          </a:p>
          <a:p>
            <a:r>
              <a:rPr lang="en-GB" dirty="0" smtClean="0"/>
              <a:t>Protocol for when elective home educated children return to school</a:t>
            </a:r>
          </a:p>
          <a:p>
            <a:pPr lvl="0"/>
            <a:r>
              <a:rPr lang="en-GB" dirty="0"/>
              <a:t>Seek a commitment from schools to admit a pupil returning from a PRU,  managed move or PR1’s every time they use permanent </a:t>
            </a:r>
            <a:r>
              <a:rPr lang="en-GB" dirty="0" smtClean="0"/>
              <a:t>exclusion</a:t>
            </a:r>
          </a:p>
          <a:p>
            <a:r>
              <a:rPr lang="en-GB" dirty="0"/>
              <a:t>Ensure county- wide data is made available at each </a:t>
            </a:r>
            <a:r>
              <a:rPr lang="en-GB" dirty="0" smtClean="0"/>
              <a:t>EPHA meeting </a:t>
            </a:r>
            <a:r>
              <a:rPr lang="en-GB" dirty="0"/>
              <a:t>from the LA</a:t>
            </a:r>
            <a:r>
              <a:rPr lang="en-GB" dirty="0" smtClean="0"/>
              <a:t>.</a:t>
            </a:r>
          </a:p>
          <a:p>
            <a:r>
              <a:rPr lang="en-GB" dirty="0"/>
              <a:t> </a:t>
            </a:r>
            <a:r>
              <a:rPr lang="en-GB" dirty="0" smtClean="0"/>
              <a:t>There </a:t>
            </a:r>
            <a:r>
              <a:rPr lang="en-GB" dirty="0"/>
              <a:t>is a need to address social factors which are leading to exclusions – gangs, county lines, drugs, </a:t>
            </a:r>
            <a:r>
              <a:rPr lang="en-GB" dirty="0" smtClean="0"/>
              <a:t>knives</a:t>
            </a:r>
          </a:p>
          <a:p>
            <a:r>
              <a:rPr lang="en-GB" dirty="0"/>
              <a:t>Develop an expanded offer from PRUs – outreach and short-turn around </a:t>
            </a:r>
            <a:r>
              <a:rPr lang="en-GB" dirty="0" smtClean="0"/>
              <a:t>provision</a:t>
            </a:r>
          </a:p>
          <a:p>
            <a:pPr lvl="0"/>
            <a:r>
              <a:rPr lang="en-GB" dirty="0"/>
              <a:t>We need to review the arrangements for anxious school refusers and pupils with mental health </a:t>
            </a:r>
            <a:r>
              <a:rPr lang="en-GB" dirty="0" smtClean="0"/>
              <a:t>needs</a:t>
            </a:r>
            <a:endParaRPr lang="en-GB" dirty="0"/>
          </a:p>
          <a:p>
            <a:pPr lvl="0"/>
            <a:r>
              <a:rPr lang="en-GB" dirty="0"/>
              <a:t>We need transition plans for primary pupils in PRUs, GROW or those at risk of disengagement in </a:t>
            </a:r>
            <a:r>
              <a:rPr lang="en-GB" dirty="0" err="1"/>
              <a:t>Yr</a:t>
            </a:r>
            <a:r>
              <a:rPr lang="en-GB" dirty="0"/>
              <a:t> </a:t>
            </a:r>
            <a:r>
              <a:rPr lang="en-GB" dirty="0" smtClean="0"/>
              <a:t>7</a:t>
            </a:r>
          </a:p>
          <a:p>
            <a:pPr lvl="0"/>
            <a:r>
              <a:rPr lang="en-GB" dirty="0" smtClean="0"/>
              <a:t>Look at other models to learn from them and adapt them to our needs</a:t>
            </a:r>
            <a:endParaRPr lang="en-GB" dirty="0"/>
          </a:p>
          <a:p>
            <a:endParaRPr lang="en-GB" dirty="0"/>
          </a:p>
          <a:p>
            <a:endParaRPr lang="en-GB" dirty="0"/>
          </a:p>
          <a:p>
            <a:pPr lvl="0"/>
            <a:endParaRPr lang="en-GB" dirty="0"/>
          </a:p>
        </p:txBody>
      </p:sp>
      <p:sp>
        <p:nvSpPr>
          <p:cNvPr id="3" name="Title 2"/>
          <p:cNvSpPr>
            <a:spLocks noGrp="1"/>
          </p:cNvSpPr>
          <p:nvPr>
            <p:ph type="title"/>
          </p:nvPr>
        </p:nvSpPr>
        <p:spPr/>
        <p:txBody>
          <a:bodyPr/>
          <a:lstStyle/>
          <a:p>
            <a:r>
              <a:rPr lang="en-GB" dirty="0" smtClean="0"/>
              <a:t>The Exclusion discussion so far…</a:t>
            </a:r>
            <a:endParaRPr lang="en-GB" dirty="0"/>
          </a:p>
        </p:txBody>
      </p:sp>
    </p:spTree>
    <p:extLst>
      <p:ext uri="{BB962C8B-B14F-4D97-AF65-F5344CB8AC3E}">
        <p14:creationId xmlns:p14="http://schemas.microsoft.com/office/powerpoint/2010/main" val="16154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52600"/>
            <a:ext cx="8208144" cy="2396480"/>
          </a:xfrm>
        </p:spPr>
        <p:txBody>
          <a:bodyPr/>
          <a:lstStyle/>
          <a:p>
            <a:pPr algn="ctr"/>
            <a:r>
              <a:rPr lang="en-GB" sz="3200" dirty="0" smtClean="0"/>
              <a:t>Steve Whitfield</a:t>
            </a:r>
            <a:br>
              <a:rPr lang="en-GB" sz="3200" dirty="0" smtClean="0"/>
            </a:br>
            <a:r>
              <a:rPr lang="en-GB" sz="3200" dirty="0" smtClean="0"/>
              <a:t>Admissions to GROW</a:t>
            </a:r>
            <a:br>
              <a:rPr lang="en-GB" sz="3200" dirty="0" smtClean="0"/>
            </a:br>
            <a:r>
              <a:rPr lang="en-GB" sz="3200" dirty="0"/>
              <a:t/>
            </a:r>
            <a:br>
              <a:rPr lang="en-GB" sz="3200" dirty="0"/>
            </a:br>
            <a:r>
              <a:rPr lang="en-GB" sz="3200" dirty="0" smtClean="0"/>
              <a:t/>
            </a:r>
            <a:br>
              <a:rPr lang="en-GB" sz="3200" dirty="0" smtClean="0"/>
            </a:br>
            <a:r>
              <a:rPr lang="en-GB" sz="3200" dirty="0" smtClean="0"/>
              <a:t>Emma Prince</a:t>
            </a:r>
            <a:br>
              <a:rPr lang="en-GB" sz="3200" dirty="0" smtClean="0"/>
            </a:br>
            <a:r>
              <a:rPr lang="en-GB" sz="3200" dirty="0" smtClean="0"/>
              <a:t>EVOLVE </a:t>
            </a:r>
            <a:r>
              <a:rPr lang="en-GB" sz="3200" dirty="0" err="1" smtClean="0"/>
              <a:t>Intervetion</a:t>
            </a:r>
            <a:r>
              <a:rPr lang="en-GB" sz="3200" dirty="0" smtClean="0"/>
              <a:t> </a:t>
            </a:r>
            <a:r>
              <a:rPr lang="en-GB" sz="1800" dirty="0"/>
              <a:t/>
            </a:r>
            <a:br>
              <a:rPr lang="en-GB" sz="1800" dirty="0"/>
            </a:br>
            <a:r>
              <a:rPr lang="en-GB" dirty="0"/>
              <a:t/>
            </a:r>
            <a:br>
              <a:rPr lang="en-GB" dirty="0"/>
            </a:br>
            <a:endParaRPr lang="en-GB" dirty="0"/>
          </a:p>
        </p:txBody>
      </p:sp>
      <p:sp>
        <p:nvSpPr>
          <p:cNvPr id="3" name="Subtitle 2"/>
          <p:cNvSpPr>
            <a:spLocks noGrp="1"/>
          </p:cNvSpPr>
          <p:nvPr>
            <p:ph type="subTitle" idx="1"/>
          </p:nvPr>
        </p:nvSpPr>
        <p:spPr/>
        <p:txBody>
          <a:bodyPr/>
          <a:lstStyle/>
          <a:p>
            <a:pPr algn="ctr"/>
            <a:endParaRPr lang="en-GB" dirty="0"/>
          </a:p>
        </p:txBody>
      </p:sp>
    </p:spTree>
    <p:extLst>
      <p:ext uri="{BB962C8B-B14F-4D97-AF65-F5344CB8AC3E}">
        <p14:creationId xmlns:p14="http://schemas.microsoft.com/office/powerpoint/2010/main" val="1634856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hesfs50\EUCHomedirs\nicola.woolf\Desktop\Essex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656256"/>
            <a:ext cx="1993802" cy="9634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4442A972-8736-45B9-9559-47649620E90B}"/>
              </a:ext>
            </a:extLst>
          </p:cNvPr>
          <p:cNvPicPr>
            <a:picLocks noChangeAspect="1"/>
          </p:cNvPicPr>
          <p:nvPr/>
        </p:nvPicPr>
        <p:blipFill>
          <a:blip r:embed="rId3"/>
          <a:stretch>
            <a:fillRect/>
          </a:stretch>
        </p:blipFill>
        <p:spPr>
          <a:xfrm>
            <a:off x="1619672" y="1124744"/>
            <a:ext cx="5172075" cy="4867275"/>
          </a:xfrm>
          <a:prstGeom prst="rect">
            <a:avLst/>
          </a:prstGeom>
        </p:spPr>
      </p:pic>
      <p:sp>
        <p:nvSpPr>
          <p:cNvPr id="4" name="Title 1">
            <a:extLst>
              <a:ext uri="{FF2B5EF4-FFF2-40B4-BE49-F238E27FC236}">
                <a16:creationId xmlns:a16="http://schemas.microsoft.com/office/drawing/2014/main" xmlns="" id="{4A9EF411-8552-44E6-A7BA-F84A2B3D137D}"/>
              </a:ext>
            </a:extLst>
          </p:cNvPr>
          <p:cNvSpPr txBox="1">
            <a:spLocks/>
          </p:cNvSpPr>
          <p:nvPr/>
        </p:nvSpPr>
        <p:spPr>
          <a:xfrm>
            <a:off x="622453" y="362605"/>
            <a:ext cx="3343620" cy="430887"/>
          </a:xfrm>
          <a:prstGeom prst="rect">
            <a:avLst/>
          </a:prstGeom>
        </p:spPr>
        <p:txBody>
          <a:bodyPr vert="horz" wrap="square" lIns="0" tIns="0" rIns="0" bIns="0">
            <a:spAutoFit/>
          </a:bodyPr>
          <a:lstStyle>
            <a:lvl1pPr algn="l" defTabSz="457200" rtl="0" eaLnBrk="1" latinLnBrk="0" hangingPunct="1">
              <a:spcBef>
                <a:spcPct val="0"/>
              </a:spcBef>
              <a:buNone/>
              <a:defRPr sz="1100" b="0" i="0" kern="1200" baseline="0">
                <a:solidFill>
                  <a:srgbClr val="006B84"/>
                </a:solidFill>
                <a:latin typeface="Arial"/>
                <a:ea typeface="+mj-ea"/>
                <a:cs typeface="Arial"/>
              </a:defRPr>
            </a:lvl1pPr>
          </a:lstStyle>
          <a:p>
            <a:r>
              <a:rPr lang="en-US" sz="2800" b="1" dirty="0">
                <a:latin typeface="Arial" panose="020B0604020202020204" pitchFamily="34" charset="0"/>
                <a:cs typeface="Arial" panose="020B0604020202020204" pitchFamily="34" charset="0"/>
              </a:rPr>
              <a:t>Coffee</a:t>
            </a:r>
          </a:p>
        </p:txBody>
      </p:sp>
    </p:spTree>
    <p:extLst>
      <p:ext uri="{BB962C8B-B14F-4D97-AF65-F5344CB8AC3E}">
        <p14:creationId xmlns:p14="http://schemas.microsoft.com/office/powerpoint/2010/main" val="49936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35462"/>
            <a:ext cx="8614956" cy="568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206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08895"/>
            <a:ext cx="7705725"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260648"/>
            <a:ext cx="8640960"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Vision and Ambition</a:t>
            </a:r>
          </a:p>
        </p:txBody>
      </p:sp>
      <p:pic>
        <p:nvPicPr>
          <p:cNvPr id="11" name="Picture 3" descr="\\Chesfs50\EUCHomedirs\nicola.woolf\Desktop\Essex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528" y="5656256"/>
            <a:ext cx="1993802" cy="96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68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276B4A2-C665-4823-87A8-1655D3BF0130}"/>
              </a:ext>
            </a:extLst>
          </p:cNvPr>
          <p:cNvSpPr txBox="1"/>
          <p:nvPr/>
        </p:nvSpPr>
        <p:spPr>
          <a:xfrm>
            <a:off x="162527" y="1688640"/>
            <a:ext cx="5937438" cy="1431161"/>
          </a:xfrm>
          <a:prstGeom prst="rect">
            <a:avLst/>
          </a:prstGeom>
          <a:noFill/>
          <a:ln w="15875">
            <a:solidFill>
              <a:schemeClr val="accent4">
                <a:lumMod val="90000"/>
                <a:lumOff val="10000"/>
              </a:schemeClr>
            </a:solidFill>
          </a:ln>
        </p:spPr>
        <p:txBody>
          <a:bodyPr wrap="square" rtlCol="0">
            <a:spAutoFit/>
          </a:bodyPr>
          <a:lstStyle/>
          <a:p>
            <a:r>
              <a:rPr lang="en-GB" sz="1450" b="1" dirty="0">
                <a:latin typeface="Tahoma" panose="020B0604030504040204" pitchFamily="34" charset="0"/>
                <a:ea typeface="Tahoma" panose="020B0604030504040204" pitchFamily="34" charset="0"/>
                <a:cs typeface="Tahoma" panose="020B0604030504040204" pitchFamily="34" charset="0"/>
              </a:rPr>
              <a:t>West Schools </a:t>
            </a:r>
            <a:r>
              <a:rPr lang="en-GB" sz="1450" dirty="0">
                <a:latin typeface="Tahoma" panose="020B0604030504040204" pitchFamily="34" charset="0"/>
                <a:ea typeface="Tahoma" panose="020B0604030504040204" pitchFamily="34" charset="0"/>
                <a:cs typeface="Tahoma" panose="020B0604030504040204" pitchFamily="34" charset="0"/>
              </a:rPr>
              <a:t>3 special schools,101 primary, 17 secondary, 1 PRU</a:t>
            </a:r>
          </a:p>
          <a:p>
            <a:r>
              <a:rPr lang="en-GB" sz="1450" dirty="0">
                <a:latin typeface="Tahoma" panose="020B0604030504040204" pitchFamily="34" charset="0"/>
                <a:ea typeface="Tahoma" panose="020B0604030504040204" pitchFamily="34" charset="0"/>
                <a:cs typeface="Tahoma" panose="020B0604030504040204" pitchFamily="34" charset="0"/>
              </a:rPr>
              <a:t>41352  pupils in 122 schools and settings</a:t>
            </a:r>
          </a:p>
          <a:p>
            <a:r>
              <a:rPr lang="en-GB" sz="1450" dirty="0" smtClean="0">
                <a:latin typeface="Tahoma" panose="020B0604030504040204" pitchFamily="34" charset="0"/>
                <a:ea typeface="Tahoma" panose="020B0604030504040204" pitchFamily="34" charset="0"/>
                <a:cs typeface="Tahoma" panose="020B0604030504040204" pitchFamily="34" charset="0"/>
              </a:rPr>
              <a:t>SEN </a:t>
            </a:r>
            <a:r>
              <a:rPr lang="en-GB" sz="1450" dirty="0">
                <a:latin typeface="Tahoma" panose="020B0604030504040204" pitchFamily="34" charset="0"/>
                <a:ea typeface="Tahoma" panose="020B0604030504040204" pitchFamily="34" charset="0"/>
                <a:cs typeface="Tahoma" panose="020B0604030504040204" pitchFamily="34" charset="0"/>
              </a:rPr>
              <a:t>Support 9.9% 	4089 Pupils</a:t>
            </a:r>
          </a:p>
          <a:p>
            <a:r>
              <a:rPr lang="en-GB" sz="1450" dirty="0" smtClean="0">
                <a:latin typeface="Tahoma" panose="020B0604030504040204" pitchFamily="34" charset="0"/>
                <a:ea typeface="Tahoma" panose="020B0604030504040204" pitchFamily="34" charset="0"/>
                <a:cs typeface="Tahoma" panose="020B0604030504040204" pitchFamily="34" charset="0"/>
              </a:rPr>
              <a:t>EHCP </a:t>
            </a:r>
            <a:r>
              <a:rPr lang="en-GB" sz="1450" dirty="0">
                <a:latin typeface="Tahoma" panose="020B0604030504040204" pitchFamily="34" charset="0"/>
                <a:ea typeface="Tahoma" panose="020B0604030504040204" pitchFamily="34" charset="0"/>
                <a:cs typeface="Tahoma" panose="020B0604030504040204" pitchFamily="34" charset="0"/>
              </a:rPr>
              <a:t>2.7%	1132 Pupils</a:t>
            </a:r>
          </a:p>
          <a:p>
            <a:r>
              <a:rPr lang="en-GB" sz="1450" dirty="0" smtClean="0">
                <a:latin typeface="Tahoma" panose="020B0604030504040204" pitchFamily="34" charset="0"/>
                <a:ea typeface="Tahoma" panose="020B0604030504040204" pitchFamily="34" charset="0"/>
                <a:cs typeface="Tahoma" panose="020B0604030504040204" pitchFamily="34" charset="0"/>
              </a:rPr>
              <a:t>FSM6 </a:t>
            </a:r>
            <a:r>
              <a:rPr lang="en-GB" sz="1450" dirty="0">
                <a:latin typeface="Tahoma" panose="020B0604030504040204" pitchFamily="34" charset="0"/>
                <a:ea typeface="Tahoma" panose="020B0604030504040204" pitchFamily="34" charset="0"/>
                <a:cs typeface="Tahoma" panose="020B0604030504040204" pitchFamily="34" charset="0"/>
              </a:rPr>
              <a:t>19.8%, Looked After 0.4%, Adopted 0.5%, </a:t>
            </a:r>
            <a:endParaRPr lang="en-GB" sz="1450" dirty="0" smtClean="0">
              <a:latin typeface="Tahoma" panose="020B0604030504040204" pitchFamily="34" charset="0"/>
              <a:ea typeface="Tahoma" panose="020B0604030504040204" pitchFamily="34" charset="0"/>
              <a:cs typeface="Tahoma" panose="020B0604030504040204" pitchFamily="34" charset="0"/>
            </a:endParaRPr>
          </a:p>
          <a:p>
            <a:r>
              <a:rPr lang="en-GB" sz="1450" dirty="0" smtClean="0">
                <a:latin typeface="Tahoma" panose="020B0604030504040204" pitchFamily="34" charset="0"/>
                <a:ea typeface="Tahoma" panose="020B0604030504040204" pitchFamily="34" charset="0"/>
                <a:cs typeface="Tahoma" panose="020B0604030504040204" pitchFamily="34" charset="0"/>
              </a:rPr>
              <a:t>Disadvantaged </a:t>
            </a:r>
            <a:r>
              <a:rPr lang="en-GB" sz="1450" dirty="0">
                <a:latin typeface="Tahoma" panose="020B0604030504040204" pitchFamily="34" charset="0"/>
                <a:ea typeface="Tahoma" panose="020B0604030504040204" pitchFamily="34" charset="0"/>
                <a:cs typeface="Tahoma" panose="020B0604030504040204" pitchFamily="34" charset="0"/>
              </a:rPr>
              <a:t>20.3%</a:t>
            </a:r>
          </a:p>
        </p:txBody>
      </p:sp>
      <p:sp>
        <p:nvSpPr>
          <p:cNvPr id="6" name="Title 1">
            <a:extLst>
              <a:ext uri="{FF2B5EF4-FFF2-40B4-BE49-F238E27FC236}">
                <a16:creationId xmlns:a16="http://schemas.microsoft.com/office/drawing/2014/main" xmlns="" id="{FB4D300B-5D12-4D71-83AD-DCF3BC87E14D}"/>
              </a:ext>
            </a:extLst>
          </p:cNvPr>
          <p:cNvSpPr txBox="1">
            <a:spLocks/>
          </p:cNvSpPr>
          <p:nvPr/>
        </p:nvSpPr>
        <p:spPr>
          <a:xfrm>
            <a:off x="130291" y="19857"/>
            <a:ext cx="4009661" cy="382941"/>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sz="2400" kern="0" dirty="0"/>
              <a:t>West Key Characteristics</a:t>
            </a:r>
          </a:p>
        </p:txBody>
      </p:sp>
      <p:graphicFrame>
        <p:nvGraphicFramePr>
          <p:cNvPr id="7" name="Table 6">
            <a:extLst>
              <a:ext uri="{FF2B5EF4-FFF2-40B4-BE49-F238E27FC236}">
                <a16:creationId xmlns:a16="http://schemas.microsoft.com/office/drawing/2014/main" xmlns="" id="{C44CD5D8-DEC2-4E60-9FEB-12A866868231}"/>
              </a:ext>
            </a:extLst>
          </p:cNvPr>
          <p:cNvGraphicFramePr>
            <a:graphicFrameLocks noGrp="1"/>
          </p:cNvGraphicFramePr>
          <p:nvPr>
            <p:extLst>
              <p:ext uri="{D42A27DB-BD31-4B8C-83A1-F6EECF244321}">
                <p14:modId xmlns:p14="http://schemas.microsoft.com/office/powerpoint/2010/main" val="119446874"/>
              </p:ext>
            </p:extLst>
          </p:nvPr>
        </p:nvGraphicFramePr>
        <p:xfrm>
          <a:off x="130292" y="3220976"/>
          <a:ext cx="6169901" cy="3556000"/>
        </p:xfrm>
        <a:graphic>
          <a:graphicData uri="http://schemas.openxmlformats.org/drawingml/2006/table">
            <a:tbl>
              <a:tblPr firstRow="1" bandRow="1">
                <a:tableStyleId>{5C22544A-7EE6-4342-B048-85BDC9FD1C3A}</a:tableStyleId>
              </a:tblPr>
              <a:tblGrid>
                <a:gridCol w="2353477">
                  <a:extLst>
                    <a:ext uri="{9D8B030D-6E8A-4147-A177-3AD203B41FA5}">
                      <a16:colId xmlns:a16="http://schemas.microsoft.com/office/drawing/2014/main" xmlns="" val="1798941082"/>
                    </a:ext>
                  </a:extLst>
                </a:gridCol>
                <a:gridCol w="2592288">
                  <a:extLst>
                    <a:ext uri="{9D8B030D-6E8A-4147-A177-3AD203B41FA5}">
                      <a16:colId xmlns:a16="http://schemas.microsoft.com/office/drawing/2014/main" xmlns="" val="2452325029"/>
                    </a:ext>
                  </a:extLst>
                </a:gridCol>
                <a:gridCol w="1224136">
                  <a:extLst>
                    <a:ext uri="{9D8B030D-6E8A-4147-A177-3AD203B41FA5}">
                      <a16:colId xmlns:a16="http://schemas.microsoft.com/office/drawing/2014/main" xmlns="" val="140466648"/>
                    </a:ext>
                  </a:extLst>
                </a:gridCol>
              </a:tblGrid>
              <a:tr h="336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MATS in West</a:t>
                      </a:r>
                    </a:p>
                    <a:p>
                      <a:endParaRPr lang="en-GB" sz="1400" dirty="0">
                        <a:solidFill>
                          <a:srgbClr val="7030A0"/>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rgbClr val="7030A0"/>
                          </a:solidFill>
                          <a:latin typeface="Tahoma" panose="020B0604030504040204" pitchFamily="34" charset="0"/>
                          <a:ea typeface="Tahoma" panose="020B0604030504040204" pitchFamily="34" charset="0"/>
                          <a:cs typeface="Tahoma" panose="020B0604030504040204" pitchFamily="34" charset="0"/>
                        </a:rPr>
                        <a:t>SLIS Partnerships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a:solidFill>
                            <a:srgbClr val="7030A0"/>
                          </a:solidFill>
                          <a:latin typeface="Tahoma" panose="020B0604030504040204" pitchFamily="34" charset="0"/>
                          <a:ea typeface="Tahoma" panose="020B0604030504040204" pitchFamily="34" charset="0"/>
                          <a:cs typeface="Tahoma" panose="020B0604030504040204" pitchFamily="34" charset="0"/>
                        </a:rPr>
                        <a:t>TSAs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77656411"/>
                  </a:ext>
                </a:extLst>
              </a:tr>
              <a:tr h="170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Reach 2 (3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err="1">
                          <a:solidFill>
                            <a:srgbClr val="002060"/>
                          </a:solidFill>
                          <a:latin typeface="Tahoma" panose="020B0604030504040204" pitchFamily="34" charset="0"/>
                          <a:ea typeface="Tahoma" panose="020B0604030504040204" pitchFamily="34" charset="0"/>
                          <a:cs typeface="Tahoma" panose="020B0604030504040204" pitchFamily="34" charset="0"/>
                        </a:rPr>
                        <a:t>Elsenham</a:t>
                      </a:r>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 (4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WETSA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144848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Learning Partnership Trust </a:t>
                      </a:r>
                      <a:endParaRPr lang="en-GB" sz="1400" b="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3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DEEP (10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Saffron Walden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78784408"/>
                  </a:ext>
                </a:extLst>
              </a:tr>
              <a:tr h="370840">
                <a:tc>
                  <a:txBody>
                    <a:bodyPr/>
                    <a:lstStyle/>
                    <a:p>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BMAT (7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Saffron Walden (8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r>
                        <a:rPr lang="en-GB" sz="1400" b="0" dirty="0">
                          <a:solidFill>
                            <a:srgbClr val="FF0000"/>
                          </a:solidFill>
                          <a:latin typeface="Tahoma" panose="020B0604030504040204" pitchFamily="34" charset="0"/>
                          <a:ea typeface="Tahoma" panose="020B0604030504040204" pitchFamily="34" charset="0"/>
                          <a:cs typeface="Tahoma" panose="020B0604030504040204" pitchFamily="34" charset="0"/>
                        </a:rPr>
                        <a:t>Only 2 schools in west not in a recognised partnership – although they do work with other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2008627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NETAT (5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Epping Forest (12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2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29810982"/>
                  </a:ext>
                </a:extLst>
              </a:tr>
              <a:tr h="0">
                <a:tc>
                  <a:txBody>
                    <a:bodyPr/>
                    <a:lstStyle/>
                    <a:p>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Epping Forest Schools Partnership Trust (7 schools – 8 schools 1/7/18)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Epping Schools (14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2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87387552"/>
                  </a:ext>
                </a:extLst>
              </a:tr>
              <a:tr h="370840">
                <a:tc rowSpan="2">
                  <a:txBody>
                    <a:bodyPr/>
                    <a:lstStyle/>
                    <a:p>
                      <a:endPar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dirty="0" err="1">
                          <a:solidFill>
                            <a:srgbClr val="002060"/>
                          </a:solidFill>
                          <a:latin typeface="Tahoma" panose="020B0604030504040204" pitchFamily="34" charset="0"/>
                          <a:ea typeface="Tahoma" panose="020B0604030504040204" pitchFamily="34" charset="0"/>
                          <a:cs typeface="Tahoma" panose="020B0604030504040204" pitchFamily="34" charset="0"/>
                        </a:rPr>
                        <a:t>Uttlesford</a:t>
                      </a:r>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 (13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2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08755914"/>
                  </a:ext>
                </a:extLst>
              </a:tr>
              <a:tr h="370840">
                <a:tc v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dirty="0">
                          <a:solidFill>
                            <a:srgbClr val="002060"/>
                          </a:solidFill>
                          <a:latin typeface="Tahoma" panose="020B0604030504040204" pitchFamily="34" charset="0"/>
                          <a:ea typeface="Tahoma" panose="020B0604030504040204" pitchFamily="34" charset="0"/>
                          <a:cs typeface="Tahoma" panose="020B0604030504040204" pitchFamily="34" charset="0"/>
                        </a:rPr>
                        <a:t>HET (27 schools)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12980646"/>
                  </a:ext>
                </a:extLst>
              </a:tr>
            </a:tbl>
          </a:graphicData>
        </a:graphic>
      </p:graphicFrame>
      <p:sp>
        <p:nvSpPr>
          <p:cNvPr id="8" name="TextBox 7">
            <a:extLst>
              <a:ext uri="{FF2B5EF4-FFF2-40B4-BE49-F238E27FC236}">
                <a16:creationId xmlns:a16="http://schemas.microsoft.com/office/drawing/2014/main" xmlns="" id="{C2084814-71EF-4529-B14E-5A6A45263A7B}"/>
              </a:ext>
            </a:extLst>
          </p:cNvPr>
          <p:cNvSpPr txBox="1"/>
          <p:nvPr/>
        </p:nvSpPr>
        <p:spPr>
          <a:xfrm>
            <a:off x="5340963" y="19857"/>
            <a:ext cx="3646947" cy="1569660"/>
          </a:xfrm>
          <a:prstGeom prst="rect">
            <a:avLst/>
          </a:prstGeom>
          <a:noFill/>
          <a:ln w="15875">
            <a:solidFill>
              <a:schemeClr val="accent1"/>
            </a:solidFill>
          </a:ln>
        </p:spPr>
        <p:txBody>
          <a:bodyPr wrap="square" rtlCol="0">
            <a:spAutoFit/>
          </a:bodyPr>
          <a:lstStyle/>
          <a:p>
            <a:r>
              <a:rPr lang="en-GB" sz="1200" b="1" dirty="0">
                <a:solidFill>
                  <a:srgbClr val="008000"/>
                </a:solidFill>
                <a:latin typeface="Tahoma" panose="020B0604030504040204" pitchFamily="34" charset="0"/>
                <a:ea typeface="Tahoma" panose="020B0604030504040204" pitchFamily="34" charset="0"/>
                <a:cs typeface="Tahoma" panose="020B0604030504040204" pitchFamily="34" charset="0"/>
              </a:rPr>
              <a:t>West Ofsted Outcomes as at 31/3/18 (relates to schools with current inspection only)</a:t>
            </a:r>
          </a:p>
          <a:p>
            <a:r>
              <a:rPr lang="en-GB" sz="1200" dirty="0">
                <a:solidFill>
                  <a:srgbClr val="008000"/>
                </a:solidFill>
                <a:latin typeface="Tahoma" panose="020B0604030504040204" pitchFamily="34" charset="0"/>
                <a:ea typeface="Tahoma" panose="020B0604030504040204" pitchFamily="34" charset="0"/>
                <a:cs typeface="Tahoma" panose="020B0604030504040204" pitchFamily="34" charset="0"/>
              </a:rPr>
              <a:t>	13% outstanding</a:t>
            </a:r>
          </a:p>
          <a:p>
            <a:r>
              <a:rPr lang="en-GB" sz="1200" dirty="0">
                <a:solidFill>
                  <a:srgbClr val="008000"/>
                </a:solidFill>
                <a:latin typeface="Tahoma" panose="020B0604030504040204" pitchFamily="34" charset="0"/>
                <a:ea typeface="Tahoma" panose="020B0604030504040204" pitchFamily="34" charset="0"/>
                <a:cs typeface="Tahoma" panose="020B0604030504040204" pitchFamily="34" charset="0"/>
              </a:rPr>
              <a:t>	86% Good</a:t>
            </a:r>
          </a:p>
          <a:p>
            <a:r>
              <a:rPr lang="en-GB" sz="1200" dirty="0">
                <a:solidFill>
                  <a:srgbClr val="008000"/>
                </a:solidFill>
                <a:latin typeface="Tahoma" panose="020B0604030504040204" pitchFamily="34" charset="0"/>
                <a:ea typeface="Tahoma" panose="020B0604030504040204" pitchFamily="34" charset="0"/>
                <a:cs typeface="Tahoma" panose="020B0604030504040204" pitchFamily="34" charset="0"/>
              </a:rPr>
              <a:t>	89% Good/Outstanding</a:t>
            </a:r>
          </a:p>
          <a:p>
            <a:r>
              <a:rPr lang="en-GB" sz="1200" dirty="0">
                <a:solidFill>
                  <a:srgbClr val="008000"/>
                </a:solidFill>
                <a:latin typeface="Tahoma" panose="020B0604030504040204" pitchFamily="34" charset="0"/>
                <a:ea typeface="Tahoma" panose="020B0604030504040204" pitchFamily="34" charset="0"/>
                <a:cs typeface="Tahoma" panose="020B0604030504040204" pitchFamily="34" charset="0"/>
              </a:rPr>
              <a:t>	10% Requires Improvement</a:t>
            </a:r>
          </a:p>
          <a:p>
            <a:r>
              <a:rPr lang="en-GB" sz="1200" dirty="0">
                <a:solidFill>
                  <a:srgbClr val="008000"/>
                </a:solidFill>
                <a:latin typeface="Tahoma" panose="020B0604030504040204" pitchFamily="34" charset="0"/>
                <a:ea typeface="Tahoma" panose="020B0604030504040204" pitchFamily="34" charset="0"/>
                <a:cs typeface="Tahoma" panose="020B0604030504040204" pitchFamily="34" charset="0"/>
              </a:rPr>
              <a:t>	2% Inadequate</a:t>
            </a:r>
          </a:p>
        </p:txBody>
      </p:sp>
      <p:sp>
        <p:nvSpPr>
          <p:cNvPr id="9" name="TextBox 8">
            <a:extLst>
              <a:ext uri="{FF2B5EF4-FFF2-40B4-BE49-F238E27FC236}">
                <a16:creationId xmlns:a16="http://schemas.microsoft.com/office/drawing/2014/main" xmlns="" id="{3B709327-B5B3-4A2D-BCA7-064804EF3AB2}"/>
              </a:ext>
            </a:extLst>
          </p:cNvPr>
          <p:cNvSpPr txBox="1"/>
          <p:nvPr/>
        </p:nvSpPr>
        <p:spPr>
          <a:xfrm>
            <a:off x="198885" y="426997"/>
            <a:ext cx="1739687" cy="1077218"/>
          </a:xfrm>
          <a:prstGeom prst="rect">
            <a:avLst/>
          </a:prstGeom>
          <a:noFill/>
          <a:ln w="15875">
            <a:solidFill>
              <a:srgbClr val="FF0000"/>
            </a:solidFill>
          </a:ln>
        </p:spPr>
        <p:txBody>
          <a:bodyPr wrap="square" rtlCol="0">
            <a:spAutoFit/>
          </a:bodyPr>
          <a:lstStyle/>
          <a:p>
            <a:r>
              <a:rPr lang="en-GB" sz="1600" b="1" dirty="0">
                <a:latin typeface="Tahoma" panose="020B0604030504040204" pitchFamily="34" charset="0"/>
                <a:ea typeface="Tahoma" panose="020B0604030504040204" pitchFamily="34" charset="0"/>
                <a:cs typeface="Tahoma" panose="020B0604030504040204" pitchFamily="34" charset="0"/>
              </a:rPr>
              <a:t>West Districts </a:t>
            </a:r>
          </a:p>
          <a:p>
            <a:r>
              <a:rPr lang="en-GB" sz="1600" dirty="0">
                <a:latin typeface="Tahoma" panose="020B0604030504040204" pitchFamily="34" charset="0"/>
                <a:ea typeface="Tahoma" panose="020B0604030504040204" pitchFamily="34" charset="0"/>
                <a:cs typeface="Tahoma" panose="020B0604030504040204" pitchFamily="34" charset="0"/>
              </a:rPr>
              <a:t>Epping</a:t>
            </a:r>
          </a:p>
          <a:p>
            <a:r>
              <a:rPr lang="en-GB" sz="1600" dirty="0">
                <a:latin typeface="Tahoma" panose="020B0604030504040204" pitchFamily="34" charset="0"/>
                <a:ea typeface="Tahoma" panose="020B0604030504040204" pitchFamily="34" charset="0"/>
                <a:cs typeface="Tahoma" panose="020B0604030504040204" pitchFamily="34" charset="0"/>
              </a:rPr>
              <a:t>Harlow</a:t>
            </a:r>
          </a:p>
          <a:p>
            <a:r>
              <a:rPr lang="en-GB" sz="1600" dirty="0">
                <a:latin typeface="Tahoma" panose="020B0604030504040204" pitchFamily="34" charset="0"/>
                <a:ea typeface="Tahoma" panose="020B0604030504040204" pitchFamily="34" charset="0"/>
                <a:cs typeface="Tahoma" panose="020B0604030504040204" pitchFamily="34" charset="0"/>
              </a:rPr>
              <a:t>Saffron Walden</a:t>
            </a:r>
          </a:p>
        </p:txBody>
      </p:sp>
      <p:sp>
        <p:nvSpPr>
          <p:cNvPr id="11" name="TextBox 10">
            <a:extLst>
              <a:ext uri="{FF2B5EF4-FFF2-40B4-BE49-F238E27FC236}">
                <a16:creationId xmlns:a16="http://schemas.microsoft.com/office/drawing/2014/main" xmlns="" id="{ADD0A322-24C9-4B55-AFC1-0E83E2DE953B}"/>
              </a:ext>
            </a:extLst>
          </p:cNvPr>
          <p:cNvSpPr txBox="1"/>
          <p:nvPr/>
        </p:nvSpPr>
        <p:spPr>
          <a:xfrm>
            <a:off x="294507" y="6021288"/>
            <a:ext cx="1840614" cy="738664"/>
          </a:xfrm>
          <a:prstGeom prst="rect">
            <a:avLst/>
          </a:prstGeom>
          <a:noFill/>
          <a:ln>
            <a:solidFill>
              <a:schemeClr val="tx1"/>
            </a:solidFill>
          </a:ln>
        </p:spPr>
        <p:txBody>
          <a:bodyPr wrap="square" rtlCol="0">
            <a:spAutoFit/>
          </a:bodyPr>
          <a:lstStyle/>
          <a:p>
            <a:r>
              <a:rPr lang="en-GB" sz="1400" dirty="0">
                <a:latin typeface="Tahoma" panose="020B0604030504040204" pitchFamily="34" charset="0"/>
                <a:ea typeface="Tahoma" panose="020B0604030504040204" pitchFamily="34" charset="0"/>
                <a:cs typeface="Tahoma" panose="020B0604030504040204" pitchFamily="34" charset="0"/>
              </a:rPr>
              <a:t>Secondary schools all in ASHE Partnerships</a:t>
            </a:r>
          </a:p>
        </p:txBody>
      </p:sp>
      <p:sp>
        <p:nvSpPr>
          <p:cNvPr id="12" name="TextBox 11"/>
          <p:cNvSpPr txBox="1"/>
          <p:nvPr/>
        </p:nvSpPr>
        <p:spPr>
          <a:xfrm>
            <a:off x="2130350" y="426282"/>
            <a:ext cx="3106869" cy="1200329"/>
          </a:xfrm>
          <a:prstGeom prst="rect">
            <a:avLst/>
          </a:prstGeom>
          <a:noFill/>
          <a:ln w="3175">
            <a:solidFill>
              <a:schemeClr val="tx1"/>
            </a:solidFill>
          </a:ln>
        </p:spPr>
        <p:txBody>
          <a:bodyPr wrap="square" rtlCol="0">
            <a:spAutoFit/>
          </a:bodyPr>
          <a:lstStyle/>
          <a:p>
            <a:r>
              <a:rPr lang="en-GB" sz="1200" dirty="0" smtClean="0">
                <a:latin typeface="+mn-lt"/>
              </a:rPr>
              <a:t>143 PVI settings</a:t>
            </a:r>
          </a:p>
          <a:p>
            <a:r>
              <a:rPr lang="en-GB" sz="1200" dirty="0">
                <a:latin typeface="+mn-lt"/>
              </a:rPr>
              <a:t>	</a:t>
            </a:r>
            <a:r>
              <a:rPr lang="en-GB" sz="1200" dirty="0" smtClean="0">
                <a:latin typeface="+mn-lt"/>
              </a:rPr>
              <a:t>115 Good or outstanding</a:t>
            </a:r>
          </a:p>
          <a:p>
            <a:r>
              <a:rPr lang="en-GB" sz="1200" dirty="0">
                <a:latin typeface="+mn-lt"/>
              </a:rPr>
              <a:t>	</a:t>
            </a:r>
            <a:r>
              <a:rPr lang="en-GB" sz="1200" dirty="0" smtClean="0">
                <a:latin typeface="+mn-lt"/>
              </a:rPr>
              <a:t>3 Requires Improvement</a:t>
            </a:r>
          </a:p>
          <a:p>
            <a:r>
              <a:rPr lang="en-GB" sz="1200" dirty="0">
                <a:latin typeface="+mn-lt"/>
              </a:rPr>
              <a:t>	</a:t>
            </a:r>
            <a:r>
              <a:rPr lang="en-GB" sz="1200" dirty="0" smtClean="0">
                <a:latin typeface="+mn-lt"/>
              </a:rPr>
              <a:t>1 Inadequate</a:t>
            </a:r>
          </a:p>
          <a:p>
            <a:r>
              <a:rPr lang="en-GB" sz="1200" dirty="0">
                <a:latin typeface="+mn-lt"/>
              </a:rPr>
              <a:t>	</a:t>
            </a:r>
            <a:r>
              <a:rPr lang="en-GB" sz="1200" dirty="0" smtClean="0">
                <a:latin typeface="+mn-lt"/>
              </a:rPr>
              <a:t>25 not yet inspected</a:t>
            </a:r>
          </a:p>
          <a:p>
            <a:r>
              <a:rPr lang="en-GB" sz="1200" dirty="0" smtClean="0">
                <a:latin typeface="+mn-lt"/>
              </a:rPr>
              <a:t>228 Childminders</a:t>
            </a:r>
          </a:p>
        </p:txBody>
      </p:sp>
      <p:sp>
        <p:nvSpPr>
          <p:cNvPr id="13" name="TextBox 12"/>
          <p:cNvSpPr txBox="1"/>
          <p:nvPr/>
        </p:nvSpPr>
        <p:spPr>
          <a:xfrm>
            <a:off x="6395796" y="4786383"/>
            <a:ext cx="2568518" cy="2000548"/>
          </a:xfrm>
          <a:prstGeom prst="rect">
            <a:avLst/>
          </a:prstGeom>
          <a:noFill/>
          <a:ln>
            <a:solidFill>
              <a:schemeClr val="tx2">
                <a:lumMod val="75000"/>
              </a:schemeClr>
            </a:solidFill>
          </a:ln>
        </p:spPr>
        <p:txBody>
          <a:bodyPr wrap="square" rtlCol="0">
            <a:spAutoFit/>
          </a:bodyPr>
          <a:lstStyle/>
          <a:p>
            <a:r>
              <a:rPr lang="en-GB" sz="1200" b="1" u="sng" dirty="0">
                <a:latin typeface="Tahoma" panose="020B0604030504040204" pitchFamily="34" charset="0"/>
                <a:ea typeface="Tahoma" panose="020B0604030504040204" pitchFamily="34" charset="0"/>
                <a:cs typeface="Tahoma" panose="020B0604030504040204" pitchFamily="34" charset="0"/>
              </a:rPr>
              <a:t>Enhanced </a:t>
            </a:r>
            <a:r>
              <a:rPr lang="en-GB" sz="1200" b="1" u="sng" dirty="0" smtClean="0">
                <a:latin typeface="Tahoma" panose="020B0604030504040204" pitchFamily="34" charset="0"/>
                <a:ea typeface="Tahoma" panose="020B0604030504040204" pitchFamily="34" charset="0"/>
                <a:cs typeface="Tahoma" panose="020B0604030504040204" pitchFamily="34" charset="0"/>
              </a:rPr>
              <a:t>Provisions: </a:t>
            </a:r>
          </a:p>
          <a:p>
            <a:r>
              <a:rPr lang="en-GB" sz="1200" dirty="0" smtClean="0">
                <a:latin typeface="Tahoma" panose="020B0604030504040204" pitchFamily="34" charset="0"/>
                <a:ea typeface="Tahoma" panose="020B0604030504040204" pitchFamily="34" charset="0"/>
                <a:cs typeface="Tahoma" panose="020B0604030504040204" pitchFamily="34" charset="0"/>
              </a:rPr>
              <a:t>1 HI - primary</a:t>
            </a:r>
          </a:p>
          <a:p>
            <a:r>
              <a:rPr lang="en-GB" sz="1200" dirty="0" smtClean="0">
                <a:latin typeface="Tahoma" panose="020B0604030504040204" pitchFamily="34" charset="0"/>
                <a:ea typeface="Tahoma" panose="020B0604030504040204" pitchFamily="34" charset="0"/>
                <a:cs typeface="Tahoma" panose="020B0604030504040204" pitchFamily="34" charset="0"/>
              </a:rPr>
              <a:t>1 </a:t>
            </a:r>
            <a:r>
              <a:rPr lang="en-GB" sz="1200" dirty="0">
                <a:latin typeface="Tahoma" panose="020B0604030504040204" pitchFamily="34" charset="0"/>
                <a:ea typeface="Tahoma" panose="020B0604030504040204" pitchFamily="34" charset="0"/>
                <a:cs typeface="Tahoma" panose="020B0604030504040204" pitchFamily="34" charset="0"/>
              </a:rPr>
              <a:t>Speech and Language- </a:t>
            </a:r>
            <a:r>
              <a:rPr lang="en-GB" sz="1200" dirty="0" smtClean="0">
                <a:latin typeface="Tahoma" panose="020B0604030504040204" pitchFamily="34" charset="0"/>
                <a:ea typeface="Tahoma" panose="020B0604030504040204" pitchFamily="34" charset="0"/>
                <a:cs typeface="Tahoma" panose="020B0604030504040204" pitchFamily="34" charset="0"/>
              </a:rPr>
              <a:t>primary</a:t>
            </a:r>
          </a:p>
          <a:p>
            <a:r>
              <a:rPr lang="en-GB" sz="1200" dirty="0" smtClean="0">
                <a:latin typeface="Tahoma" panose="020B0604030504040204" pitchFamily="34" charset="0"/>
                <a:ea typeface="Tahoma" panose="020B0604030504040204" pitchFamily="34" charset="0"/>
                <a:cs typeface="Tahoma" panose="020B0604030504040204" pitchFamily="34" charset="0"/>
              </a:rPr>
              <a:t>1 </a:t>
            </a:r>
            <a:r>
              <a:rPr lang="en-GB" sz="1200" dirty="0">
                <a:latin typeface="Tahoma" panose="020B0604030504040204" pitchFamily="34" charset="0"/>
                <a:ea typeface="Tahoma" panose="020B0604030504040204" pitchFamily="34" charset="0"/>
                <a:cs typeface="Tahoma" panose="020B0604030504040204" pitchFamily="34" charset="0"/>
              </a:rPr>
              <a:t>Dyslexia – </a:t>
            </a:r>
            <a:r>
              <a:rPr lang="en-GB" sz="1200" dirty="0" smtClean="0">
                <a:latin typeface="Tahoma" panose="020B0604030504040204" pitchFamily="34" charset="0"/>
                <a:ea typeface="Tahoma" panose="020B0604030504040204" pitchFamily="34" charset="0"/>
                <a:cs typeface="Tahoma" panose="020B0604030504040204" pitchFamily="34" charset="0"/>
              </a:rPr>
              <a:t>secondary,</a:t>
            </a:r>
          </a:p>
          <a:p>
            <a:r>
              <a:rPr lang="en-GB" sz="1200" dirty="0" smtClean="0">
                <a:latin typeface="Tahoma" panose="020B0604030504040204" pitchFamily="34" charset="0"/>
                <a:ea typeface="Tahoma" panose="020B0604030504040204" pitchFamily="34" charset="0"/>
                <a:cs typeface="Tahoma" panose="020B0604030504040204" pitchFamily="34" charset="0"/>
              </a:rPr>
              <a:t>1 </a:t>
            </a:r>
            <a:r>
              <a:rPr lang="en-GB" sz="1200" dirty="0">
                <a:latin typeface="Tahoma" panose="020B0604030504040204" pitchFamily="34" charset="0"/>
                <a:ea typeface="Tahoma" panose="020B0604030504040204" pitchFamily="34" charset="0"/>
                <a:cs typeface="Tahoma" panose="020B0604030504040204" pitchFamily="34" charset="0"/>
              </a:rPr>
              <a:t>SLD – primary and 1 ASC Hub (1 primary, 1 secondary and 1 special school</a:t>
            </a:r>
            <a:r>
              <a:rPr lang="en-GB" sz="1200" dirty="0" smtClean="0">
                <a:latin typeface="Tahoma" panose="020B0604030504040204" pitchFamily="34" charset="0"/>
                <a:ea typeface="Tahoma" panose="020B0604030504040204" pitchFamily="34" charset="0"/>
                <a:cs typeface="Tahoma" panose="020B0604030504040204" pitchFamily="34" charset="0"/>
              </a:rPr>
              <a:t>)</a:t>
            </a:r>
          </a:p>
          <a:p>
            <a:endParaRPr lang="en-GB" sz="400" dirty="0">
              <a:latin typeface="Tahoma" panose="020B0604030504040204" pitchFamily="34" charset="0"/>
              <a:ea typeface="Tahoma" panose="020B0604030504040204" pitchFamily="34" charset="0"/>
              <a:cs typeface="Tahoma" panose="020B0604030504040204" pitchFamily="34" charset="0"/>
            </a:endParaRPr>
          </a:p>
          <a:p>
            <a:r>
              <a:rPr lang="en-GB" sz="1200" dirty="0">
                <a:latin typeface="Tahoma" panose="020B0604030504040204" pitchFamily="34" charset="0"/>
                <a:ea typeface="Tahoma" panose="020B0604030504040204" pitchFamily="34" charset="0"/>
                <a:cs typeface="Tahoma" panose="020B0604030504040204" pitchFamily="34" charset="0"/>
              </a:rPr>
              <a:t>Most prevalent primary needs type for SEND (after MLD) SEMH, ASC and </a:t>
            </a:r>
            <a:r>
              <a:rPr lang="en-GB" sz="1200" dirty="0" smtClean="0">
                <a:latin typeface="Tahoma" panose="020B0604030504040204" pitchFamily="34" charset="0"/>
                <a:ea typeface="Tahoma" panose="020B0604030504040204" pitchFamily="34" charset="0"/>
                <a:cs typeface="Tahoma" panose="020B0604030504040204" pitchFamily="34" charset="0"/>
              </a:rPr>
              <a:t>SLCN</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6372200" y="1673667"/>
            <a:ext cx="2615711" cy="2985433"/>
          </a:xfrm>
          <a:prstGeom prst="rect">
            <a:avLst/>
          </a:prstGeom>
          <a:noFill/>
          <a:ln>
            <a:solidFill>
              <a:schemeClr val="accent1"/>
            </a:solidFill>
          </a:ln>
        </p:spPr>
        <p:txBody>
          <a:bodyPr wrap="square" rtlCol="0">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There are </a:t>
            </a:r>
            <a:r>
              <a:rPr lang="en-GB" sz="1200" b="1" dirty="0">
                <a:latin typeface="Tahoma" panose="020B0604030504040204" pitchFamily="34" charset="0"/>
                <a:ea typeface="Tahoma" panose="020B0604030504040204" pitchFamily="34" charset="0"/>
                <a:cs typeface="Tahoma" panose="020B0604030504040204" pitchFamily="34" charset="0"/>
              </a:rPr>
              <a:t>two </a:t>
            </a:r>
            <a:r>
              <a:rPr lang="en-GB" sz="1200" b="1" dirty="0" smtClean="0">
                <a:latin typeface="Tahoma" panose="020B0604030504040204" pitchFamily="34" charset="0"/>
                <a:ea typeface="Tahoma" panose="020B0604030504040204" pitchFamily="34" charset="0"/>
                <a:cs typeface="Tahoma" panose="020B0604030504040204" pitchFamily="34" charset="0"/>
              </a:rPr>
              <a:t>academy chains  </a:t>
            </a:r>
          </a:p>
          <a:p>
            <a:r>
              <a:rPr lang="en-GB" sz="1200" dirty="0" smtClean="0">
                <a:latin typeface="Tahoma" panose="020B0604030504040204" pitchFamily="34" charset="0"/>
                <a:ea typeface="Tahoma" panose="020B0604030504040204" pitchFamily="34" charset="0"/>
                <a:cs typeface="Tahoma" panose="020B0604030504040204" pitchFamily="34" charset="0"/>
              </a:rPr>
              <a:t>ATT </a:t>
            </a:r>
            <a:r>
              <a:rPr lang="en-GB" sz="1200" dirty="0">
                <a:latin typeface="Tahoma" panose="020B0604030504040204" pitchFamily="34" charset="0"/>
                <a:ea typeface="Tahoma" panose="020B0604030504040204" pitchFamily="34" charset="0"/>
                <a:cs typeface="Tahoma" panose="020B0604030504040204" pitchFamily="34" charset="0"/>
              </a:rPr>
              <a:t>Mark Hall </a:t>
            </a:r>
          </a:p>
          <a:p>
            <a:r>
              <a:rPr lang="en-GB" sz="1200" dirty="0" smtClean="0">
                <a:latin typeface="Tahoma" panose="020B0604030504040204" pitchFamily="34" charset="0"/>
                <a:ea typeface="Tahoma" panose="020B0604030504040204" pitchFamily="34" charset="0"/>
                <a:cs typeface="Tahoma" panose="020B0604030504040204" pitchFamily="34" charset="0"/>
              </a:rPr>
              <a:t>TKAT </a:t>
            </a:r>
            <a:r>
              <a:rPr lang="en-GB" sz="1200" dirty="0">
                <a:latin typeface="Tahoma" panose="020B0604030504040204" pitchFamily="34" charset="0"/>
                <a:ea typeface="Tahoma" panose="020B0604030504040204" pitchFamily="34" charset="0"/>
                <a:cs typeface="Tahoma" panose="020B0604030504040204" pitchFamily="34" charset="0"/>
              </a:rPr>
              <a:t>Debden and King Harold.</a:t>
            </a:r>
          </a:p>
          <a:p>
            <a:r>
              <a:rPr lang="en-GB" sz="1200" dirty="0">
                <a:latin typeface="Tahoma" panose="020B0604030504040204" pitchFamily="34" charset="0"/>
                <a:ea typeface="Tahoma" panose="020B0604030504040204" pitchFamily="34" charset="0"/>
                <a:cs typeface="Tahoma" panose="020B0604030504040204" pitchFamily="34" charset="0"/>
              </a:rPr>
              <a:t> </a:t>
            </a:r>
            <a:endParaRPr lang="en-GB" sz="800" dirty="0" smtClean="0">
              <a:latin typeface="Tahoma" panose="020B0604030504040204" pitchFamily="34" charset="0"/>
              <a:ea typeface="Tahoma" panose="020B0604030504040204" pitchFamily="34" charset="0"/>
              <a:cs typeface="Tahoma" panose="020B0604030504040204" pitchFamily="34" charset="0"/>
            </a:endParaRPr>
          </a:p>
          <a:p>
            <a:r>
              <a:rPr lang="en-GB" sz="1200" b="1" dirty="0" smtClean="0">
                <a:latin typeface="Tahoma" panose="020B0604030504040204" pitchFamily="34" charset="0"/>
                <a:ea typeface="Tahoma" panose="020B0604030504040204" pitchFamily="34" charset="0"/>
                <a:cs typeface="Tahoma" panose="020B0604030504040204" pitchFamily="34" charset="0"/>
              </a:rPr>
              <a:t>MATS - Secondary</a:t>
            </a:r>
            <a:endParaRPr lang="en-GB" sz="1200" b="1" dirty="0">
              <a:latin typeface="Tahoma" panose="020B0604030504040204" pitchFamily="34" charset="0"/>
              <a:ea typeface="Tahoma" panose="020B0604030504040204" pitchFamily="34" charset="0"/>
              <a:cs typeface="Tahoma" panose="020B0604030504040204" pitchFamily="34" charset="0"/>
            </a:endParaRPr>
          </a:p>
          <a:p>
            <a:r>
              <a:rPr lang="en-GB" sz="1200" dirty="0">
                <a:latin typeface="Tahoma" panose="020B0604030504040204" pitchFamily="34" charset="0"/>
                <a:ea typeface="Tahoma" panose="020B0604030504040204" pitchFamily="34" charset="0"/>
                <a:cs typeface="Tahoma" panose="020B0604030504040204" pitchFamily="34" charset="0"/>
              </a:rPr>
              <a:t>BMAT who have Forest Hall Mill and ESJ.</a:t>
            </a:r>
          </a:p>
          <a:p>
            <a:r>
              <a:rPr lang="en-GB" sz="1200" dirty="0">
                <a:latin typeface="Tahoma" panose="020B0604030504040204" pitchFamily="34" charset="0"/>
                <a:ea typeface="Tahoma" panose="020B0604030504040204" pitchFamily="34" charset="0"/>
                <a:cs typeface="Tahoma" panose="020B0604030504040204" pitchFamily="34" charset="0"/>
              </a:rPr>
              <a:t>Bridge </a:t>
            </a:r>
            <a:r>
              <a:rPr lang="en-GB" sz="1200" dirty="0" smtClean="0">
                <a:latin typeface="Tahoma" panose="020B0604030504040204" pitchFamily="34" charset="0"/>
                <a:ea typeface="Tahoma" panose="020B0604030504040204" pitchFamily="34" charset="0"/>
                <a:cs typeface="Tahoma" panose="020B0604030504040204" pitchFamily="34" charset="0"/>
              </a:rPr>
              <a:t>Trust (based </a:t>
            </a:r>
            <a:r>
              <a:rPr lang="en-GB" sz="1200" dirty="0">
                <a:latin typeface="Tahoma" panose="020B0604030504040204" pitchFamily="34" charset="0"/>
                <a:ea typeface="Tahoma" panose="020B0604030504040204" pitchFamily="34" charset="0"/>
                <a:cs typeface="Tahoma" panose="020B0604030504040204" pitchFamily="34" charset="0"/>
              </a:rPr>
              <a:t>in Mid) have Ongar </a:t>
            </a:r>
            <a:endParaRPr lang="en-GB" sz="1200" dirty="0" smtClean="0">
              <a:latin typeface="Tahoma" panose="020B0604030504040204" pitchFamily="34" charset="0"/>
              <a:ea typeface="Tahoma" panose="020B0604030504040204" pitchFamily="34" charset="0"/>
              <a:cs typeface="Tahoma" panose="020B0604030504040204" pitchFamily="34" charset="0"/>
            </a:endParaRPr>
          </a:p>
          <a:p>
            <a:r>
              <a:rPr lang="en-GB" sz="1200" dirty="0" smtClean="0">
                <a:latin typeface="Tahoma" panose="020B0604030504040204" pitchFamily="34" charset="0"/>
                <a:ea typeface="Tahoma" panose="020B0604030504040204" pitchFamily="34" charset="0"/>
                <a:cs typeface="Tahoma" panose="020B0604030504040204" pitchFamily="34" charset="0"/>
              </a:rPr>
              <a:t>SWCH </a:t>
            </a:r>
            <a:r>
              <a:rPr lang="en-GB" sz="1200" dirty="0">
                <a:latin typeface="Tahoma" panose="020B0604030504040204" pitchFamily="34" charset="0"/>
                <a:ea typeface="Tahoma" panose="020B0604030504040204" pitchFamily="34" charset="0"/>
                <a:cs typeface="Tahoma" panose="020B0604030504040204" pitchFamily="34" charset="0"/>
              </a:rPr>
              <a:t>sponsor </a:t>
            </a:r>
            <a:r>
              <a:rPr lang="en-GB" sz="1200" dirty="0" err="1">
                <a:latin typeface="Tahoma" panose="020B0604030504040204" pitchFamily="34" charset="0"/>
                <a:ea typeface="Tahoma" panose="020B0604030504040204" pitchFamily="34" charset="0"/>
                <a:cs typeface="Tahoma" panose="020B0604030504040204" pitchFamily="34" charset="0"/>
              </a:rPr>
              <a:t>secondaries</a:t>
            </a:r>
            <a:r>
              <a:rPr lang="en-GB" sz="1200" dirty="0">
                <a:latin typeface="Tahoma" panose="020B0604030504040204" pitchFamily="34" charset="0"/>
                <a:ea typeface="Tahoma" panose="020B0604030504040204" pitchFamily="34" charset="0"/>
                <a:cs typeface="Tahoma" panose="020B0604030504040204" pitchFamily="34" charset="0"/>
              </a:rPr>
              <a:t> in </a:t>
            </a:r>
            <a:r>
              <a:rPr lang="en-GB" sz="1200" dirty="0" smtClean="0">
                <a:latin typeface="Tahoma" panose="020B0604030504040204" pitchFamily="34" charset="0"/>
                <a:ea typeface="Tahoma" panose="020B0604030504040204" pitchFamily="34" charset="0"/>
                <a:cs typeface="Tahoma" panose="020B0604030504040204" pitchFamily="34" charset="0"/>
              </a:rPr>
              <a:t>Mid</a:t>
            </a:r>
          </a:p>
          <a:p>
            <a:endParaRPr lang="en-GB" sz="400" dirty="0">
              <a:latin typeface="Tahoma" panose="020B0604030504040204" pitchFamily="34" charset="0"/>
              <a:ea typeface="Tahoma" panose="020B0604030504040204" pitchFamily="34" charset="0"/>
              <a:cs typeface="Tahoma" panose="020B0604030504040204" pitchFamily="34" charset="0"/>
            </a:endParaRPr>
          </a:p>
          <a:p>
            <a:r>
              <a:rPr lang="en-GB" sz="1200" dirty="0">
                <a:latin typeface="Tahoma" panose="020B0604030504040204" pitchFamily="34" charset="0"/>
                <a:ea typeface="Tahoma" panose="020B0604030504040204" pitchFamily="34" charset="0"/>
                <a:cs typeface="Tahoma" panose="020B0604030504040204" pitchFamily="34" charset="0"/>
              </a:rPr>
              <a:t>The rest are stand alone converters</a:t>
            </a:r>
            <a:r>
              <a:rPr lang="en-GB" sz="1200" dirty="0" smtClean="0">
                <a:latin typeface="Tahoma" panose="020B0604030504040204" pitchFamily="34" charset="0"/>
                <a:ea typeface="Tahoma" panose="020B0604030504040204" pitchFamily="34" charset="0"/>
                <a:cs typeface="Tahoma" panose="020B0604030504040204" pitchFamily="34" charset="0"/>
              </a:rPr>
              <a:t>.</a:t>
            </a:r>
          </a:p>
          <a:p>
            <a:endParaRPr lang="en-GB" sz="400" dirty="0">
              <a:latin typeface="Tahoma" panose="020B0604030504040204" pitchFamily="34" charset="0"/>
              <a:ea typeface="Tahoma" panose="020B0604030504040204" pitchFamily="34" charset="0"/>
              <a:cs typeface="Tahoma" panose="020B0604030504040204" pitchFamily="34" charset="0"/>
            </a:endParaRPr>
          </a:p>
          <a:p>
            <a:r>
              <a:rPr lang="en-GB" sz="1200" dirty="0">
                <a:latin typeface="Tahoma" panose="020B0604030504040204" pitchFamily="34" charset="0"/>
                <a:ea typeface="Tahoma" panose="020B0604030504040204" pitchFamily="34" charset="0"/>
                <a:cs typeface="Tahoma" panose="020B0604030504040204" pitchFamily="34" charset="0"/>
              </a:rPr>
              <a:t>All </a:t>
            </a:r>
            <a:r>
              <a:rPr lang="en-GB" sz="1200" dirty="0" err="1">
                <a:latin typeface="Tahoma" panose="020B0604030504040204" pitchFamily="34" charset="0"/>
                <a:ea typeface="Tahoma" panose="020B0604030504040204" pitchFamily="34" charset="0"/>
                <a:cs typeface="Tahoma" panose="020B0604030504040204" pitchFamily="34" charset="0"/>
              </a:rPr>
              <a:t>secondaries</a:t>
            </a:r>
            <a:r>
              <a:rPr lang="en-GB" sz="1200" dirty="0">
                <a:latin typeface="Tahoma" panose="020B0604030504040204" pitchFamily="34" charset="0"/>
                <a:ea typeface="Tahoma" panose="020B0604030504040204" pitchFamily="34" charset="0"/>
                <a:cs typeface="Tahoma" panose="020B0604030504040204" pitchFamily="34" charset="0"/>
              </a:rPr>
              <a:t> are academies apart from Roding Valley who are due to go into a MAT </a:t>
            </a:r>
            <a:r>
              <a:rPr lang="en-GB" sz="1200" dirty="0" smtClean="0">
                <a:latin typeface="Tahoma" panose="020B0604030504040204" pitchFamily="34" charset="0"/>
                <a:ea typeface="Tahoma" panose="020B0604030504040204" pitchFamily="34" charset="0"/>
                <a:cs typeface="Tahoma" panose="020B0604030504040204" pitchFamily="34" charset="0"/>
              </a:rPr>
              <a:t>July </a:t>
            </a:r>
            <a:r>
              <a:rPr lang="en-GB" sz="1200" dirty="0">
                <a:latin typeface="Tahoma" panose="020B0604030504040204" pitchFamily="34" charset="0"/>
                <a:ea typeface="Tahoma" panose="020B0604030504040204" pitchFamily="34" charset="0"/>
                <a:cs typeface="Tahoma" panose="020B0604030504040204" pitchFamily="34" charset="0"/>
              </a:rPr>
              <a:t>2018</a:t>
            </a:r>
            <a:r>
              <a:rPr lang="en-GB" sz="1200" dirty="0" smtClean="0">
                <a:latin typeface="Tahoma" panose="020B0604030504040204" pitchFamily="34" charset="0"/>
                <a:ea typeface="Tahoma" panose="020B0604030504040204" pitchFamily="34" charset="0"/>
                <a:cs typeface="Tahoma" panose="020B0604030504040204" pitchFamily="34" charset="0"/>
              </a:rPr>
              <a:t>.</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953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276B4A2-C665-4823-87A8-1655D3BF0130}"/>
              </a:ext>
            </a:extLst>
          </p:cNvPr>
          <p:cNvSpPr txBox="1"/>
          <p:nvPr/>
        </p:nvSpPr>
        <p:spPr>
          <a:xfrm>
            <a:off x="29073" y="548680"/>
            <a:ext cx="8431359" cy="6001643"/>
          </a:xfrm>
          <a:prstGeom prst="rect">
            <a:avLst/>
          </a:prstGeom>
          <a:noFill/>
        </p:spPr>
        <p:txBody>
          <a:bodyPr wrap="square" rtlCol="0">
            <a:spAutoFit/>
          </a:bodyPr>
          <a:lstStyle/>
          <a:p>
            <a:r>
              <a:rPr lang="en-GB" sz="1600" b="1" dirty="0"/>
              <a:t>	</a:t>
            </a:r>
            <a:r>
              <a:rPr lang="en-GB" sz="1600" dirty="0">
                <a:solidFill>
                  <a:srgbClr val="FF0000"/>
                </a:solidFill>
              </a:rPr>
              <a:t>74% </a:t>
            </a:r>
            <a:r>
              <a:rPr lang="en-GB" sz="1600" dirty="0">
                <a:solidFill>
                  <a:srgbClr val="8C4799"/>
                </a:solidFill>
              </a:rPr>
              <a:t>GLD</a:t>
            </a:r>
            <a:r>
              <a:rPr lang="en-GB" sz="1600" dirty="0">
                <a:solidFill>
                  <a:srgbClr val="FF0000"/>
                </a:solidFill>
              </a:rPr>
              <a:t>  </a:t>
            </a:r>
            <a:r>
              <a:rPr lang="en-GB" sz="1600" dirty="0"/>
              <a:t>(England 71%, Essex 73%) </a:t>
            </a:r>
          </a:p>
          <a:p>
            <a:endParaRPr lang="en-GB" sz="800" dirty="0"/>
          </a:p>
          <a:p>
            <a:r>
              <a:rPr lang="en-GB" sz="1600" dirty="0"/>
              <a:t>	</a:t>
            </a:r>
            <a:r>
              <a:rPr lang="en-GB" sz="1600" dirty="0">
                <a:solidFill>
                  <a:srgbClr val="FF0000"/>
                </a:solidFill>
              </a:rPr>
              <a:t>83% </a:t>
            </a:r>
            <a:r>
              <a:rPr lang="en-GB" sz="1600" dirty="0">
                <a:solidFill>
                  <a:srgbClr val="8C4799"/>
                </a:solidFill>
              </a:rPr>
              <a:t>Phonics</a:t>
            </a:r>
            <a:r>
              <a:rPr lang="en-GB" sz="1600" dirty="0">
                <a:solidFill>
                  <a:srgbClr val="FF0000"/>
                </a:solidFill>
              </a:rPr>
              <a:t> </a:t>
            </a:r>
            <a:r>
              <a:rPr lang="en-GB" sz="1600" dirty="0"/>
              <a:t>(England 81%, Essex 82%) </a:t>
            </a:r>
          </a:p>
          <a:p>
            <a:endParaRPr lang="en-GB" sz="800" dirty="0"/>
          </a:p>
          <a:p>
            <a:r>
              <a:rPr lang="en-GB" sz="1600" dirty="0"/>
              <a:t>	</a:t>
            </a:r>
            <a:r>
              <a:rPr lang="en-GB" sz="1600" dirty="0">
                <a:solidFill>
                  <a:srgbClr val="8C4799"/>
                </a:solidFill>
              </a:rPr>
              <a:t>Key Stage 1</a:t>
            </a:r>
            <a:r>
              <a:rPr lang="en-GB" sz="1600" dirty="0">
                <a:solidFill>
                  <a:srgbClr val="FF0000"/>
                </a:solidFill>
              </a:rPr>
              <a:t> Reading 78%, Writing 71%, Maths 78%</a:t>
            </a:r>
          </a:p>
          <a:p>
            <a:r>
              <a:rPr lang="en-GB" sz="1600" dirty="0"/>
              <a:t>(Reading England 76%, Essex 78%, Writing England 68%, Essex 70%, Maths England 75%, Essex 76%)</a:t>
            </a:r>
          </a:p>
          <a:p>
            <a:endParaRPr lang="en-GB" sz="800" dirty="0"/>
          </a:p>
          <a:p>
            <a:r>
              <a:rPr lang="en-GB" sz="1600" dirty="0"/>
              <a:t>	</a:t>
            </a:r>
            <a:r>
              <a:rPr lang="en-GB" sz="1600" dirty="0">
                <a:solidFill>
                  <a:srgbClr val="8C4799"/>
                </a:solidFill>
              </a:rPr>
              <a:t>Key Stage 2 </a:t>
            </a:r>
            <a:r>
              <a:rPr lang="en-GB" sz="1600" dirty="0">
                <a:solidFill>
                  <a:srgbClr val="FF0000"/>
                </a:solidFill>
              </a:rPr>
              <a:t>RWM 65%</a:t>
            </a:r>
          </a:p>
          <a:p>
            <a:r>
              <a:rPr lang="en-GB" sz="1600" dirty="0"/>
              <a:t>(England 61%, Essex 63%) </a:t>
            </a:r>
          </a:p>
          <a:p>
            <a:endParaRPr lang="en-GB" sz="800" dirty="0"/>
          </a:p>
          <a:p>
            <a:r>
              <a:rPr lang="en-GB" sz="1600" dirty="0"/>
              <a:t>	</a:t>
            </a:r>
            <a:r>
              <a:rPr lang="en-GB" sz="1600" dirty="0">
                <a:solidFill>
                  <a:srgbClr val="8C4799"/>
                </a:solidFill>
              </a:rPr>
              <a:t>Key Stage 2 Progress </a:t>
            </a:r>
            <a:r>
              <a:rPr lang="en-GB" sz="1600" dirty="0">
                <a:solidFill>
                  <a:srgbClr val="FF0000"/>
                </a:solidFill>
              </a:rPr>
              <a:t>Reading 0.2, Writing 0.2, Maths 0.1</a:t>
            </a:r>
          </a:p>
          <a:p>
            <a:r>
              <a:rPr lang="en-GB" sz="1600" dirty="0"/>
              <a:t>(England 0, Essex Reading -0.2, Writing +0.2, Maths -0.2) </a:t>
            </a:r>
          </a:p>
          <a:p>
            <a:endParaRPr lang="en-GB" sz="800" dirty="0"/>
          </a:p>
          <a:p>
            <a:r>
              <a:rPr lang="en-GB" sz="1600" dirty="0">
                <a:solidFill>
                  <a:srgbClr val="7030A0"/>
                </a:solidFill>
              </a:rPr>
              <a:t>Key Stage 4 Standard Passes (9-4) in English and Maths</a:t>
            </a:r>
          </a:p>
          <a:p>
            <a:r>
              <a:rPr lang="en-GB" sz="1600" dirty="0">
                <a:solidFill>
                  <a:srgbClr val="FF0000"/>
                </a:solidFill>
              </a:rPr>
              <a:t>West Essex 65.5% </a:t>
            </a:r>
            <a:r>
              <a:rPr lang="en-GB" sz="1600" dirty="0"/>
              <a:t>England 64.2% Essex 65.3</a:t>
            </a:r>
          </a:p>
          <a:p>
            <a:endParaRPr lang="en-GB" sz="800" dirty="0"/>
          </a:p>
          <a:p>
            <a:r>
              <a:rPr lang="en-GB" sz="1600" dirty="0">
                <a:solidFill>
                  <a:srgbClr val="7030A0"/>
                </a:solidFill>
              </a:rPr>
              <a:t>Key Stage 4 Standard Passes (9-5) in English and Maths</a:t>
            </a:r>
          </a:p>
          <a:p>
            <a:r>
              <a:rPr lang="en-GB" sz="1600" dirty="0">
                <a:solidFill>
                  <a:srgbClr val="FF0000"/>
                </a:solidFill>
              </a:rPr>
              <a:t>West Essex 41.9% </a:t>
            </a:r>
            <a:r>
              <a:rPr lang="en-GB" sz="1600" dirty="0"/>
              <a:t>England 42.9% Essex 42.8%</a:t>
            </a:r>
          </a:p>
          <a:p>
            <a:endParaRPr lang="en-GB" sz="800" dirty="0"/>
          </a:p>
          <a:p>
            <a:r>
              <a:rPr lang="en-GB" sz="1600" dirty="0">
                <a:solidFill>
                  <a:srgbClr val="7030A0"/>
                </a:solidFill>
              </a:rPr>
              <a:t>Key Stage 4 </a:t>
            </a:r>
            <a:r>
              <a:rPr lang="en-GB" sz="1600" dirty="0" err="1">
                <a:solidFill>
                  <a:srgbClr val="7030A0"/>
                </a:solidFill>
              </a:rPr>
              <a:t>Ebacc</a:t>
            </a:r>
            <a:r>
              <a:rPr lang="en-GB" sz="1600" dirty="0">
                <a:solidFill>
                  <a:srgbClr val="7030A0"/>
                </a:solidFill>
              </a:rPr>
              <a:t> achieved (9-4 EM)</a:t>
            </a:r>
          </a:p>
          <a:p>
            <a:r>
              <a:rPr lang="en-GB" sz="1600" dirty="0">
                <a:solidFill>
                  <a:srgbClr val="FF0000"/>
                </a:solidFill>
              </a:rPr>
              <a:t>West Essex 24.1% </a:t>
            </a:r>
            <a:r>
              <a:rPr lang="en-GB" sz="1600" dirty="0"/>
              <a:t>England 23.9% Essex 21.8%</a:t>
            </a:r>
          </a:p>
          <a:p>
            <a:endParaRPr lang="en-GB" sz="800" dirty="0"/>
          </a:p>
          <a:p>
            <a:r>
              <a:rPr lang="en-GB" sz="1600" dirty="0">
                <a:solidFill>
                  <a:srgbClr val="7030A0"/>
                </a:solidFill>
              </a:rPr>
              <a:t>Key Stage 4 </a:t>
            </a:r>
            <a:r>
              <a:rPr lang="en-GB" sz="1600" dirty="0" err="1">
                <a:solidFill>
                  <a:srgbClr val="7030A0"/>
                </a:solidFill>
              </a:rPr>
              <a:t>Ebacc</a:t>
            </a:r>
            <a:r>
              <a:rPr lang="en-GB" sz="1600" dirty="0">
                <a:solidFill>
                  <a:srgbClr val="7030A0"/>
                </a:solidFill>
              </a:rPr>
              <a:t> achieved (9-5 EM)</a:t>
            </a:r>
          </a:p>
          <a:p>
            <a:r>
              <a:rPr lang="en-GB" sz="1600" dirty="0">
                <a:solidFill>
                  <a:srgbClr val="FF0000"/>
                </a:solidFill>
              </a:rPr>
              <a:t>West Essex 21.0% </a:t>
            </a:r>
            <a:r>
              <a:rPr lang="en-GB" sz="1600" dirty="0"/>
              <a:t>England 21.4% Essex 19.6%</a:t>
            </a:r>
          </a:p>
          <a:p>
            <a:endParaRPr lang="en-GB" sz="800" dirty="0"/>
          </a:p>
          <a:p>
            <a:r>
              <a:rPr lang="en-GB" sz="1600" dirty="0">
                <a:solidFill>
                  <a:srgbClr val="7030A0"/>
                </a:solidFill>
              </a:rPr>
              <a:t>Key Stage 4 Attainment 8</a:t>
            </a:r>
            <a:r>
              <a:rPr lang="en-GB" sz="1600" dirty="0"/>
              <a:t>: </a:t>
            </a:r>
            <a:r>
              <a:rPr lang="en-GB" sz="1600" dirty="0">
                <a:solidFill>
                  <a:srgbClr val="FF0000"/>
                </a:solidFill>
              </a:rPr>
              <a:t>West Essex 46.9% </a:t>
            </a:r>
            <a:r>
              <a:rPr lang="en-GB" sz="1600" dirty="0"/>
              <a:t>England 46.4% Essex 46.7%</a:t>
            </a:r>
          </a:p>
          <a:p>
            <a:endParaRPr lang="en-GB" sz="800" dirty="0"/>
          </a:p>
          <a:p>
            <a:r>
              <a:rPr lang="en-GB" sz="1600" dirty="0">
                <a:solidFill>
                  <a:srgbClr val="7030A0"/>
                </a:solidFill>
              </a:rPr>
              <a:t>Key Stage 4 Progress 8</a:t>
            </a:r>
            <a:r>
              <a:rPr lang="en-GB" sz="1600" dirty="0"/>
              <a:t>:</a:t>
            </a:r>
            <a:r>
              <a:rPr lang="en-GB" sz="1600" dirty="0">
                <a:solidFill>
                  <a:srgbClr val="FF0000"/>
                </a:solidFill>
              </a:rPr>
              <a:t>West Essex 0.02 </a:t>
            </a:r>
            <a:r>
              <a:rPr lang="en-GB" sz="1600" dirty="0"/>
              <a:t>England -0.03 Essex -0.04</a:t>
            </a:r>
          </a:p>
        </p:txBody>
      </p:sp>
      <p:sp>
        <p:nvSpPr>
          <p:cNvPr id="6" name="Title 1">
            <a:extLst>
              <a:ext uri="{FF2B5EF4-FFF2-40B4-BE49-F238E27FC236}">
                <a16:creationId xmlns:a16="http://schemas.microsoft.com/office/drawing/2014/main" xmlns="" id="{FB4D300B-5D12-4D71-83AD-DCF3BC87E14D}"/>
              </a:ext>
            </a:extLst>
          </p:cNvPr>
          <p:cNvSpPr txBox="1">
            <a:spLocks/>
          </p:cNvSpPr>
          <p:nvPr/>
        </p:nvSpPr>
        <p:spPr>
          <a:xfrm>
            <a:off x="29072" y="8857"/>
            <a:ext cx="9114927" cy="432048"/>
          </a:xfrm>
          <a:prstGeom prst="rect">
            <a:avLst/>
          </a:prstGeom>
        </p:spPr>
        <p:txBody>
          <a:bodyPr/>
          <a:lstStyle>
            <a:lvl1pPr algn="l" rtl="0" eaLnBrk="1" fontAlgn="base" hangingPunct="1">
              <a:spcBef>
                <a:spcPct val="0"/>
              </a:spcBef>
              <a:spcAft>
                <a:spcPct val="0"/>
              </a:spcAft>
              <a:defRPr sz="3200" b="1">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a:lstStyle>
          <a:p>
            <a:r>
              <a:rPr lang="en-GB" sz="2200" kern="0" dirty="0"/>
              <a:t>West Key Characteristics- West achievement outcomes 2017</a:t>
            </a:r>
          </a:p>
        </p:txBody>
      </p:sp>
      <p:sp>
        <p:nvSpPr>
          <p:cNvPr id="7" name="TextBox 6">
            <a:extLst>
              <a:ext uri="{FF2B5EF4-FFF2-40B4-BE49-F238E27FC236}">
                <a16:creationId xmlns:a16="http://schemas.microsoft.com/office/drawing/2014/main" xmlns="" id="{127B91A8-393E-41AF-87D8-DF6990F3E8A3}"/>
              </a:ext>
            </a:extLst>
          </p:cNvPr>
          <p:cNvSpPr txBox="1"/>
          <p:nvPr/>
        </p:nvSpPr>
        <p:spPr>
          <a:xfrm>
            <a:off x="7302928" y="3444736"/>
            <a:ext cx="1684983" cy="1354217"/>
          </a:xfrm>
          <a:prstGeom prst="rect">
            <a:avLst/>
          </a:prstGeom>
          <a:noFill/>
          <a:ln w="15875">
            <a:solidFill>
              <a:srgbClr val="C00000"/>
            </a:solidFill>
          </a:ln>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NEET 2.30% (142 young people)  England 2.80%</a:t>
            </a:r>
          </a:p>
          <a:p>
            <a:endParaRPr lang="en-GB" sz="1800" dirty="0">
              <a:latin typeface="+mn-lt"/>
            </a:endParaRPr>
          </a:p>
        </p:txBody>
      </p:sp>
    </p:spTree>
    <p:extLst>
      <p:ext uri="{BB962C8B-B14F-4D97-AF65-F5344CB8AC3E}">
        <p14:creationId xmlns:p14="http://schemas.microsoft.com/office/powerpoint/2010/main" val="2458067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Attendance Service</a:t>
            </a:r>
            <a:endParaRPr lang="en-GB" dirty="0"/>
          </a:p>
        </p:txBody>
      </p:sp>
      <p:pic>
        <p:nvPicPr>
          <p:cNvPr id="7" name="Content Placeholder 6"/>
          <p:cNvPicPr>
            <a:picLocks noGrp="1"/>
          </p:cNvPicPr>
          <p:nvPr>
            <p:ph sz="quarter" idx="10"/>
          </p:nvPr>
        </p:nvPicPr>
        <p:blipFill>
          <a:blip r:embed="rId2"/>
          <a:stretch>
            <a:fillRect/>
          </a:stretch>
        </p:blipFill>
        <p:spPr>
          <a:xfrm>
            <a:off x="539552" y="1124744"/>
            <a:ext cx="7920880" cy="5184576"/>
          </a:xfrm>
          <a:prstGeom prst="rect">
            <a:avLst/>
          </a:prstGeom>
        </p:spPr>
      </p:pic>
    </p:spTree>
    <p:extLst>
      <p:ext uri="{BB962C8B-B14F-4D97-AF65-F5344CB8AC3E}">
        <p14:creationId xmlns:p14="http://schemas.microsoft.com/office/powerpoint/2010/main" val="3458557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39243" y="147796"/>
            <a:ext cx="2544963" cy="296442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SLIS Survey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Thank you to those of you that returned this.   The Project Board and Leads of Partnerships are using the outcome to plan next steps in terms of ensuring the sustainability and developing maturity of the partnerships </a:t>
            </a:r>
            <a:endParaRPr lang="en-GB" sz="1500" b="1" i="0" u="none" strike="noStrike" kern="1200" cap="none" spc="0" baseline="0" dirty="0">
              <a:solidFill>
                <a:srgbClr val="FFFFFF"/>
              </a:solidFill>
              <a:uFillTx/>
              <a:latin typeface="FS Rufus"/>
            </a:endParaRPr>
          </a:p>
        </p:txBody>
      </p:sp>
      <p:sp>
        <p:nvSpPr>
          <p:cNvPr id="6" name="TextBox 5"/>
          <p:cNvSpPr txBox="1"/>
          <p:nvPr/>
        </p:nvSpPr>
        <p:spPr>
          <a:xfrm>
            <a:off x="2684206" y="133047"/>
            <a:ext cx="6356555" cy="369332"/>
          </a:xfrm>
          <a:prstGeom prst="rect">
            <a:avLst/>
          </a:prstGeom>
          <a:noFill/>
          <a:ln>
            <a:solidFill>
              <a:srgbClr val="FF0000"/>
            </a:solidFill>
          </a:ln>
        </p:spPr>
        <p:txBody>
          <a:bodyPr wrap="square" rtlCol="0">
            <a:spAutoFit/>
          </a:bodyPr>
          <a:lstStyle/>
          <a:p>
            <a:pPr algn="ctr"/>
            <a:r>
              <a:rPr lang="en-GB" sz="1800" b="1" dirty="0">
                <a:latin typeface="+mn-lt"/>
              </a:rPr>
              <a:t>School-led </a:t>
            </a:r>
            <a:r>
              <a:rPr lang="en-GB" sz="1800" b="1" dirty="0" smtClean="0">
                <a:latin typeface="+mn-lt"/>
              </a:rPr>
              <a:t>Improvement System Update – summer 2018</a:t>
            </a:r>
            <a:endParaRPr lang="en-GB" sz="1800" b="1" dirty="0">
              <a:latin typeface="+mn-lt"/>
            </a:endParaRPr>
          </a:p>
        </p:txBody>
      </p:sp>
      <p:sp>
        <p:nvSpPr>
          <p:cNvPr id="7" name="Rounded Rectangle 7"/>
          <p:cNvSpPr/>
          <p:nvPr/>
        </p:nvSpPr>
        <p:spPr>
          <a:xfrm>
            <a:off x="2984884" y="731812"/>
            <a:ext cx="2374491" cy="317090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Project Board</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Terms of reference , minutes and priorities all on info link</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1" i="0" u="none" strike="noStrike" kern="1200" cap="none" spc="0" baseline="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Delighted to say that for the summer term meeting the 4 new SLIS quadrant chairs will be on the board</a:t>
            </a:r>
            <a:endParaRPr lang="en-GB" sz="1500" b="1" i="0" u="none" strike="noStrike" kern="1200" cap="none" spc="0" baseline="0" dirty="0">
              <a:solidFill>
                <a:srgbClr val="FFFFFF"/>
              </a:solidFill>
              <a:uFillTx/>
              <a:latin typeface="FS Rufus"/>
            </a:endParaRPr>
          </a:p>
        </p:txBody>
      </p:sp>
      <p:sp>
        <p:nvSpPr>
          <p:cNvPr id="8" name="Rounded Rectangle 7"/>
          <p:cNvSpPr/>
          <p:nvPr/>
        </p:nvSpPr>
        <p:spPr>
          <a:xfrm>
            <a:off x="81983" y="3409036"/>
            <a:ext cx="2902901" cy="317090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Peer Review Case Studies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smtClean="0">
                <a:solidFill>
                  <a:srgbClr val="FFFFFF"/>
                </a:solidFill>
                <a:latin typeface="FS Rufus"/>
              </a:rPr>
              <a:t>We have 12 just in the process of being finalised. These will be then be shared through the partnerships and on info link. Great practice and examples that partnerships will be able to draw on </a:t>
            </a:r>
            <a:endParaRPr lang="en-GB" sz="1500" b="1" i="0" u="none" strike="noStrike" kern="1200" cap="none" spc="0" baseline="0" dirty="0">
              <a:solidFill>
                <a:srgbClr val="FFFFFF"/>
              </a:solidFill>
              <a:uFillTx/>
              <a:latin typeface="FS Rufus"/>
            </a:endParaRPr>
          </a:p>
        </p:txBody>
      </p:sp>
      <p:sp>
        <p:nvSpPr>
          <p:cNvPr id="9" name="Rounded Rectangle 7"/>
          <p:cNvSpPr/>
          <p:nvPr/>
        </p:nvSpPr>
        <p:spPr>
          <a:xfrm>
            <a:off x="5523270" y="731811"/>
            <a:ext cx="3517491" cy="524405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SLIS</a:t>
            </a:r>
            <a:r>
              <a:rPr lang="en-GB" b="1" i="0" u="sng" strike="noStrike" kern="1200" cap="none" spc="0" dirty="0" smtClean="0">
                <a:solidFill>
                  <a:srgbClr val="FFFFFF"/>
                </a:solidFill>
                <a:uFillTx/>
                <a:latin typeface="FS Rufus"/>
              </a:rPr>
              <a:t> </a:t>
            </a:r>
            <a:r>
              <a:rPr lang="en-GB" b="1" i="0" u="sng" strike="noStrike" kern="1200" cap="none" spc="0" baseline="0" dirty="0" smtClean="0">
                <a:solidFill>
                  <a:srgbClr val="FFFFFF"/>
                </a:solidFill>
                <a:uFillTx/>
                <a:latin typeface="FS Rufus"/>
              </a:rPr>
              <a:t>Quadrant Meeting Chairs</a:t>
            </a:r>
          </a:p>
          <a:p>
            <a:r>
              <a:rPr lang="en-GB" sz="1600" b="1" dirty="0">
                <a:solidFill>
                  <a:schemeClr val="bg1"/>
                </a:solidFill>
              </a:rPr>
              <a:t>Chair of West Quadrant meeting</a:t>
            </a: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Colin </a:t>
            </a:r>
            <a:r>
              <a:rPr lang="en-GB" sz="1600" b="1" dirty="0" err="1">
                <a:solidFill>
                  <a:schemeClr val="bg1"/>
                </a:solidFill>
              </a:rPr>
              <a:t>Raraty</a:t>
            </a:r>
            <a:r>
              <a:rPr lang="en-GB" sz="1600" b="1" dirty="0">
                <a:solidFill>
                  <a:schemeClr val="bg1"/>
                </a:solidFill>
              </a:rPr>
              <a:t>, </a:t>
            </a:r>
            <a:r>
              <a:rPr lang="en-GB" sz="1600" dirty="0">
                <a:solidFill>
                  <a:schemeClr val="bg1"/>
                </a:solidFill>
              </a:rPr>
              <a:t>Head of </a:t>
            </a:r>
            <a:r>
              <a:rPr lang="en-GB" sz="1600" dirty="0" err="1">
                <a:solidFill>
                  <a:schemeClr val="bg1"/>
                </a:solidFill>
              </a:rPr>
              <a:t>Rodings</a:t>
            </a:r>
            <a:r>
              <a:rPr lang="en-GB" sz="1600" dirty="0">
                <a:solidFill>
                  <a:schemeClr val="bg1"/>
                </a:solidFill>
              </a:rPr>
              <a:t> School </a:t>
            </a:r>
          </a:p>
          <a:p>
            <a:endParaRPr lang="en-GB" sz="1000" dirty="0">
              <a:solidFill>
                <a:schemeClr val="bg1"/>
              </a:solidFill>
            </a:endParaRPr>
          </a:p>
          <a:p>
            <a:r>
              <a:rPr lang="en-GB" sz="1600" b="1" dirty="0">
                <a:solidFill>
                  <a:schemeClr val="bg1"/>
                </a:solidFill>
              </a:rPr>
              <a:t>Chair of South Quadrant meeting </a:t>
            </a:r>
          </a:p>
          <a:p>
            <a:pPr marL="285750" indent="-285750">
              <a:buFont typeface="Arial" panose="020B0604020202020204" pitchFamily="34" charset="0"/>
              <a:buChar char="•"/>
            </a:pPr>
            <a:r>
              <a:rPr lang="en-GB" sz="1600" b="1" dirty="0">
                <a:solidFill>
                  <a:schemeClr val="bg1"/>
                </a:solidFill>
              </a:rPr>
              <a:t>Sue Jackson</a:t>
            </a:r>
            <a:r>
              <a:rPr lang="en-GB" sz="1600" dirty="0">
                <a:solidFill>
                  <a:schemeClr val="bg1"/>
                </a:solidFill>
              </a:rPr>
              <a:t>, Headteacher of Lee Chapel </a:t>
            </a:r>
          </a:p>
          <a:p>
            <a:pPr marL="285750" indent="-285750">
              <a:buFont typeface="Arial" panose="020B0604020202020204" pitchFamily="34" charset="0"/>
              <a:buChar char="•"/>
            </a:pPr>
            <a:r>
              <a:rPr lang="en-GB" sz="1600" b="1" dirty="0">
                <a:solidFill>
                  <a:schemeClr val="bg1"/>
                </a:solidFill>
              </a:rPr>
              <a:t>Peter Malcolm</a:t>
            </a:r>
            <a:r>
              <a:rPr lang="en-GB" sz="1600" dirty="0">
                <a:solidFill>
                  <a:schemeClr val="bg1"/>
                </a:solidFill>
              </a:rPr>
              <a:t>, Headteacher of Rayleigh Primary offered to be the Vice-Chair</a:t>
            </a:r>
          </a:p>
          <a:p>
            <a:endParaRPr lang="en-GB" sz="1000" dirty="0">
              <a:solidFill>
                <a:schemeClr val="bg1"/>
              </a:solidFill>
            </a:endParaRPr>
          </a:p>
          <a:p>
            <a:r>
              <a:rPr lang="en-GB" sz="1600" b="1" dirty="0">
                <a:solidFill>
                  <a:schemeClr val="bg1"/>
                </a:solidFill>
              </a:rPr>
              <a:t>Chair of North-East Quadrant meeting</a:t>
            </a:r>
          </a:p>
          <a:p>
            <a:pPr marL="285750" indent="-285750">
              <a:buFont typeface="Arial" panose="020B0604020202020204" pitchFamily="34" charset="0"/>
              <a:buChar char="•"/>
            </a:pPr>
            <a:r>
              <a:rPr lang="en-GB" sz="1600" b="1" dirty="0">
                <a:solidFill>
                  <a:schemeClr val="bg1"/>
                </a:solidFill>
              </a:rPr>
              <a:t>Nicola Sirett. </a:t>
            </a:r>
            <a:r>
              <a:rPr lang="en-GB" sz="1600" dirty="0">
                <a:solidFill>
                  <a:schemeClr val="bg1"/>
                </a:solidFill>
              </a:rPr>
              <a:t>Headteacher </a:t>
            </a:r>
            <a:r>
              <a:rPr lang="en-GB" sz="1600" dirty="0" err="1">
                <a:solidFill>
                  <a:schemeClr val="bg1"/>
                </a:solidFill>
              </a:rPr>
              <a:t>Mersea</a:t>
            </a:r>
            <a:r>
              <a:rPr lang="en-GB" sz="1600" dirty="0">
                <a:solidFill>
                  <a:schemeClr val="bg1"/>
                </a:solidFill>
              </a:rPr>
              <a:t> Island School</a:t>
            </a:r>
          </a:p>
          <a:p>
            <a:endParaRPr lang="en-GB" sz="1000" dirty="0">
              <a:solidFill>
                <a:schemeClr val="bg1"/>
              </a:solidFill>
            </a:endParaRPr>
          </a:p>
          <a:p>
            <a:r>
              <a:rPr lang="en-GB" sz="1600" b="1" dirty="0">
                <a:solidFill>
                  <a:schemeClr val="bg1"/>
                </a:solidFill>
              </a:rPr>
              <a:t>Chair of Mid meeting</a:t>
            </a:r>
          </a:p>
          <a:p>
            <a:pPr marL="285750" indent="-285750">
              <a:buFont typeface="Arial" panose="020B0604020202020204" pitchFamily="34" charset="0"/>
              <a:buChar char="•"/>
            </a:pPr>
            <a:r>
              <a:rPr lang="en-GB" sz="1600" b="1" dirty="0" smtClean="0">
                <a:solidFill>
                  <a:schemeClr val="bg1"/>
                </a:solidFill>
              </a:rPr>
              <a:t>Lisa Feldman. </a:t>
            </a:r>
            <a:r>
              <a:rPr lang="en-GB" sz="1600" dirty="0" smtClean="0">
                <a:solidFill>
                  <a:schemeClr val="bg1"/>
                </a:solidFill>
              </a:rPr>
              <a:t>Headteacher </a:t>
            </a:r>
            <a:r>
              <a:rPr lang="en-GB" sz="1600" dirty="0" err="1" smtClean="0">
                <a:solidFill>
                  <a:schemeClr val="bg1"/>
                </a:solidFill>
              </a:rPr>
              <a:t>Finchingfield</a:t>
            </a:r>
            <a:r>
              <a:rPr lang="en-GB" sz="1600" dirty="0" smtClean="0">
                <a:solidFill>
                  <a:schemeClr val="bg1"/>
                </a:solidFill>
              </a:rPr>
              <a:t> Primary School</a:t>
            </a:r>
            <a:endParaRPr lang="en-GB" sz="1600" dirty="0">
              <a:solidFill>
                <a:schemeClr val="bg1"/>
              </a:solidFill>
            </a:endParaRPr>
          </a:p>
        </p:txBody>
      </p:sp>
      <p:sp>
        <p:nvSpPr>
          <p:cNvPr id="10" name="Rounded Rectangle 7"/>
          <p:cNvSpPr/>
          <p:nvPr/>
        </p:nvSpPr>
        <p:spPr>
          <a:xfrm>
            <a:off x="3137283" y="4073406"/>
            <a:ext cx="2222092" cy="266660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sng" strike="noStrike" kern="1200" cap="none" spc="0" baseline="0" dirty="0" smtClean="0">
                <a:solidFill>
                  <a:srgbClr val="FFFFFF"/>
                </a:solidFill>
                <a:uFillTx/>
                <a:latin typeface="FS Rufus"/>
              </a:rPr>
              <a:t>LA SEP time for Partnerships 18/19 (proposal)</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800" b="1" u="sng" dirty="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1" dirty="0">
                <a:solidFill>
                  <a:srgbClr val="FFFFFF"/>
                </a:solidFill>
                <a:latin typeface="FS Rufus"/>
              </a:rPr>
              <a:t>8</a:t>
            </a:r>
            <a:r>
              <a:rPr lang="en-GB" sz="1500" b="1" i="0" strike="noStrike" kern="1200" cap="none" spc="0" dirty="0" smtClean="0">
                <a:solidFill>
                  <a:srgbClr val="FFFFFF"/>
                </a:solidFill>
                <a:uFillTx/>
                <a:latin typeface="FS Rufus"/>
              </a:rPr>
              <a:t> Core days per partnership –Universal offer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 b="1" i="0" strike="noStrike" kern="1200" cap="none" spc="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baseline="0" dirty="0" smtClean="0">
                <a:solidFill>
                  <a:srgbClr val="FFFFFF"/>
                </a:solidFill>
                <a:latin typeface="FS Rufus"/>
              </a:rPr>
              <a:t>May be able to submit</a:t>
            </a:r>
            <a:r>
              <a:rPr lang="en-GB" sz="1400" b="1" dirty="0" smtClean="0">
                <a:solidFill>
                  <a:srgbClr val="FFFFFF"/>
                </a:solidFill>
                <a:latin typeface="FS Rufus"/>
              </a:rPr>
              <a:t> an expression of interest for extra days</a:t>
            </a:r>
            <a:endParaRPr lang="en-GB" sz="1400" b="1" i="0" strike="noStrike" kern="1200" cap="none" spc="0" baseline="0" dirty="0" smtClean="0">
              <a:solidFill>
                <a:srgbClr val="FFFFFF"/>
              </a:solidFill>
              <a:uFillTx/>
              <a:latin typeface="FS Rufus"/>
            </a:endParaRPr>
          </a:p>
        </p:txBody>
      </p:sp>
      <p:sp>
        <p:nvSpPr>
          <p:cNvPr id="11" name="Rounded Rectangle 7"/>
          <p:cNvSpPr/>
          <p:nvPr/>
        </p:nvSpPr>
        <p:spPr>
          <a:xfrm>
            <a:off x="5689982" y="6032071"/>
            <a:ext cx="3244467" cy="63924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strike="noStrike" kern="1200" cap="none" spc="0" baseline="0" dirty="0" smtClean="0">
              <a:solidFill>
                <a:srgbClr val="FFFFFF"/>
              </a:solidFill>
              <a:uFillTx/>
              <a:latin typeface="FS Rufus"/>
            </a:endParaRPr>
          </a:p>
        </p:txBody>
      </p:sp>
      <p:sp>
        <p:nvSpPr>
          <p:cNvPr id="2" name="TextBox 1"/>
          <p:cNvSpPr txBox="1"/>
          <p:nvPr/>
        </p:nvSpPr>
        <p:spPr>
          <a:xfrm>
            <a:off x="5812027" y="6266502"/>
            <a:ext cx="3000375" cy="307777"/>
          </a:xfrm>
          <a:prstGeom prst="rect">
            <a:avLst/>
          </a:prstGeom>
          <a:noFill/>
        </p:spPr>
        <p:txBody>
          <a:bodyPr wrap="square" rtlCol="0">
            <a:spAutoFit/>
          </a:bodyPr>
          <a:lstStyle/>
          <a:p>
            <a:r>
              <a:rPr lang="en-GB" sz="1400" b="1" u="sng" dirty="0" smtClean="0">
                <a:solidFill>
                  <a:schemeClr val="bg1"/>
                </a:solidFill>
                <a:latin typeface="FS Rufus"/>
              </a:rPr>
              <a:t>Quotes from Ofsted Inspections</a:t>
            </a:r>
            <a:endParaRPr lang="en-GB" sz="1400" b="1" u="sng" dirty="0">
              <a:solidFill>
                <a:schemeClr val="bg1"/>
              </a:solidFill>
              <a:latin typeface="FS Rufus"/>
            </a:endParaRPr>
          </a:p>
        </p:txBody>
      </p:sp>
    </p:spTree>
    <p:extLst>
      <p:ext uri="{BB962C8B-B14F-4D97-AF65-F5344CB8AC3E}">
        <p14:creationId xmlns:p14="http://schemas.microsoft.com/office/powerpoint/2010/main" val="359670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p:cNvSpPr/>
          <p:nvPr/>
        </p:nvSpPr>
        <p:spPr>
          <a:xfrm>
            <a:off x="1209187" y="137786"/>
            <a:ext cx="6955860" cy="45093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28B8CE"/>
          </a:solidFill>
          <a:ln w="9528" cap="flat">
            <a:solidFill>
              <a:srgbClr val="28B8CE"/>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none" strike="noStrike" kern="1200" cap="none" spc="0" baseline="0" dirty="0" smtClean="0">
              <a:solidFill>
                <a:srgbClr val="FFFFFF"/>
              </a:solidFill>
              <a:uFillTx/>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dirty="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solidFill>
                  <a:srgbClr val="FFFFFF"/>
                </a:solidFill>
                <a:uFillTx/>
                <a:latin typeface="FS Rufus"/>
              </a:rPr>
              <a:t>Peer Review Case</a:t>
            </a:r>
            <a:r>
              <a:rPr lang="en-GB" b="1" i="0" u="none" strike="noStrike" kern="1200" cap="none" spc="0" dirty="0" smtClean="0">
                <a:solidFill>
                  <a:srgbClr val="FFFFFF"/>
                </a:solidFill>
                <a:uFillTx/>
                <a:latin typeface="FS Rufus"/>
              </a:rPr>
              <a:t> Studies</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baseline="0" dirty="0" smtClean="0">
              <a:solidFill>
                <a:srgbClr val="FFFFFF"/>
              </a:solidFill>
              <a:latin typeface="FS Rufus"/>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baseline="0" dirty="0">
              <a:solidFill>
                <a:srgbClr val="FFFFFF"/>
              </a:solidFill>
              <a:latin typeface="FS Rufus"/>
            </a:endParaRPr>
          </a:p>
        </p:txBody>
      </p:sp>
      <p:graphicFrame>
        <p:nvGraphicFramePr>
          <p:cNvPr id="7" name="Table 6"/>
          <p:cNvGraphicFramePr>
            <a:graphicFrameLocks noGrp="1"/>
          </p:cNvGraphicFramePr>
          <p:nvPr>
            <p:extLst>
              <p:ext uri="{D42A27DB-BD31-4B8C-83A1-F6EECF244321}">
                <p14:modId xmlns:p14="http://schemas.microsoft.com/office/powerpoint/2010/main" val="1397021987"/>
              </p:ext>
            </p:extLst>
          </p:nvPr>
        </p:nvGraphicFramePr>
        <p:xfrm>
          <a:off x="262390" y="683494"/>
          <a:ext cx="6238875" cy="381000"/>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Colchester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Richard Potter, Home Farm Primary School</a:t>
                      </a:r>
                      <a:endParaRPr lang="en-GB" sz="1200" dirty="0">
                        <a:effectLst/>
                        <a:latin typeface="Arial"/>
                        <a:ea typeface="Calibri"/>
                      </a:endParaRPr>
                    </a:p>
                  </a:txBody>
                  <a:tcPr marL="68580" marR="68580" marT="0" marB="0"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7853677"/>
              </p:ext>
            </p:extLst>
          </p:nvPr>
        </p:nvGraphicFramePr>
        <p:xfrm>
          <a:off x="2754338" y="1150955"/>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Epping Schools  Partnership - SLIS</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Veronica Wallace, Staples Road Primary School</a:t>
                      </a:r>
                      <a:endParaRPr lang="en-GB" sz="1200" dirty="0">
                        <a:effectLst/>
                        <a:latin typeface="Arial"/>
                        <a:ea typeface="Calibri"/>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13134086"/>
              </p:ext>
            </p:extLst>
          </p:nvPr>
        </p:nvGraphicFramePr>
        <p:xfrm>
          <a:off x="262390" y="1591713"/>
          <a:ext cx="6238875" cy="420624"/>
        </p:xfrm>
        <a:graphic>
          <a:graphicData uri="http://schemas.openxmlformats.org/drawingml/2006/table">
            <a:tbl>
              <a:tblPr firstRow="1" firstCol="1" bandRow="1">
                <a:tableStyleId>{5C22544A-7EE6-4342-B048-85BDC9FD1C3A}</a:tableStyleId>
              </a:tblPr>
              <a:tblGrid>
                <a:gridCol w="3708361"/>
                <a:gridCol w="2530514"/>
              </a:tblGrid>
              <a:tr h="381000">
                <a:tc>
                  <a:txBody>
                    <a:bodyPr/>
                    <a:lstStyle/>
                    <a:p>
                      <a:pPr>
                        <a:lnSpc>
                          <a:spcPct val="115000"/>
                        </a:lnSpc>
                        <a:spcAft>
                          <a:spcPts val="0"/>
                        </a:spcAft>
                      </a:pPr>
                      <a:r>
                        <a:rPr lang="en-GB" sz="1200" dirty="0" err="1">
                          <a:effectLst/>
                        </a:rPr>
                        <a:t>Notley</a:t>
                      </a:r>
                      <a:r>
                        <a:rPr lang="en-GB" sz="1200" dirty="0">
                          <a:effectLst/>
                        </a:rPr>
                        <a:t> Family of Schools, Braintree District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Jacky Wragg (independent chair)</a:t>
                      </a:r>
                      <a:endParaRPr lang="en-GB" sz="1200" dirty="0">
                        <a:effectLst/>
                        <a:latin typeface="Arial"/>
                        <a:ea typeface="Calibri"/>
                      </a:endParaRPr>
                    </a:p>
                  </a:txBody>
                  <a:tcPr marL="68580" marR="6858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30609765"/>
              </p:ext>
            </p:extLst>
          </p:nvPr>
        </p:nvGraphicFramePr>
        <p:xfrm>
          <a:off x="2648561" y="2057916"/>
          <a:ext cx="6344652" cy="362406"/>
        </p:xfrm>
        <a:graphic>
          <a:graphicData uri="http://schemas.openxmlformats.org/drawingml/2006/table">
            <a:tbl>
              <a:tblPr firstRow="1" firstCol="1" bandRow="1">
                <a:tableStyleId>{5C22544A-7EE6-4342-B048-85BDC9FD1C3A}</a:tableStyleId>
              </a:tblPr>
              <a:tblGrid>
                <a:gridCol w="3309139"/>
                <a:gridCol w="3035513"/>
              </a:tblGrid>
              <a:tr h="362406">
                <a:tc>
                  <a:txBody>
                    <a:bodyPr/>
                    <a:lstStyle/>
                    <a:p>
                      <a:pPr>
                        <a:lnSpc>
                          <a:spcPct val="115000"/>
                        </a:lnSpc>
                        <a:spcAft>
                          <a:spcPts val="0"/>
                        </a:spcAft>
                      </a:pPr>
                      <a:r>
                        <a:rPr lang="en-GB" sz="1200" dirty="0">
                          <a:effectLst/>
                        </a:rPr>
                        <a:t>Chelmsford Education Network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Marie Staley, Moulsham Junior </a:t>
                      </a:r>
                      <a:r>
                        <a:rPr lang="en-GB" sz="1200" dirty="0" smtClean="0">
                          <a:effectLst/>
                        </a:rPr>
                        <a:t>School</a:t>
                      </a:r>
                      <a:endParaRPr lang="en-GB" sz="1200" dirty="0">
                        <a:effectLst/>
                      </a:endParaRPr>
                    </a:p>
                  </a:txBody>
                  <a:tcPr marL="68580" marR="68580" marT="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48068005"/>
              </p:ext>
            </p:extLst>
          </p:nvPr>
        </p:nvGraphicFramePr>
        <p:xfrm>
          <a:off x="262390" y="2487667"/>
          <a:ext cx="6784195" cy="468476"/>
        </p:xfrm>
        <a:graphic>
          <a:graphicData uri="http://schemas.openxmlformats.org/drawingml/2006/table">
            <a:tbl>
              <a:tblPr firstRow="1" firstCol="1" bandRow="1">
                <a:tableStyleId>{5C22544A-7EE6-4342-B048-85BDC9FD1C3A}</a:tableStyleId>
              </a:tblPr>
              <a:tblGrid>
                <a:gridCol w="2720040"/>
                <a:gridCol w="4064155"/>
              </a:tblGrid>
              <a:tr h="468476">
                <a:tc>
                  <a:txBody>
                    <a:bodyPr/>
                    <a:lstStyle/>
                    <a:p>
                      <a:pPr>
                        <a:lnSpc>
                          <a:spcPct val="115000"/>
                        </a:lnSpc>
                        <a:spcAft>
                          <a:spcPts val="0"/>
                        </a:spcAft>
                      </a:pPr>
                      <a:r>
                        <a:rPr lang="en-GB" sz="1200" dirty="0">
                          <a:effectLst/>
                        </a:rPr>
                        <a:t>Colchester Priory Street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Bridget Harris, St Thomas More's Catholic Primary </a:t>
                      </a:r>
                      <a:r>
                        <a:rPr lang="en-GB" sz="1200" dirty="0" smtClean="0">
                          <a:effectLst/>
                        </a:rPr>
                        <a:t>School</a:t>
                      </a:r>
                      <a:endParaRPr lang="en-GB" sz="1200" dirty="0">
                        <a:effectLst/>
                        <a:latin typeface="Arial"/>
                        <a:ea typeface="Calibri"/>
                      </a:endParaRPr>
                    </a:p>
                  </a:txBody>
                  <a:tcPr marL="68580" marR="68580" marT="0" marB="0" anchor="ct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66511143"/>
              </p:ext>
            </p:extLst>
          </p:nvPr>
        </p:nvGraphicFramePr>
        <p:xfrm>
          <a:off x="2754338" y="3019425"/>
          <a:ext cx="6238875" cy="476872"/>
        </p:xfrm>
        <a:graphic>
          <a:graphicData uri="http://schemas.openxmlformats.org/drawingml/2006/table">
            <a:tbl>
              <a:tblPr firstRow="1" firstCol="1" bandRow="1">
                <a:tableStyleId>{5C22544A-7EE6-4342-B048-85BDC9FD1C3A}</a:tableStyleId>
              </a:tblPr>
              <a:tblGrid>
                <a:gridCol w="2501401"/>
                <a:gridCol w="3737474"/>
              </a:tblGrid>
              <a:tr h="476872">
                <a:tc>
                  <a:txBody>
                    <a:bodyPr/>
                    <a:lstStyle/>
                    <a:p>
                      <a:pPr>
                        <a:lnSpc>
                          <a:spcPct val="115000"/>
                        </a:lnSpc>
                        <a:spcAft>
                          <a:spcPts val="0"/>
                        </a:spcAft>
                      </a:pPr>
                      <a:r>
                        <a:rPr lang="en-GB" sz="1200" dirty="0">
                          <a:effectLst/>
                        </a:rPr>
                        <a:t>Saffron Walden Partnership </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Mary-Jo Hall, St Thomas More Catholic Primary School </a:t>
                      </a:r>
                      <a:r>
                        <a:rPr lang="en-GB" sz="1200" dirty="0" smtClean="0">
                          <a:effectLst/>
                        </a:rPr>
                        <a:t>Academy</a:t>
                      </a:r>
                      <a:endParaRPr lang="en-GB" sz="1200" dirty="0">
                        <a:effectLst/>
                        <a:latin typeface="Arial"/>
                        <a:ea typeface="Calibri"/>
                      </a:endParaRPr>
                    </a:p>
                  </a:txBody>
                  <a:tcPr marL="68580" marR="68580" marT="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84852561"/>
              </p:ext>
            </p:extLst>
          </p:nvPr>
        </p:nvGraphicFramePr>
        <p:xfrm>
          <a:off x="262390" y="3596053"/>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South Essex Teaching Institute (SETI)</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Melissa </a:t>
                      </a:r>
                      <a:r>
                        <a:rPr lang="en-GB" sz="1200" dirty="0" err="1">
                          <a:effectLst/>
                        </a:rPr>
                        <a:t>Heatherson</a:t>
                      </a:r>
                      <a:r>
                        <a:rPr lang="en-GB" sz="1200" dirty="0">
                          <a:effectLst/>
                        </a:rPr>
                        <a:t>, Hockley Primary School</a:t>
                      </a:r>
                    </a:p>
                    <a:p>
                      <a:pPr>
                        <a:lnSpc>
                          <a:spcPct val="115000"/>
                        </a:lnSpc>
                        <a:spcAft>
                          <a:spcPts val="0"/>
                        </a:spcAft>
                      </a:pPr>
                      <a:r>
                        <a:rPr lang="en-GB" sz="1200" dirty="0">
                          <a:effectLst/>
                        </a:rPr>
                        <a:t> </a:t>
                      </a:r>
                    </a:p>
                  </a:txBody>
                  <a:tcPr marL="68580" marR="68580" marT="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41374008"/>
              </p:ext>
            </p:extLst>
          </p:nvPr>
        </p:nvGraphicFramePr>
        <p:xfrm>
          <a:off x="2665759" y="4126770"/>
          <a:ext cx="6238875" cy="420624"/>
        </p:xfrm>
        <a:graphic>
          <a:graphicData uri="http://schemas.openxmlformats.org/drawingml/2006/table">
            <a:tbl>
              <a:tblPr firstRow="1" firstCol="1" bandRow="1">
                <a:tableStyleId>{5C22544A-7EE6-4342-B048-85BDC9FD1C3A}</a:tableStyleId>
              </a:tblPr>
              <a:tblGrid>
                <a:gridCol w="2286694"/>
                <a:gridCol w="3952181"/>
              </a:tblGrid>
              <a:tr h="381000">
                <a:tc>
                  <a:txBody>
                    <a:bodyPr/>
                    <a:lstStyle/>
                    <a:p>
                      <a:pPr>
                        <a:lnSpc>
                          <a:spcPct val="115000"/>
                        </a:lnSpc>
                        <a:spcAft>
                          <a:spcPts val="0"/>
                        </a:spcAft>
                      </a:pPr>
                      <a:r>
                        <a:rPr lang="en-GB" sz="1200" dirty="0">
                          <a:effectLst/>
                        </a:rPr>
                        <a:t>CHEC</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Sarah Donnelly, Richard de Clare Community Primary School</a:t>
                      </a:r>
                      <a:endParaRPr lang="en-GB" sz="1200" dirty="0">
                        <a:effectLst/>
                        <a:latin typeface="Arial"/>
                        <a:ea typeface="Calibri"/>
                      </a:endParaRPr>
                    </a:p>
                  </a:txBody>
                  <a:tcPr marL="68580" marR="68580" marT="0" marB="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53448329"/>
              </p:ext>
            </p:extLst>
          </p:nvPr>
        </p:nvGraphicFramePr>
        <p:xfrm>
          <a:off x="262390" y="4601713"/>
          <a:ext cx="6238875" cy="420624"/>
        </p:xfrm>
        <a:graphic>
          <a:graphicData uri="http://schemas.openxmlformats.org/drawingml/2006/table">
            <a:tbl>
              <a:tblPr firstRow="1" firstCol="1" bandRow="1">
                <a:tableStyleId>{5C22544A-7EE6-4342-B048-85BDC9FD1C3A}</a:tableStyleId>
              </a:tblPr>
              <a:tblGrid>
                <a:gridCol w="2501401"/>
                <a:gridCol w="3737474"/>
              </a:tblGrid>
              <a:tr h="381000">
                <a:tc>
                  <a:txBody>
                    <a:bodyPr/>
                    <a:lstStyle/>
                    <a:p>
                      <a:pPr>
                        <a:lnSpc>
                          <a:spcPct val="115000"/>
                        </a:lnSpc>
                        <a:spcAft>
                          <a:spcPts val="0"/>
                        </a:spcAft>
                      </a:pPr>
                      <a:r>
                        <a:rPr lang="en-GB" sz="1200" dirty="0">
                          <a:effectLst/>
                        </a:rPr>
                        <a:t>Dunmow Excellence in Education Partnership - SLIS</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Colin </a:t>
                      </a:r>
                      <a:r>
                        <a:rPr lang="en-GB" sz="1200" dirty="0" err="1">
                          <a:effectLst/>
                        </a:rPr>
                        <a:t>Raraty</a:t>
                      </a:r>
                      <a:r>
                        <a:rPr lang="en-GB" sz="1200" dirty="0">
                          <a:effectLst/>
                        </a:rPr>
                        <a:t>, </a:t>
                      </a:r>
                      <a:r>
                        <a:rPr lang="en-GB" sz="1200" dirty="0" err="1">
                          <a:effectLst/>
                        </a:rPr>
                        <a:t>Rodings</a:t>
                      </a:r>
                      <a:r>
                        <a:rPr lang="en-GB" sz="1200" dirty="0">
                          <a:effectLst/>
                        </a:rPr>
                        <a:t> Primary School</a:t>
                      </a:r>
                      <a:endParaRPr lang="en-GB" sz="1200" dirty="0">
                        <a:effectLst/>
                        <a:latin typeface="Arial"/>
                        <a:ea typeface="Calibri"/>
                      </a:endParaRPr>
                    </a:p>
                  </a:txBody>
                  <a:tcPr marL="68580" marR="68580" marT="0" marB="0" anchor="ct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99202711"/>
              </p:ext>
            </p:extLst>
          </p:nvPr>
        </p:nvGraphicFramePr>
        <p:xfrm>
          <a:off x="2306663" y="5176362"/>
          <a:ext cx="6686550" cy="440511"/>
        </p:xfrm>
        <a:graphic>
          <a:graphicData uri="http://schemas.openxmlformats.org/drawingml/2006/table">
            <a:tbl>
              <a:tblPr firstRow="1" firstCol="1" bandRow="1">
                <a:tableStyleId>{5C22544A-7EE6-4342-B048-85BDC9FD1C3A}</a:tableStyleId>
              </a:tblPr>
              <a:tblGrid>
                <a:gridCol w="2888768"/>
                <a:gridCol w="3797782"/>
              </a:tblGrid>
              <a:tr h="440511">
                <a:tc>
                  <a:txBody>
                    <a:bodyPr/>
                    <a:lstStyle/>
                    <a:p>
                      <a:pPr>
                        <a:lnSpc>
                          <a:spcPct val="115000"/>
                        </a:lnSpc>
                        <a:spcAft>
                          <a:spcPts val="0"/>
                        </a:spcAft>
                      </a:pPr>
                      <a:r>
                        <a:rPr lang="en-GB" sz="1200" dirty="0" smtClean="0">
                          <a:effectLst/>
                        </a:rPr>
                        <a:t>Harwich </a:t>
                      </a:r>
                      <a:r>
                        <a:rPr lang="en-GB" sz="1200" dirty="0">
                          <a:effectLst/>
                        </a:rPr>
                        <a:t>Education Partnership</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Julie </a:t>
                      </a:r>
                      <a:r>
                        <a:rPr lang="en-GB" sz="1200" dirty="0" smtClean="0">
                          <a:effectLst/>
                        </a:rPr>
                        <a:t>O’Mara, Chase Lane Primary School</a:t>
                      </a:r>
                      <a:endParaRPr lang="en-GB" sz="1200" dirty="0">
                        <a:effectLst/>
                        <a:latin typeface="Arial"/>
                        <a:ea typeface="Calibri"/>
                      </a:endParaRPr>
                    </a:p>
                  </a:txBody>
                  <a:tcPr marL="68580" marR="68580" marT="0" marB="0" anchor="ct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130350946"/>
              </p:ext>
            </p:extLst>
          </p:nvPr>
        </p:nvGraphicFramePr>
        <p:xfrm>
          <a:off x="262390" y="5779684"/>
          <a:ext cx="6686550" cy="420624"/>
        </p:xfrm>
        <a:graphic>
          <a:graphicData uri="http://schemas.openxmlformats.org/drawingml/2006/table">
            <a:tbl>
              <a:tblPr firstRow="1" firstCol="1" bandRow="1">
                <a:tableStyleId>{5C22544A-7EE6-4342-B048-85BDC9FD1C3A}</a:tableStyleId>
              </a:tblPr>
              <a:tblGrid>
                <a:gridCol w="3155385"/>
                <a:gridCol w="3531165"/>
              </a:tblGrid>
              <a:tr h="381000">
                <a:tc>
                  <a:txBody>
                    <a:bodyPr/>
                    <a:lstStyle/>
                    <a:p>
                      <a:pPr>
                        <a:lnSpc>
                          <a:spcPct val="115000"/>
                        </a:lnSpc>
                        <a:spcAft>
                          <a:spcPts val="0"/>
                        </a:spcAft>
                      </a:pPr>
                      <a:r>
                        <a:rPr lang="en-GB" sz="1200" dirty="0">
                          <a:effectLst/>
                        </a:rPr>
                        <a:t>Chelmsford District </a:t>
                      </a:r>
                      <a:r>
                        <a:rPr lang="en-GB" sz="1200" dirty="0" err="1" smtClean="0">
                          <a:effectLst/>
                        </a:rPr>
                        <a:t>Tanglewood</a:t>
                      </a:r>
                      <a:r>
                        <a:rPr lang="en-GB" sz="1200" baseline="0" dirty="0" smtClean="0">
                          <a:effectLst/>
                        </a:rPr>
                        <a:t> Partnership</a:t>
                      </a:r>
                      <a:endParaRPr lang="en-GB" sz="1200" dirty="0">
                        <a:effectLst/>
                        <a:latin typeface="Arial"/>
                        <a:ea typeface="Calibri"/>
                      </a:endParaRPr>
                    </a:p>
                  </a:txBody>
                  <a:tcPr marL="68580" marR="68580" marT="0" marB="0" anchor="ctr"/>
                </a:tc>
                <a:tc>
                  <a:txBody>
                    <a:bodyPr/>
                    <a:lstStyle/>
                    <a:p>
                      <a:pPr>
                        <a:lnSpc>
                          <a:spcPct val="115000"/>
                        </a:lnSpc>
                        <a:spcAft>
                          <a:spcPts val="0"/>
                        </a:spcAft>
                      </a:pPr>
                      <a:r>
                        <a:rPr lang="en-GB" sz="1200" dirty="0">
                          <a:effectLst/>
                        </a:rPr>
                        <a:t>Helen Hutchings, Highwood Primary School</a:t>
                      </a:r>
                      <a:endParaRPr lang="en-GB" sz="1200" dirty="0">
                        <a:effectLst/>
                        <a:latin typeface="Arial"/>
                        <a:ea typeface="Calibri"/>
                      </a:endParaRPr>
                    </a:p>
                  </a:txBody>
                  <a:tcPr marL="68580" marR="68580" marT="0" marB="0"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041943296"/>
              </p:ext>
            </p:extLst>
          </p:nvPr>
        </p:nvGraphicFramePr>
        <p:xfrm>
          <a:off x="1867078" y="6307454"/>
          <a:ext cx="7126135" cy="630936"/>
        </p:xfrm>
        <a:graphic>
          <a:graphicData uri="http://schemas.openxmlformats.org/drawingml/2006/table">
            <a:tbl>
              <a:tblPr firstRow="1" firstCol="1" bandRow="1">
                <a:tableStyleId>{5C22544A-7EE6-4342-B048-85BDC9FD1C3A}</a:tableStyleId>
              </a:tblPr>
              <a:tblGrid>
                <a:gridCol w="4764523"/>
                <a:gridCol w="2361612"/>
              </a:tblGrid>
              <a:tr h="362725">
                <a:tc>
                  <a:txBody>
                    <a:bodyPr/>
                    <a:lstStyle/>
                    <a:p>
                      <a:pPr>
                        <a:lnSpc>
                          <a:spcPct val="115000"/>
                        </a:lnSpc>
                        <a:spcAft>
                          <a:spcPts val="0"/>
                        </a:spcAft>
                      </a:pPr>
                      <a:r>
                        <a:rPr lang="en-GB" sz="1200" dirty="0">
                          <a:effectLst/>
                        </a:rPr>
                        <a:t>Tiptree and Stanway Primary Schools Consortium Partnership  </a:t>
                      </a:r>
                    </a:p>
                    <a:p>
                      <a:pPr>
                        <a:lnSpc>
                          <a:spcPct val="115000"/>
                        </a:lnSpc>
                        <a:spcAft>
                          <a:spcPts val="0"/>
                        </a:spcAft>
                      </a:pPr>
                      <a:r>
                        <a:rPr lang="en-GB" sz="1200" dirty="0">
                          <a:effectLst/>
                        </a:rPr>
                        <a:t> </a:t>
                      </a:r>
                    </a:p>
                  </a:txBody>
                  <a:tcPr marL="68580" marR="68580" marT="0" marB="0" anchor="ctr"/>
                </a:tc>
                <a:tc>
                  <a:txBody>
                    <a:bodyPr/>
                    <a:lstStyle/>
                    <a:p>
                      <a:pPr>
                        <a:lnSpc>
                          <a:spcPct val="115000"/>
                        </a:lnSpc>
                        <a:spcAft>
                          <a:spcPts val="0"/>
                        </a:spcAft>
                      </a:pPr>
                      <a:r>
                        <a:rPr lang="en-GB" sz="1200" dirty="0" smtClean="0">
                          <a:effectLst/>
                        </a:rPr>
                        <a:t>Nicola Sirett </a:t>
                      </a:r>
                      <a:r>
                        <a:rPr lang="en-GB" sz="1200" dirty="0" err="1" smtClean="0">
                          <a:effectLst/>
                        </a:rPr>
                        <a:t>Mersea</a:t>
                      </a:r>
                      <a:r>
                        <a:rPr lang="en-GB" sz="1200" dirty="0" smtClean="0">
                          <a:effectLst/>
                        </a:rPr>
                        <a:t> Island School</a:t>
                      </a:r>
                      <a:endParaRPr lang="en-GB" sz="1200" dirty="0">
                        <a:effectLst/>
                      </a:endParaRPr>
                    </a:p>
                    <a:p>
                      <a:pPr>
                        <a:lnSpc>
                          <a:spcPct val="115000"/>
                        </a:lnSpc>
                        <a:spcAft>
                          <a:spcPts val="0"/>
                        </a:spcAft>
                      </a:pPr>
                      <a:r>
                        <a:rPr lang="en-GB" sz="1200" dirty="0">
                          <a:effectLst/>
                        </a:rPr>
                        <a:t> </a:t>
                      </a:r>
                      <a:endParaRPr lang="en-GB" sz="1200" dirty="0">
                        <a:effectLst/>
                        <a:latin typeface="Arial"/>
                        <a:ea typeface="Calibri"/>
                      </a:endParaRPr>
                    </a:p>
                  </a:txBody>
                  <a:tcPr marL="68580" marR="68580" marT="0" marB="0" anchor="ctr"/>
                </a:tc>
              </a:tr>
            </a:tbl>
          </a:graphicData>
        </a:graphic>
      </p:graphicFrame>
    </p:spTree>
    <p:extLst>
      <p:ext uri="{BB962C8B-B14F-4D97-AF65-F5344CB8AC3E}">
        <p14:creationId xmlns:p14="http://schemas.microsoft.com/office/powerpoint/2010/main" val="190963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55</TotalTime>
  <Words>1720</Words>
  <Application>Microsoft Office PowerPoint</Application>
  <PresentationFormat>On-screen Show (4:3)</PresentationFormat>
  <Paragraphs>566</Paragraphs>
  <Slides>25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MS PGothic</vt:lpstr>
      <vt:lpstr>MS PGothic</vt:lpstr>
      <vt:lpstr>Arial</vt:lpstr>
      <vt:lpstr>Arial Bold</vt:lpstr>
      <vt:lpstr>Calibri</vt:lpstr>
      <vt:lpstr>FS Rufus</vt:lpstr>
      <vt:lpstr>Tahoma</vt:lpstr>
      <vt:lpstr>Times</vt:lpstr>
      <vt:lpstr>Wingdings</vt:lpstr>
      <vt:lpstr>Blank</vt:lpstr>
      <vt:lpstr>Welcome to the  LA / EPHA Summer Term Meeting</vt:lpstr>
      <vt:lpstr>AGENDA – Session 1</vt:lpstr>
      <vt:lpstr>PowerPoint Presentation</vt:lpstr>
      <vt:lpstr>PowerPoint Presentation</vt:lpstr>
      <vt:lpstr>PowerPoint Presentation</vt:lpstr>
      <vt:lpstr>PowerPoint Presentation</vt:lpstr>
      <vt:lpstr>Attendance Service</vt:lpstr>
      <vt:lpstr>PowerPoint Presentation</vt:lpstr>
      <vt:lpstr>PowerPoint Presentation</vt:lpstr>
      <vt:lpstr>PowerPoint Presentation</vt:lpstr>
      <vt:lpstr>School Meals Support Service  Review and Offer  Geraldine Smith Senior School Meals Support Manager    </vt:lpstr>
      <vt:lpstr>The Service</vt:lpstr>
      <vt:lpstr>Consultation: You said…</vt:lpstr>
      <vt:lpstr>What does compliance mean for you…?</vt:lpstr>
      <vt:lpstr>Without support, schools must manage…  </vt:lpstr>
      <vt:lpstr>March 2019 - Our proposed offer …</vt:lpstr>
      <vt:lpstr>What we need from you is…</vt:lpstr>
      <vt:lpstr>Schools Broadband Sean Russo Commercial and Traded Development Team  </vt:lpstr>
      <vt:lpstr>Inclusion Ruth Sturdy SEND School Effectiveness Leader   </vt:lpstr>
      <vt:lpstr>PowerPoint Presentation</vt:lpstr>
      <vt:lpstr>Key elements</vt:lpstr>
      <vt:lpstr>Progress …</vt:lpstr>
      <vt:lpstr>The Exclusion discussion so far…</vt:lpstr>
      <vt:lpstr>Steve Whitfield Admissions to GROW   Emma Prince EVOLVE Intervetion   </vt:lpstr>
      <vt:lpstr>PowerPoint Presentation</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 EPHA Summer Term Meeting</dc:title>
  <dc:creator>clare.kershaw</dc:creator>
  <cp:lastModifiedBy>P Langmead</cp:lastModifiedBy>
  <cp:revision>19</cp:revision>
  <dcterms:created xsi:type="dcterms:W3CDTF">2018-06-10T10:53:28Z</dcterms:created>
  <dcterms:modified xsi:type="dcterms:W3CDTF">2018-06-21T04:39:12Z</dcterms:modified>
  <cp:version>1</cp:version>
</cp:coreProperties>
</file>