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handoutMasterIdLst>
    <p:handoutMasterId r:id="rId24"/>
  </p:handoutMasterIdLst>
  <p:sldIdLst>
    <p:sldId id="256" r:id="rId2"/>
    <p:sldId id="261" r:id="rId3"/>
    <p:sldId id="284" r:id="rId4"/>
    <p:sldId id="263" r:id="rId5"/>
    <p:sldId id="283" r:id="rId6"/>
    <p:sldId id="262" r:id="rId7"/>
    <p:sldId id="266" r:id="rId8"/>
    <p:sldId id="267" r:id="rId9"/>
    <p:sldId id="269" r:id="rId10"/>
    <p:sldId id="270" r:id="rId11"/>
    <p:sldId id="272" r:id="rId12"/>
    <p:sldId id="273" r:id="rId13"/>
    <p:sldId id="274" r:id="rId14"/>
    <p:sldId id="275" r:id="rId15"/>
    <p:sldId id="276" r:id="rId16"/>
    <p:sldId id="277" r:id="rId17"/>
    <p:sldId id="278" r:id="rId18"/>
    <p:sldId id="279" r:id="rId19"/>
    <p:sldId id="280" r:id="rId20"/>
    <p:sldId id="281" r:id="rId21"/>
    <p:sldId id="282" r:id="rId22"/>
  </p:sldIdLst>
  <p:sldSz cx="9144000" cy="6858000" type="screen4x3"/>
  <p:notesSz cx="6810375" cy="9942513"/>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autoAdjust="0"/>
  </p:normalViewPr>
  <p:slideViewPr>
    <p:cSldViewPr>
      <p:cViewPr varScale="1">
        <p:scale>
          <a:sx n="80" d="100"/>
          <a:sy n="80" d="100"/>
        </p:scale>
        <p:origin x="96" y="8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8050" y="4722694"/>
            <a:ext cx="4994275"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a:t>
            </a:fld>
            <a:endParaRPr lang="en-US"/>
          </a:p>
        </p:txBody>
      </p:sp>
    </p:spTree>
    <p:extLst>
      <p:ext uri="{BB962C8B-B14F-4D97-AF65-F5344CB8AC3E}">
        <p14:creationId xmlns:p14="http://schemas.microsoft.com/office/powerpoint/2010/main" val="258413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10</a:t>
            </a:fld>
            <a:endParaRPr lang="en-US"/>
          </a:p>
        </p:txBody>
      </p:sp>
    </p:spTree>
    <p:extLst>
      <p:ext uri="{BB962C8B-B14F-4D97-AF65-F5344CB8AC3E}">
        <p14:creationId xmlns:p14="http://schemas.microsoft.com/office/powerpoint/2010/main" val="170021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11</a:t>
            </a:fld>
            <a:endParaRPr lang="en-US"/>
          </a:p>
        </p:txBody>
      </p:sp>
    </p:spTree>
    <p:extLst>
      <p:ext uri="{BB962C8B-B14F-4D97-AF65-F5344CB8AC3E}">
        <p14:creationId xmlns:p14="http://schemas.microsoft.com/office/powerpoint/2010/main" val="61752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12</a:t>
            </a:fld>
            <a:endParaRPr lang="en-US"/>
          </a:p>
        </p:txBody>
      </p:sp>
    </p:spTree>
    <p:extLst>
      <p:ext uri="{BB962C8B-B14F-4D97-AF65-F5344CB8AC3E}">
        <p14:creationId xmlns:p14="http://schemas.microsoft.com/office/powerpoint/2010/main" val="379156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13</a:t>
            </a:fld>
            <a:endParaRPr lang="en-US"/>
          </a:p>
        </p:txBody>
      </p:sp>
    </p:spTree>
    <p:extLst>
      <p:ext uri="{BB962C8B-B14F-4D97-AF65-F5344CB8AC3E}">
        <p14:creationId xmlns:p14="http://schemas.microsoft.com/office/powerpoint/2010/main" val="1699297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14</a:t>
            </a:fld>
            <a:endParaRPr lang="en-US"/>
          </a:p>
        </p:txBody>
      </p:sp>
    </p:spTree>
    <p:extLst>
      <p:ext uri="{BB962C8B-B14F-4D97-AF65-F5344CB8AC3E}">
        <p14:creationId xmlns:p14="http://schemas.microsoft.com/office/powerpoint/2010/main" val="27430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15</a:t>
            </a:fld>
            <a:endParaRPr lang="en-US"/>
          </a:p>
        </p:txBody>
      </p:sp>
    </p:spTree>
    <p:extLst>
      <p:ext uri="{BB962C8B-B14F-4D97-AF65-F5344CB8AC3E}">
        <p14:creationId xmlns:p14="http://schemas.microsoft.com/office/powerpoint/2010/main" val="745353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16</a:t>
            </a:fld>
            <a:endParaRPr lang="en-US"/>
          </a:p>
        </p:txBody>
      </p:sp>
    </p:spTree>
    <p:extLst>
      <p:ext uri="{BB962C8B-B14F-4D97-AF65-F5344CB8AC3E}">
        <p14:creationId xmlns:p14="http://schemas.microsoft.com/office/powerpoint/2010/main" val="2712254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17</a:t>
            </a:fld>
            <a:endParaRPr lang="en-US"/>
          </a:p>
        </p:txBody>
      </p:sp>
    </p:spTree>
    <p:extLst>
      <p:ext uri="{BB962C8B-B14F-4D97-AF65-F5344CB8AC3E}">
        <p14:creationId xmlns:p14="http://schemas.microsoft.com/office/powerpoint/2010/main" val="2458463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18</a:t>
            </a:fld>
            <a:endParaRPr lang="en-US"/>
          </a:p>
        </p:txBody>
      </p:sp>
    </p:spTree>
    <p:extLst>
      <p:ext uri="{BB962C8B-B14F-4D97-AF65-F5344CB8AC3E}">
        <p14:creationId xmlns:p14="http://schemas.microsoft.com/office/powerpoint/2010/main" val="2955403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19</a:t>
            </a:fld>
            <a:endParaRPr lang="en-US"/>
          </a:p>
        </p:txBody>
      </p:sp>
    </p:spTree>
    <p:extLst>
      <p:ext uri="{BB962C8B-B14F-4D97-AF65-F5344CB8AC3E}">
        <p14:creationId xmlns:p14="http://schemas.microsoft.com/office/powerpoint/2010/main" val="36343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a:t>
            </a:fld>
            <a:endParaRPr lang="en-US"/>
          </a:p>
        </p:txBody>
      </p:sp>
    </p:spTree>
    <p:extLst>
      <p:ext uri="{BB962C8B-B14F-4D97-AF65-F5344CB8AC3E}">
        <p14:creationId xmlns:p14="http://schemas.microsoft.com/office/powerpoint/2010/main" val="2066643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20</a:t>
            </a:fld>
            <a:endParaRPr lang="en-US"/>
          </a:p>
        </p:txBody>
      </p:sp>
    </p:spTree>
    <p:extLst>
      <p:ext uri="{BB962C8B-B14F-4D97-AF65-F5344CB8AC3E}">
        <p14:creationId xmlns:p14="http://schemas.microsoft.com/office/powerpoint/2010/main" val="2858198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21</a:t>
            </a:fld>
            <a:endParaRPr lang="en-US"/>
          </a:p>
        </p:txBody>
      </p:sp>
    </p:spTree>
    <p:extLst>
      <p:ext uri="{BB962C8B-B14F-4D97-AF65-F5344CB8AC3E}">
        <p14:creationId xmlns:p14="http://schemas.microsoft.com/office/powerpoint/2010/main" val="26099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3</a:t>
            </a:fld>
            <a:endParaRPr lang="en-US"/>
          </a:p>
        </p:txBody>
      </p:sp>
    </p:spTree>
    <p:extLst>
      <p:ext uri="{BB962C8B-B14F-4D97-AF65-F5344CB8AC3E}">
        <p14:creationId xmlns:p14="http://schemas.microsoft.com/office/powerpoint/2010/main" val="92766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4</a:t>
            </a:fld>
            <a:endParaRPr lang="en-US"/>
          </a:p>
        </p:txBody>
      </p:sp>
    </p:spTree>
    <p:extLst>
      <p:ext uri="{BB962C8B-B14F-4D97-AF65-F5344CB8AC3E}">
        <p14:creationId xmlns:p14="http://schemas.microsoft.com/office/powerpoint/2010/main" val="47483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5</a:t>
            </a:fld>
            <a:endParaRPr lang="en-US"/>
          </a:p>
        </p:txBody>
      </p:sp>
    </p:spTree>
    <p:extLst>
      <p:ext uri="{BB962C8B-B14F-4D97-AF65-F5344CB8AC3E}">
        <p14:creationId xmlns:p14="http://schemas.microsoft.com/office/powerpoint/2010/main" val="411417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6</a:t>
            </a:fld>
            <a:endParaRPr lang="en-US"/>
          </a:p>
        </p:txBody>
      </p:sp>
    </p:spTree>
    <p:extLst>
      <p:ext uri="{BB962C8B-B14F-4D97-AF65-F5344CB8AC3E}">
        <p14:creationId xmlns:p14="http://schemas.microsoft.com/office/powerpoint/2010/main" val="92058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3575" cy="3355975"/>
          </a:xfrm>
        </p:spPr>
      </p:sp>
      <p:sp>
        <p:nvSpPr>
          <p:cNvPr id="3" name="Notes Placeholder 2"/>
          <p:cNvSpPr txBox="1">
            <a:spLocks noGrp="1"/>
          </p:cNvSpPr>
          <p:nvPr>
            <p:ph type="body" sz="quarter" idx="1"/>
          </p:nvPr>
        </p:nvSpPr>
        <p:spPr/>
        <p:txBody>
          <a:bodyPr/>
          <a:lstStyle/>
          <a:p>
            <a:r>
              <a:rPr lang="en-GB" dirty="0" smtClean="0"/>
              <a:t>Partnership</a:t>
            </a:r>
            <a:r>
              <a:rPr lang="en-GB" baseline="0" dirty="0" smtClean="0"/>
              <a:t> Leads meeting 7</a:t>
            </a:r>
            <a:r>
              <a:rPr lang="en-GB" baseline="30000" dirty="0" smtClean="0"/>
              <a:t>th</a:t>
            </a:r>
            <a:r>
              <a:rPr lang="en-GB" baseline="0" dirty="0" smtClean="0"/>
              <a:t> June</a:t>
            </a:r>
          </a:p>
          <a:p>
            <a:r>
              <a:rPr lang="en-GB" baseline="0" dirty="0" smtClean="0"/>
              <a:t>All of these will be discussed in more detail</a:t>
            </a:r>
          </a:p>
          <a:p>
            <a:endParaRPr lang="en-GB" baseline="0" dirty="0" smtClean="0"/>
          </a:p>
          <a:p>
            <a:r>
              <a:rPr lang="en-GB" b="1" baseline="0" dirty="0" smtClean="0"/>
              <a:t>SLIS Survey </a:t>
            </a:r>
            <a:r>
              <a:rPr lang="en-GB" baseline="0" dirty="0" smtClean="0"/>
              <a:t>– on info link</a:t>
            </a:r>
          </a:p>
          <a:p>
            <a:endParaRPr lang="en-GB" baseline="0" dirty="0" smtClean="0"/>
          </a:p>
          <a:p>
            <a:r>
              <a:rPr lang="en-GB" b="1" baseline="0" dirty="0" smtClean="0"/>
              <a:t>SLIS quadrant meetings:</a:t>
            </a:r>
          </a:p>
          <a:p>
            <a:r>
              <a:rPr lang="en-GB" baseline="0" dirty="0" smtClean="0"/>
              <a:t>Eg of agenda items for next meeting  - all before summer except mid</a:t>
            </a:r>
          </a:p>
          <a:p>
            <a:endParaRPr lang="en-GB" baseline="0" dirty="0" smtClean="0"/>
          </a:p>
          <a:p>
            <a:pPr marL="171450" indent="-171450">
              <a:buFont typeface="Arial" panose="020B0604020202020204" pitchFamily="34" charset="0"/>
              <a:buChar char="•"/>
            </a:pPr>
            <a:r>
              <a:rPr lang="en-GB" dirty="0" smtClean="0"/>
              <a:t>School Improvement Priorities from partnerships</a:t>
            </a:r>
          </a:p>
          <a:p>
            <a:pPr marL="171450" indent="-171450">
              <a:buFont typeface="Arial" panose="020B0604020202020204" pitchFamily="34" charset="0"/>
              <a:buChar char="•"/>
            </a:pPr>
            <a:r>
              <a:rPr lang="en-GB" dirty="0" smtClean="0"/>
              <a:t>Sharing Good Practice and Projects</a:t>
            </a:r>
          </a:p>
          <a:p>
            <a:pPr marL="171450" indent="-171450">
              <a:buFont typeface="Arial" panose="020B0604020202020204" pitchFamily="34" charset="0"/>
              <a:buChar char="•"/>
            </a:pPr>
            <a:r>
              <a:rPr lang="en-GB" dirty="0" smtClean="0"/>
              <a:t>How SEP days have been used</a:t>
            </a:r>
          </a:p>
          <a:p>
            <a:pPr marL="171450" lvl="1" indent="-171450">
              <a:buFont typeface="Arial" panose="020B0604020202020204" pitchFamily="34" charset="0"/>
              <a:buChar char="•"/>
            </a:pPr>
            <a:r>
              <a:rPr lang="en-GB" dirty="0" smtClean="0"/>
              <a:t>Partnership strengths, challenges, sharing effective practice that is having a positive impact in more than one school</a:t>
            </a:r>
          </a:p>
          <a:p>
            <a:pPr marL="171450" lvl="1" indent="-171450">
              <a:buFont typeface="Arial" panose="020B0604020202020204" pitchFamily="34" charset="0"/>
              <a:buChar char="•"/>
            </a:pPr>
            <a:r>
              <a:rPr lang="en-GB" dirty="0" smtClean="0"/>
              <a:t>Autumn Term: Sharing Partnership priorities action plans linked to data</a:t>
            </a:r>
          </a:p>
          <a:p>
            <a:pPr marL="171450" indent="-171450">
              <a:buFont typeface="Arial" panose="020B0604020202020204" pitchFamily="34" charset="0"/>
              <a:buChar char="•"/>
            </a:pPr>
            <a:r>
              <a:rPr lang="en-GB" dirty="0" smtClean="0"/>
              <a:t>TSAs - What is on Offer now and in the future,</a:t>
            </a:r>
            <a:r>
              <a:rPr lang="en-GB" baseline="0" dirty="0" smtClean="0"/>
              <a:t> </a:t>
            </a:r>
            <a:r>
              <a:rPr lang="en-GB" dirty="0" smtClean="0"/>
              <a:t>How it can be accessed</a:t>
            </a:r>
          </a:p>
          <a:p>
            <a:pPr marL="171450" indent="-171450">
              <a:buFont typeface="Arial" panose="020B0604020202020204" pitchFamily="34" charset="0"/>
              <a:buChar char="•"/>
            </a:pPr>
            <a:r>
              <a:rPr lang="en-GB" dirty="0" smtClean="0"/>
              <a:t>TSA Activities eg SSIF bids and Centres of Excellence work</a:t>
            </a:r>
          </a:p>
          <a:p>
            <a:pPr marL="171450" indent="-171450">
              <a:buFont typeface="Arial" panose="020B0604020202020204" pitchFamily="34" charset="0"/>
              <a:buChar char="•"/>
            </a:pPr>
            <a:r>
              <a:rPr lang="en-GB" baseline="0" dirty="0" smtClean="0"/>
              <a:t>SEND input from Ruth re partnership working and SEND</a:t>
            </a:r>
          </a:p>
          <a:p>
            <a:pPr marL="171450" lvl="1" indent="-171450">
              <a:buFont typeface="Arial" panose="020B0604020202020204" pitchFamily="34" charset="0"/>
              <a:buChar char="•"/>
            </a:pPr>
            <a:r>
              <a:rPr lang="en-GB" dirty="0" smtClean="0"/>
              <a:t>System leadership within the partnerships/quadrants</a:t>
            </a:r>
          </a:p>
          <a:p>
            <a:pPr marL="171450" lvl="1" indent="-171450">
              <a:buFont typeface="Arial" panose="020B0604020202020204" pitchFamily="34" charset="0"/>
              <a:buChar char="•"/>
            </a:pPr>
            <a:r>
              <a:rPr lang="en-GB" dirty="0" smtClean="0"/>
              <a:t>Governor Involvement in Partnership working</a:t>
            </a:r>
          </a:p>
          <a:p>
            <a:pPr marL="171450" lvl="1" indent="-171450">
              <a:buFont typeface="Arial" panose="020B0604020202020204" pitchFamily="34" charset="0"/>
              <a:buChar char="•"/>
            </a:pPr>
            <a:r>
              <a:rPr lang="en-GB" dirty="0" smtClean="0"/>
              <a:t>Recruitment and Retention strategies</a:t>
            </a:r>
          </a:p>
          <a:p>
            <a:endParaRPr lang="en-GB" baseline="0" dirty="0" smtClean="0"/>
          </a:p>
          <a:p>
            <a:r>
              <a:rPr lang="en-GB" baseline="0" dirty="0" smtClean="0"/>
              <a:t>West 19</a:t>
            </a:r>
            <a:r>
              <a:rPr lang="en-GB" baseline="30000" dirty="0" smtClean="0"/>
              <a:t>th</a:t>
            </a:r>
            <a:r>
              <a:rPr lang="en-GB" baseline="0" dirty="0" smtClean="0"/>
              <a:t> June</a:t>
            </a:r>
          </a:p>
          <a:p>
            <a:r>
              <a:rPr lang="en-GB" baseline="0" dirty="0" smtClean="0"/>
              <a:t>North-East 21</a:t>
            </a:r>
            <a:r>
              <a:rPr lang="en-GB" baseline="30000" dirty="0" smtClean="0"/>
              <a:t>st</a:t>
            </a:r>
            <a:r>
              <a:rPr lang="en-GB" baseline="0" dirty="0" smtClean="0"/>
              <a:t> June</a:t>
            </a:r>
          </a:p>
          <a:p>
            <a:r>
              <a:rPr lang="en-GB" baseline="0" dirty="0" smtClean="0"/>
              <a:t>South 22</a:t>
            </a:r>
            <a:r>
              <a:rPr lang="en-GB" baseline="30000" dirty="0" smtClean="0"/>
              <a:t>nd</a:t>
            </a:r>
            <a:r>
              <a:rPr lang="en-GB" baseline="0" dirty="0" smtClean="0"/>
              <a:t> June</a:t>
            </a:r>
          </a:p>
          <a:p>
            <a:r>
              <a:rPr lang="en-GB" baseline="0" dirty="0" smtClean="0"/>
              <a:t>Mid 16</a:t>
            </a:r>
            <a:r>
              <a:rPr lang="en-GB" baseline="30000" dirty="0" smtClean="0"/>
              <a:t>th</a:t>
            </a:r>
            <a:r>
              <a:rPr lang="en-GB" baseline="0" dirty="0" smtClean="0"/>
              <a:t> October</a:t>
            </a:r>
          </a:p>
          <a:p>
            <a:r>
              <a:rPr lang="en-GB" baseline="0" dirty="0" smtClean="0"/>
              <a:t>Chairs will be able to feed into Project Board following these meetings</a:t>
            </a:r>
          </a:p>
          <a:p>
            <a:r>
              <a:rPr lang="en-GB" baseline="0" dirty="0" smtClean="0"/>
              <a:t>Idea – Partnerships will meet, then quadrant meetings then the Project Board so that there is an effective communication channel</a:t>
            </a:r>
            <a:endParaRPr lang="en-GB" dirty="0" smtClean="0"/>
          </a:p>
          <a:p>
            <a:endParaRPr lang="en-GB" dirty="0" smtClean="0"/>
          </a:p>
          <a:p>
            <a:r>
              <a:rPr lang="en-AU" sz="1200" b="1" dirty="0" smtClean="0"/>
              <a:t>Proposal</a:t>
            </a:r>
          </a:p>
          <a:p>
            <a:r>
              <a:rPr lang="en-GB" sz="1200" dirty="0" smtClean="0"/>
              <a:t>Each partnership to have a set number of core days 8 per partnership to be used for the universal offer</a:t>
            </a:r>
            <a:endParaRPr lang="en-AU" sz="1200" dirty="0" smtClean="0"/>
          </a:p>
          <a:p>
            <a:pPr marL="342900" indent="-342900">
              <a:buFont typeface="Arial" panose="020B0604020202020204" pitchFamily="34" charset="0"/>
              <a:buChar char="•"/>
            </a:pPr>
            <a:r>
              <a:rPr lang="en-GB" sz="1200" dirty="0" smtClean="0"/>
              <a:t>Data</a:t>
            </a:r>
          </a:p>
          <a:p>
            <a:pPr marL="342900" indent="-342900">
              <a:buFont typeface="Arial" panose="020B0604020202020204" pitchFamily="34" charset="0"/>
              <a:buChar char="•"/>
            </a:pPr>
            <a:r>
              <a:rPr lang="en-GB" sz="1200" dirty="0" smtClean="0"/>
              <a:t>Partnership Evaluation Development Tool /Self Evaluation of the partnership</a:t>
            </a:r>
          </a:p>
          <a:p>
            <a:pPr marL="342900" indent="-342900">
              <a:buFont typeface="Arial" panose="020B0604020202020204" pitchFamily="34" charset="0"/>
              <a:buChar char="•"/>
            </a:pPr>
            <a:r>
              <a:rPr lang="en-GB" sz="1200" dirty="0" smtClean="0"/>
              <a:t>Support for new heads</a:t>
            </a:r>
          </a:p>
          <a:p>
            <a:pPr marL="342900" indent="-342900">
              <a:buFont typeface="Arial" panose="020B0604020202020204" pitchFamily="34" charset="0"/>
              <a:buChar char="•"/>
            </a:pPr>
            <a:r>
              <a:rPr lang="en-GB" sz="1200" dirty="0" smtClean="0"/>
              <a:t>Transition including early years </a:t>
            </a:r>
          </a:p>
          <a:p>
            <a:pPr marL="342900" indent="-342900">
              <a:buFont typeface="Arial" panose="020B0604020202020204" pitchFamily="34" charset="0"/>
              <a:buChar char="•"/>
            </a:pPr>
            <a:r>
              <a:rPr lang="en-GB" sz="1200" dirty="0" smtClean="0"/>
              <a:t>Support for partnership Governance</a:t>
            </a:r>
          </a:p>
          <a:p>
            <a:pPr marL="342900" indent="-342900">
              <a:buFont typeface="Arial" panose="020B0604020202020204" pitchFamily="34" charset="0"/>
              <a:buChar char="•"/>
            </a:pPr>
            <a:r>
              <a:rPr lang="en-GB" sz="1200" dirty="0" smtClean="0"/>
              <a:t>Progress of pupils with SEND and Disadvantaged</a:t>
            </a:r>
          </a:p>
          <a:p>
            <a:pPr marL="342900" indent="-342900">
              <a:buFont typeface="Arial" panose="020B0604020202020204" pitchFamily="34" charset="0"/>
              <a:buChar char="•"/>
            </a:pPr>
            <a:r>
              <a:rPr lang="en-GB" sz="1200" dirty="0" smtClean="0"/>
              <a:t>Schools due Ofsted </a:t>
            </a:r>
          </a:p>
          <a:p>
            <a:pPr marL="342900" indent="-342900">
              <a:buFont typeface="Arial" panose="020B0604020202020204" pitchFamily="34" charset="0"/>
              <a:buChar char="•"/>
            </a:pPr>
            <a:r>
              <a:rPr lang="en-GB" sz="1200" dirty="0" smtClean="0"/>
              <a:t>Work with Governors across the Partnership</a:t>
            </a:r>
          </a:p>
          <a:p>
            <a:pPr marL="342900" indent="-342900">
              <a:buFont typeface="Arial" panose="020B0604020202020204" pitchFamily="34" charset="0"/>
              <a:buChar char="•"/>
            </a:pPr>
            <a:r>
              <a:rPr lang="en-GB" sz="1200" dirty="0" smtClean="0"/>
              <a:t>Notional number of days for ‘green’ school visits should intelligence confirm there are some concerns</a:t>
            </a:r>
          </a:p>
          <a:p>
            <a:pPr marL="342900" indent="-342900">
              <a:buFont typeface="Arial" panose="020B0604020202020204" pitchFamily="34" charset="0"/>
              <a:buChar char="•"/>
            </a:pPr>
            <a:r>
              <a:rPr lang="en-GB" sz="1200" dirty="0" smtClean="0"/>
              <a:t>Termly meeting with SEP to discuss ‘Health’ of Partnership/schools</a:t>
            </a:r>
          </a:p>
          <a:p>
            <a:endParaRPr lang="en-GB" sz="1200" dirty="0" smtClean="0"/>
          </a:p>
          <a:p>
            <a:r>
              <a:rPr lang="en-GB" sz="1200" dirty="0" smtClean="0"/>
              <a:t>Partnerships may be able to submit an expression of interest for extra days</a:t>
            </a:r>
          </a:p>
          <a:p>
            <a:endParaRPr lang="en-GB" dirty="0" smtClean="0"/>
          </a:p>
          <a:p>
            <a:r>
              <a:rPr lang="en-GB" dirty="0" smtClean="0"/>
              <a:t>Peer Review Case Studies – Partnerships received £2000</a:t>
            </a:r>
            <a:r>
              <a:rPr lang="en-GB" baseline="0" dirty="0" smtClean="0"/>
              <a:t> to write them – been </a:t>
            </a:r>
            <a:r>
              <a:rPr lang="en-GB" baseline="0" dirty="0" err="1" smtClean="0"/>
              <a:t>QAd</a:t>
            </a:r>
            <a:r>
              <a:rPr lang="en-GB" baseline="0" dirty="0" smtClean="0"/>
              <a:t> and Partnerships have all agreed that they will disseminate these and talk about their work in this area as well as putting them in info link</a:t>
            </a:r>
            <a:endParaRPr lang="en-GB" dirty="0" smtClean="0"/>
          </a:p>
          <a:p>
            <a:r>
              <a:rPr lang="en-GB" dirty="0" smtClean="0"/>
              <a:t>12 from </a:t>
            </a:r>
          </a:p>
          <a:p>
            <a:pPr marL="228600" indent="-228600">
              <a:buFont typeface="+mj-lt"/>
              <a:buAutoNum type="arabicPeriod"/>
            </a:pPr>
            <a:r>
              <a:rPr lang="en-GB" dirty="0" smtClean="0"/>
              <a:t>Colchester Partnership</a:t>
            </a:r>
          </a:p>
          <a:p>
            <a:pPr marL="228600" indent="-228600">
              <a:buFont typeface="+mj-lt"/>
              <a:buAutoNum type="arabicPeriod"/>
            </a:pPr>
            <a:r>
              <a:rPr lang="en-GB" dirty="0" smtClean="0"/>
              <a:t>Epping Schools</a:t>
            </a:r>
          </a:p>
          <a:p>
            <a:pPr marL="228600" indent="-228600">
              <a:buFont typeface="+mj-lt"/>
              <a:buAutoNum type="arabicPeriod"/>
            </a:pPr>
            <a:r>
              <a:rPr lang="en-GB" dirty="0" err="1" smtClean="0"/>
              <a:t>Notley</a:t>
            </a:r>
            <a:endParaRPr lang="en-GB" dirty="0" smtClean="0"/>
          </a:p>
          <a:p>
            <a:pPr marL="228600" indent="-228600">
              <a:buFont typeface="+mj-lt"/>
              <a:buAutoNum type="arabicPeriod"/>
            </a:pPr>
            <a:r>
              <a:rPr lang="en-GB" dirty="0" smtClean="0"/>
              <a:t>Chelmsford</a:t>
            </a:r>
            <a:r>
              <a:rPr lang="en-GB" baseline="0" dirty="0" smtClean="0"/>
              <a:t> Education Network</a:t>
            </a:r>
          </a:p>
          <a:p>
            <a:pPr marL="228600" indent="-228600">
              <a:buFont typeface="+mj-lt"/>
              <a:buAutoNum type="arabicPeriod"/>
            </a:pPr>
            <a:r>
              <a:rPr lang="en-GB" baseline="0" dirty="0" smtClean="0"/>
              <a:t>Colchester Priory Street</a:t>
            </a:r>
          </a:p>
          <a:p>
            <a:pPr marL="228600" indent="-228600">
              <a:buFont typeface="+mj-lt"/>
              <a:buAutoNum type="arabicPeriod"/>
            </a:pPr>
            <a:r>
              <a:rPr lang="en-GB" baseline="0" dirty="0" smtClean="0"/>
              <a:t>Saffron Walden </a:t>
            </a:r>
          </a:p>
          <a:p>
            <a:pPr marL="228600" indent="-228600">
              <a:buFont typeface="+mj-lt"/>
              <a:buAutoNum type="arabicPeriod"/>
            </a:pPr>
            <a:r>
              <a:rPr lang="en-GB" baseline="0" dirty="0" smtClean="0"/>
              <a:t>South Essex Teaching Institute (SETI)</a:t>
            </a:r>
          </a:p>
          <a:p>
            <a:pPr marL="228600" indent="-228600">
              <a:buFont typeface="+mj-lt"/>
              <a:buAutoNum type="arabicPeriod"/>
            </a:pPr>
            <a:r>
              <a:rPr lang="en-GB" baseline="0" dirty="0" smtClean="0"/>
              <a:t>CHEC</a:t>
            </a:r>
          </a:p>
          <a:p>
            <a:pPr marL="228600" indent="-228600">
              <a:buFont typeface="+mj-lt"/>
              <a:buAutoNum type="arabicPeriod"/>
            </a:pPr>
            <a:r>
              <a:rPr lang="en-GB" baseline="0" dirty="0" smtClean="0"/>
              <a:t>Dunmow</a:t>
            </a:r>
          </a:p>
          <a:p>
            <a:pPr marL="228600" indent="-228600">
              <a:buFont typeface="+mj-lt"/>
              <a:buAutoNum type="arabicPeriod"/>
            </a:pPr>
            <a:r>
              <a:rPr lang="en-GB" baseline="0" dirty="0" smtClean="0"/>
              <a:t>Harwich Education partnership</a:t>
            </a:r>
          </a:p>
          <a:p>
            <a:pPr marL="228600" indent="-228600">
              <a:buFont typeface="+mj-lt"/>
              <a:buAutoNum type="arabicPeriod"/>
            </a:pPr>
            <a:r>
              <a:rPr lang="en-GB" baseline="0" dirty="0" smtClean="0"/>
              <a:t>Chelmsford – </a:t>
            </a:r>
            <a:r>
              <a:rPr lang="en-GB" baseline="0" dirty="0" err="1" smtClean="0"/>
              <a:t>Tanglewood</a:t>
            </a:r>
            <a:r>
              <a:rPr lang="en-GB" baseline="0" dirty="0" smtClean="0"/>
              <a:t> Partnership</a:t>
            </a:r>
          </a:p>
          <a:p>
            <a:r>
              <a:rPr lang="en-GB" baseline="0" dirty="0" smtClean="0"/>
              <a:t>12. Tiptree and Stanway </a:t>
            </a:r>
            <a:endParaRPr lang="en-GB" dirty="0" smtClean="0"/>
          </a:p>
          <a:p>
            <a:endParaRPr lang="en-GB" dirty="0" smtClean="0"/>
          </a:p>
          <a:p>
            <a:r>
              <a:rPr lang="en-GB" dirty="0" smtClean="0"/>
              <a:t>Quotes – from Ofsted reports on table</a:t>
            </a:r>
            <a:endParaRPr lang="en-GB" dirty="0"/>
          </a:p>
        </p:txBody>
      </p:sp>
      <p:sp>
        <p:nvSpPr>
          <p:cNvPr id="4" name="Slide Number Placeholder 3"/>
          <p:cNvSpPr txBox="1"/>
          <p:nvPr/>
        </p:nvSpPr>
        <p:spPr>
          <a:xfrm>
            <a:off x="3857631" y="9443657"/>
            <a:ext cx="2951163" cy="49885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1DCB37-A5DA-4C84-B770-5A2CC9335A28}" type="slidenum">
              <a:t>7</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9476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3575" cy="3355975"/>
          </a:xfrm>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57631" y="9443657"/>
            <a:ext cx="2951163" cy="498856"/>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1DCB37-A5DA-4C84-B770-5A2CC9335A28}" type="slidenum">
              <a:t>8</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9476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9</a:t>
            </a:fld>
            <a:endParaRPr lang="en-US"/>
          </a:p>
        </p:txBody>
      </p:sp>
    </p:spTree>
    <p:extLst>
      <p:ext uri="{BB962C8B-B14F-4D97-AF65-F5344CB8AC3E}">
        <p14:creationId xmlns:p14="http://schemas.microsoft.com/office/powerpoint/2010/main" val="2201006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smtClean="0">
                <a:latin typeface="+mn-lt"/>
              </a:rPr>
              <a:t>© Essex County Council</a:t>
            </a:r>
          </a:p>
        </p:txBody>
      </p:sp>
    </p:spTree>
    <p:extLst>
      <p:ext uri="{BB962C8B-B14F-4D97-AF65-F5344CB8AC3E}">
        <p14:creationId xmlns:p14="http://schemas.microsoft.com/office/powerpoint/2010/main" val="3951008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35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LA / EPHA Summer Term Meeting</a:t>
            </a:r>
            <a:endParaRPr lang="en-GB" dirty="0"/>
          </a:p>
        </p:txBody>
      </p:sp>
      <p:sp>
        <p:nvSpPr>
          <p:cNvPr id="4" name="Text Placeholder 3"/>
          <p:cNvSpPr>
            <a:spLocks noGrp="1"/>
          </p:cNvSpPr>
          <p:nvPr>
            <p:ph type="body" sz="quarter" idx="11"/>
          </p:nvPr>
        </p:nvSpPr>
        <p:spPr/>
        <p:txBody>
          <a:bodyPr/>
          <a:lstStyle/>
          <a:p>
            <a:r>
              <a:rPr lang="en-GB" dirty="0" smtClean="0"/>
              <a:t>South</a:t>
            </a:r>
          </a:p>
          <a:p>
            <a:r>
              <a:rPr lang="en-GB" dirty="0" smtClean="0"/>
              <a:t>13</a:t>
            </a:r>
            <a:r>
              <a:rPr lang="en-GB" baseline="30000" dirty="0" smtClean="0"/>
              <a:t>th</a:t>
            </a:r>
            <a:r>
              <a:rPr lang="en-GB" dirty="0" smtClean="0"/>
              <a:t> June 2018</a:t>
            </a:r>
            <a:endParaRPr lang="en-GB" dirty="0"/>
          </a:p>
        </p:txBody>
      </p:sp>
    </p:spTree>
    <p:extLst>
      <p:ext uri="{BB962C8B-B14F-4D97-AF65-F5344CB8AC3E}">
        <p14:creationId xmlns:p14="http://schemas.microsoft.com/office/powerpoint/2010/main" val="62147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980729"/>
            <a:ext cx="8208144" cy="5544616"/>
          </a:xfrm>
        </p:spPr>
        <p:txBody>
          <a:bodyPr/>
          <a:lstStyle/>
          <a:p>
            <a:pPr marL="0" indent="0">
              <a:buNone/>
            </a:pPr>
            <a:r>
              <a:rPr lang="en-GB" dirty="0">
                <a:latin typeface="Arial" panose="020B0604020202020204" pitchFamily="34" charset="0"/>
                <a:cs typeface="Arial" panose="020B0604020202020204" pitchFamily="34" charset="0"/>
              </a:rPr>
              <a:t>The School Meals Support Service is a non-statutory ,chargeable,  ECC service providing compliance support to 67% of Essex Schools.</a:t>
            </a:r>
            <a:br>
              <a:rPr lang="en-GB" dirty="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budget for the service is currently top sliced from the Essex LA maintained schools, via the Schools </a:t>
            </a:r>
            <a:r>
              <a:rPr lang="en-GB" dirty="0" smtClean="0">
                <a:latin typeface="Arial" panose="020B0604020202020204" pitchFamily="34" charset="0"/>
                <a:cs typeface="Arial" panose="020B0604020202020204" pitchFamily="34" charset="0"/>
              </a:rPr>
              <a:t>Forum  or provided to academies as a traded offer</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t>Schools Forum </a:t>
            </a:r>
            <a:r>
              <a:rPr lang="en-GB" dirty="0" smtClean="0"/>
              <a:t>decided </a:t>
            </a:r>
            <a:r>
              <a:rPr lang="en-GB" dirty="0"/>
              <a:t>in November 2017 </a:t>
            </a:r>
            <a:r>
              <a:rPr lang="en-GB" dirty="0" smtClean="0"/>
              <a:t>to:</a:t>
            </a:r>
          </a:p>
          <a:p>
            <a:pPr lvl="1"/>
            <a:r>
              <a:rPr lang="en-GB" sz="1800" dirty="0" smtClean="0"/>
              <a:t>De-delegate the funding for the service from April 2018 – July 2018</a:t>
            </a:r>
          </a:p>
          <a:p>
            <a:pPr lvl="1"/>
            <a:r>
              <a:rPr lang="en-GB" sz="1800" dirty="0" smtClean="0"/>
              <a:t>To move the service into fully traded service from September 2018.</a:t>
            </a:r>
          </a:p>
          <a:p>
            <a:pPr marL="0" indent="0">
              <a:buNone/>
            </a:pPr>
            <a:endParaRPr lang="en-GB" sz="2400" dirty="0"/>
          </a:p>
          <a:p>
            <a:pPr marL="0" indent="0">
              <a:buNone/>
            </a:pPr>
            <a:r>
              <a:rPr lang="en-GB" dirty="0" smtClean="0"/>
              <a:t>For a number of reasons we are not ready to launch a fully traded service from September 2018 and therefore have agreed with EPHA to continue to run the service between September 2018 – March 2019.  This will be part funded by ECC but we are seeking a contribution  of £200 per school towards the costs.</a:t>
            </a:r>
          </a:p>
          <a:p>
            <a:pPr marL="0" indent="0">
              <a:buNone/>
            </a:pPr>
            <a:endParaRPr lang="en-GB" dirty="0"/>
          </a:p>
          <a:p>
            <a:pPr marL="0" indent="0">
              <a:buNone/>
            </a:pPr>
            <a:r>
              <a:rPr lang="en-GB" dirty="0" smtClean="0"/>
              <a:t>We have continued to work on the development of a fully traded service in consultation with schools</a:t>
            </a:r>
            <a:endParaRPr lang="en-GB" dirty="0"/>
          </a:p>
          <a:p>
            <a:pPr marL="0" indent="0">
              <a:buNone/>
            </a:pPr>
            <a:endParaRPr lang="en-GB" dirty="0"/>
          </a:p>
        </p:txBody>
      </p:sp>
      <p:sp>
        <p:nvSpPr>
          <p:cNvPr id="3" name="Title 2"/>
          <p:cNvSpPr>
            <a:spLocks noGrp="1"/>
          </p:cNvSpPr>
          <p:nvPr>
            <p:ph type="title"/>
          </p:nvPr>
        </p:nvSpPr>
        <p:spPr>
          <a:xfrm>
            <a:off x="467544" y="188640"/>
            <a:ext cx="8208144" cy="648072"/>
          </a:xfrm>
        </p:spPr>
        <p:txBody>
          <a:bodyPr/>
          <a:lstStyle/>
          <a:p>
            <a:r>
              <a:rPr lang="en-GB" dirty="0" smtClean="0"/>
              <a:t>The Service</a:t>
            </a:r>
            <a:endParaRPr lang="en-GB" dirty="0"/>
          </a:p>
        </p:txBody>
      </p:sp>
    </p:spTree>
    <p:extLst>
      <p:ext uri="{BB962C8B-B14F-4D97-AF65-F5344CB8AC3E}">
        <p14:creationId xmlns:p14="http://schemas.microsoft.com/office/powerpoint/2010/main" val="86330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b="1" dirty="0"/>
              <a:t>What </a:t>
            </a:r>
            <a:r>
              <a:rPr lang="en-GB" b="1" dirty="0" smtClean="0"/>
              <a:t>schools valued</a:t>
            </a:r>
            <a:r>
              <a:rPr lang="en-GB" b="1" dirty="0"/>
              <a:t>:</a:t>
            </a:r>
          </a:p>
          <a:p>
            <a:r>
              <a:rPr lang="en-GB" dirty="0" smtClean="0"/>
              <a:t>Compliance:  Support </a:t>
            </a:r>
            <a:r>
              <a:rPr lang="en-GB" dirty="0"/>
              <a:t>was critical</a:t>
            </a:r>
          </a:p>
          <a:p>
            <a:r>
              <a:rPr lang="en-GB" dirty="0" smtClean="0"/>
              <a:t>Training:  The </a:t>
            </a:r>
            <a:r>
              <a:rPr lang="en-GB" dirty="0"/>
              <a:t>highest add-on preference</a:t>
            </a:r>
          </a:p>
          <a:p>
            <a:r>
              <a:rPr lang="en-GB" dirty="0" smtClean="0"/>
              <a:t>Relationships: You </a:t>
            </a:r>
            <a:r>
              <a:rPr lang="en-GB" dirty="0"/>
              <a:t>valued the </a:t>
            </a:r>
            <a:r>
              <a:rPr lang="en-GB" dirty="0" smtClean="0"/>
              <a:t>professional support</a:t>
            </a:r>
            <a:endParaRPr lang="en-GB" dirty="0"/>
          </a:p>
          <a:p>
            <a:endParaRPr lang="en-GB" dirty="0"/>
          </a:p>
          <a:p>
            <a:pPr marL="0" indent="0">
              <a:buNone/>
            </a:pPr>
            <a:r>
              <a:rPr lang="en-GB" b="1" dirty="0"/>
              <a:t>What </a:t>
            </a:r>
            <a:r>
              <a:rPr lang="en-GB" b="1" dirty="0" smtClean="0"/>
              <a:t>schools preferred:</a:t>
            </a:r>
            <a:endParaRPr lang="en-GB" b="1" dirty="0"/>
          </a:p>
          <a:p>
            <a:r>
              <a:rPr lang="en-GB" dirty="0"/>
              <a:t>P</a:t>
            </a:r>
            <a:r>
              <a:rPr lang="en-GB" dirty="0" smtClean="0"/>
              <a:t>ick </a:t>
            </a:r>
            <a:r>
              <a:rPr lang="en-GB" dirty="0"/>
              <a:t>and mix</a:t>
            </a:r>
          </a:p>
          <a:p>
            <a:r>
              <a:rPr lang="en-GB" dirty="0" smtClean="0"/>
              <a:t>To chose </a:t>
            </a:r>
            <a:r>
              <a:rPr lang="en-GB" dirty="0"/>
              <a:t>the </a:t>
            </a:r>
            <a:r>
              <a:rPr lang="en-GB" dirty="0" smtClean="0"/>
              <a:t>number </a:t>
            </a:r>
            <a:r>
              <a:rPr lang="en-GB" dirty="0"/>
              <a:t>of visits</a:t>
            </a:r>
          </a:p>
          <a:p>
            <a:r>
              <a:rPr lang="en-GB" dirty="0" smtClean="0"/>
              <a:t>To design </a:t>
            </a:r>
            <a:r>
              <a:rPr lang="en-GB" dirty="0"/>
              <a:t>their own package of services</a:t>
            </a:r>
          </a:p>
          <a:p>
            <a:pPr marL="0" indent="0">
              <a:buNone/>
            </a:pPr>
            <a:endParaRPr lang="en-GB" dirty="0"/>
          </a:p>
          <a:p>
            <a:pPr marL="0" indent="0">
              <a:buNone/>
            </a:pPr>
            <a:r>
              <a:rPr lang="en-GB" b="1" dirty="0"/>
              <a:t>What was holding </a:t>
            </a:r>
            <a:r>
              <a:rPr lang="en-GB" b="1" dirty="0" smtClean="0"/>
              <a:t>schools back:</a:t>
            </a:r>
            <a:endParaRPr lang="en-GB" b="1" dirty="0"/>
          </a:p>
          <a:p>
            <a:r>
              <a:rPr lang="en-GB" dirty="0"/>
              <a:t>Cost for smaller schools</a:t>
            </a:r>
          </a:p>
          <a:p>
            <a:r>
              <a:rPr lang="en-GB" dirty="0"/>
              <a:t>Detail of add-ons</a:t>
            </a:r>
          </a:p>
          <a:p>
            <a:r>
              <a:rPr lang="en-GB" dirty="0"/>
              <a:t>Financial start dates</a:t>
            </a:r>
          </a:p>
          <a:p>
            <a:pPr marL="0" indent="0">
              <a:buNone/>
            </a:pPr>
            <a:endParaRPr lang="en-GB" dirty="0"/>
          </a:p>
        </p:txBody>
      </p:sp>
      <p:sp>
        <p:nvSpPr>
          <p:cNvPr id="3" name="Title 2"/>
          <p:cNvSpPr>
            <a:spLocks noGrp="1"/>
          </p:cNvSpPr>
          <p:nvPr>
            <p:ph type="title"/>
          </p:nvPr>
        </p:nvSpPr>
        <p:spPr/>
        <p:txBody>
          <a:bodyPr/>
          <a:lstStyle/>
          <a:p>
            <a:r>
              <a:rPr lang="en-GB" dirty="0" smtClean="0"/>
              <a:t>Consultation: You said…</a:t>
            </a:r>
            <a:endParaRPr lang="en-GB" dirty="0"/>
          </a:p>
        </p:txBody>
      </p:sp>
    </p:spTree>
    <p:extLst>
      <p:ext uri="{BB962C8B-B14F-4D97-AF65-F5344CB8AC3E}">
        <p14:creationId xmlns:p14="http://schemas.microsoft.com/office/powerpoint/2010/main" val="2939714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endParaRPr lang="en-GB" dirty="0" smtClean="0"/>
          </a:p>
          <a:p>
            <a:pPr marL="0" indent="0">
              <a:buNone/>
            </a:pPr>
            <a:r>
              <a:rPr lang="en-GB" dirty="0"/>
              <a:t>All schools have a </a:t>
            </a:r>
            <a:r>
              <a:rPr lang="en-GB" dirty="0" smtClean="0"/>
              <a:t>legal duty </a:t>
            </a:r>
            <a:r>
              <a:rPr lang="en-GB" dirty="0"/>
              <a:t>to ensure the food they prepare and </a:t>
            </a:r>
            <a:r>
              <a:rPr lang="en-GB" dirty="0" smtClean="0"/>
              <a:t>serve, </a:t>
            </a:r>
            <a:r>
              <a:rPr lang="en-GB" dirty="0"/>
              <a:t>meets the necessary standards to protect </a:t>
            </a:r>
            <a:r>
              <a:rPr lang="en-GB" dirty="0" smtClean="0"/>
              <a:t>consumers. </a:t>
            </a:r>
            <a:endParaRPr lang="en-GB" dirty="0"/>
          </a:p>
          <a:p>
            <a:pPr marL="0" indent="0">
              <a:buNone/>
            </a:pPr>
            <a:r>
              <a:rPr lang="en-GB" dirty="0"/>
              <a:t>Schools are legally bound to provide meals to all Key stage 1 children (UIFSM) and other Free Meals Pupils (based upon pupil premium data).  </a:t>
            </a:r>
            <a:endParaRPr lang="en-GB" dirty="0" smtClean="0"/>
          </a:p>
          <a:p>
            <a:pPr marL="0" indent="0">
              <a:buNone/>
            </a:pPr>
            <a:endParaRPr lang="en-GB" dirty="0"/>
          </a:p>
          <a:p>
            <a:pPr marL="0" indent="0">
              <a:buNone/>
            </a:pPr>
            <a:r>
              <a:rPr lang="en-GB" dirty="0" smtClean="0"/>
              <a:t>Legislation </a:t>
            </a:r>
            <a:r>
              <a:rPr lang="en-GB" dirty="0"/>
              <a:t>in place that schools must work to is:</a:t>
            </a:r>
          </a:p>
          <a:p>
            <a:pPr lvl="0"/>
            <a:r>
              <a:rPr lang="en-GB" dirty="0"/>
              <a:t>The Food Hygiene (England) Regulations, 2006.</a:t>
            </a:r>
          </a:p>
          <a:p>
            <a:pPr lvl="0"/>
            <a:r>
              <a:rPr lang="en-GB" dirty="0"/>
              <a:t>EU Regulation No. 852/2004 on the Hygiene of Foodstuffs</a:t>
            </a:r>
          </a:p>
          <a:p>
            <a:pPr lvl="0"/>
            <a:r>
              <a:rPr lang="en-GB" dirty="0"/>
              <a:t>The Food Safety Act 1990</a:t>
            </a:r>
          </a:p>
          <a:p>
            <a:pPr lvl="0"/>
            <a:r>
              <a:rPr lang="en-GB" dirty="0"/>
              <a:t>The School Food Plan (School Food Standards </a:t>
            </a:r>
            <a:r>
              <a:rPr lang="en-GB" dirty="0" smtClean="0"/>
              <a:t>2015)</a:t>
            </a:r>
          </a:p>
          <a:p>
            <a:pPr lvl="0"/>
            <a:r>
              <a:rPr lang="en-GB" dirty="0" smtClean="0"/>
              <a:t>Health and Safety at Work Act 1974</a:t>
            </a:r>
          </a:p>
          <a:p>
            <a:pPr marL="0" lvl="0" indent="0">
              <a:buNone/>
            </a:pPr>
            <a:endParaRPr lang="en-GB" dirty="0" smtClean="0"/>
          </a:p>
          <a:p>
            <a:pPr marL="0" lvl="0" indent="0">
              <a:buNone/>
            </a:pPr>
            <a:endParaRPr lang="en-GB" sz="1800" dirty="0"/>
          </a:p>
          <a:p>
            <a:pPr marL="0" lvl="0" indent="0">
              <a:buNone/>
            </a:pPr>
            <a:endParaRPr lang="en-GB" dirty="0" smtClean="0"/>
          </a:p>
          <a:p>
            <a:pPr marL="0" lvl="0" indent="0">
              <a:buNone/>
            </a:pPr>
            <a:r>
              <a:rPr lang="en-GB" dirty="0" smtClean="0"/>
              <a:t> </a:t>
            </a:r>
            <a:endParaRPr lang="en-GB" dirty="0"/>
          </a:p>
        </p:txBody>
      </p:sp>
      <p:sp>
        <p:nvSpPr>
          <p:cNvPr id="3" name="Title 2"/>
          <p:cNvSpPr>
            <a:spLocks noGrp="1"/>
          </p:cNvSpPr>
          <p:nvPr>
            <p:ph type="title"/>
          </p:nvPr>
        </p:nvSpPr>
        <p:spPr/>
        <p:txBody>
          <a:bodyPr/>
          <a:lstStyle/>
          <a:p>
            <a:r>
              <a:rPr lang="en-GB" dirty="0" smtClean="0"/>
              <a:t>What does compliance mean for you…?</a:t>
            </a:r>
            <a:endParaRPr lang="en-GB" dirty="0"/>
          </a:p>
        </p:txBody>
      </p:sp>
    </p:spTree>
    <p:extLst>
      <p:ext uri="{BB962C8B-B14F-4D97-AF65-F5344CB8AC3E}">
        <p14:creationId xmlns:p14="http://schemas.microsoft.com/office/powerpoint/2010/main" val="2979625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lvl="0" indent="0">
              <a:buNone/>
            </a:pPr>
            <a:endParaRPr lang="en-GB" dirty="0"/>
          </a:p>
          <a:p>
            <a:pPr lvl="1">
              <a:buFont typeface="Wingdings" panose="05000000000000000000" pitchFamily="2" charset="2"/>
              <a:buChar char="Ø"/>
            </a:pPr>
            <a:r>
              <a:rPr lang="en-GB" sz="1800" dirty="0"/>
              <a:t>Effective and efficient service delivery</a:t>
            </a:r>
          </a:p>
          <a:p>
            <a:pPr lvl="1">
              <a:buFont typeface="Wingdings" panose="05000000000000000000" pitchFamily="2" charset="2"/>
              <a:buChar char="Ø"/>
            </a:pPr>
            <a:r>
              <a:rPr lang="en-GB" sz="1800" dirty="0"/>
              <a:t>Compliance (audit, record and review)</a:t>
            </a:r>
          </a:p>
          <a:p>
            <a:pPr lvl="1">
              <a:buFont typeface="Wingdings" panose="05000000000000000000" pitchFamily="2" charset="2"/>
              <a:buChar char="Ø"/>
            </a:pPr>
            <a:r>
              <a:rPr lang="en-GB" sz="1800" dirty="0"/>
              <a:t>Training by a competent trained person</a:t>
            </a:r>
          </a:p>
          <a:p>
            <a:pPr lvl="1">
              <a:buFont typeface="Wingdings" panose="05000000000000000000" pitchFamily="2" charset="2"/>
              <a:buChar char="Ø"/>
            </a:pPr>
            <a:r>
              <a:rPr lang="en-GB" sz="1800" dirty="0"/>
              <a:t>Changes to legislation </a:t>
            </a:r>
          </a:p>
          <a:p>
            <a:pPr lvl="1">
              <a:buFont typeface="Wingdings" panose="05000000000000000000" pitchFamily="2" charset="2"/>
              <a:buChar char="Ø"/>
            </a:pPr>
            <a:r>
              <a:rPr lang="en-GB" sz="1800" dirty="0"/>
              <a:t>Menu planning and food presentation</a:t>
            </a:r>
          </a:p>
          <a:p>
            <a:pPr lvl="1">
              <a:buFont typeface="Wingdings" panose="05000000000000000000" pitchFamily="2" charset="2"/>
              <a:buChar char="Ø"/>
            </a:pPr>
            <a:r>
              <a:rPr lang="en-GB" sz="1800" dirty="0"/>
              <a:t>Continuous service development and innovation</a:t>
            </a:r>
          </a:p>
          <a:p>
            <a:pPr lvl="1">
              <a:buFont typeface="Wingdings" panose="05000000000000000000" pitchFamily="2" charset="2"/>
              <a:buChar char="Ø"/>
            </a:pPr>
            <a:r>
              <a:rPr lang="en-GB" sz="1800" dirty="0"/>
              <a:t>Catering team development and performance</a:t>
            </a:r>
          </a:p>
          <a:p>
            <a:pPr lvl="1">
              <a:buFont typeface="Wingdings" panose="05000000000000000000" pitchFamily="2" charset="2"/>
              <a:buChar char="Ø"/>
            </a:pPr>
            <a:r>
              <a:rPr lang="en-GB" sz="1800" dirty="0"/>
              <a:t>Developing and driving meal uptake</a:t>
            </a:r>
          </a:p>
          <a:p>
            <a:pPr lvl="1">
              <a:buFont typeface="Wingdings" panose="05000000000000000000" pitchFamily="2" charset="2"/>
              <a:buChar char="Ø"/>
            </a:pPr>
            <a:r>
              <a:rPr lang="en-GB" sz="1800" dirty="0"/>
              <a:t>Business planning and financial efficiencies</a:t>
            </a:r>
          </a:p>
          <a:p>
            <a:pPr lvl="1">
              <a:buFont typeface="Wingdings" panose="05000000000000000000" pitchFamily="2" charset="2"/>
              <a:buChar char="Ø"/>
            </a:pPr>
            <a:r>
              <a:rPr lang="en-GB" sz="1800" dirty="0"/>
              <a:t>Supplier price negotiation and sourcing</a:t>
            </a:r>
          </a:p>
          <a:p>
            <a:pPr lvl="1">
              <a:buFont typeface="Wingdings" panose="05000000000000000000" pitchFamily="2" charset="2"/>
              <a:buChar char="Ø"/>
            </a:pPr>
            <a:r>
              <a:rPr lang="en-GB" sz="1800" dirty="0"/>
              <a:t>Kitchen design and development </a:t>
            </a:r>
          </a:p>
          <a:p>
            <a:pPr marL="457200" lvl="1" indent="0">
              <a:buNone/>
            </a:pPr>
            <a:r>
              <a:rPr lang="en-GB" sz="1800" dirty="0" smtClean="0"/>
              <a:t> </a:t>
            </a:r>
            <a:endParaRPr lang="en-GB" sz="1800" dirty="0"/>
          </a:p>
          <a:p>
            <a:pPr lvl="1">
              <a:buFont typeface="Wingdings" panose="05000000000000000000" pitchFamily="2" charset="2"/>
              <a:buChar char="Ø"/>
            </a:pPr>
            <a:endParaRPr lang="en-GB" sz="1800" dirty="0" smtClean="0"/>
          </a:p>
          <a:p>
            <a:pPr marL="457200" lvl="1" indent="0">
              <a:buNone/>
            </a:pPr>
            <a:endParaRPr lang="en-GB" dirty="0"/>
          </a:p>
        </p:txBody>
      </p:sp>
      <p:sp>
        <p:nvSpPr>
          <p:cNvPr id="3" name="Title 2"/>
          <p:cNvSpPr>
            <a:spLocks noGrp="1"/>
          </p:cNvSpPr>
          <p:nvPr>
            <p:ph type="title"/>
          </p:nvPr>
        </p:nvSpPr>
        <p:spPr/>
        <p:txBody>
          <a:bodyPr/>
          <a:lstStyle/>
          <a:p>
            <a:r>
              <a:rPr lang="en-GB" dirty="0" smtClean="0"/>
              <a:t>Without support, schools must manage…</a:t>
            </a:r>
            <a:br>
              <a:rPr lang="en-GB" dirty="0" smtClean="0"/>
            </a:br>
            <a:r>
              <a:rPr lang="en-GB" dirty="0"/>
              <a:t/>
            </a:r>
            <a:br>
              <a:rPr lang="en-GB" dirty="0"/>
            </a:br>
            <a:endParaRPr lang="en-GB" dirty="0"/>
          </a:p>
        </p:txBody>
      </p:sp>
    </p:spTree>
    <p:extLst>
      <p:ext uri="{BB962C8B-B14F-4D97-AF65-F5344CB8AC3E}">
        <p14:creationId xmlns:p14="http://schemas.microsoft.com/office/powerpoint/2010/main" val="746049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March 2019 - Our proposed offer …</a:t>
            </a:r>
            <a:endParaRPr lang="en-GB"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298344836"/>
              </p:ext>
            </p:extLst>
          </p:nvPr>
        </p:nvGraphicFramePr>
        <p:xfrm>
          <a:off x="868176" y="1226030"/>
          <a:ext cx="7407648" cy="5340979"/>
        </p:xfrm>
        <a:graphic>
          <a:graphicData uri="http://schemas.openxmlformats.org/drawingml/2006/table">
            <a:tbl>
              <a:tblPr firstRow="1" firstCol="1" bandRow="1">
                <a:tableStyleId>{5C22544A-7EE6-4342-B048-85BDC9FD1C3A}</a:tableStyleId>
              </a:tblPr>
              <a:tblGrid>
                <a:gridCol w="3166736"/>
                <a:gridCol w="530114"/>
                <a:gridCol w="530114"/>
                <a:gridCol w="530114"/>
                <a:gridCol w="530114"/>
                <a:gridCol w="530114"/>
                <a:gridCol w="530114"/>
                <a:gridCol w="530114"/>
                <a:gridCol w="530114"/>
              </a:tblGrid>
              <a:tr h="515315">
                <a:tc>
                  <a:txBody>
                    <a:bodyPr/>
                    <a:lstStyle/>
                    <a:p>
                      <a:pPr>
                        <a:lnSpc>
                          <a:spcPct val="115000"/>
                        </a:lnSpc>
                        <a:spcAft>
                          <a:spcPts val="0"/>
                        </a:spcAft>
                      </a:pPr>
                      <a:r>
                        <a:rPr lang="en-GB" sz="1200" dirty="0">
                          <a:effectLst/>
                        </a:rPr>
                        <a:t> </a:t>
                      </a:r>
                      <a:endParaRPr lang="en-GB" sz="900" dirty="0">
                        <a:effectLst/>
                      </a:endParaRPr>
                    </a:p>
                    <a:p>
                      <a:pPr>
                        <a:lnSpc>
                          <a:spcPct val="115000"/>
                        </a:lnSpc>
                        <a:spcAft>
                          <a:spcPts val="0"/>
                        </a:spcAft>
                      </a:pPr>
                      <a:r>
                        <a:rPr lang="en-GB" sz="1200" dirty="0">
                          <a:effectLst/>
                        </a:rPr>
                        <a:t>Pupils on roll</a:t>
                      </a:r>
                      <a:endParaRPr lang="en-GB" sz="900" dirty="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Under 100 on roll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101-210</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211-315</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316-420</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421-525</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526+ </a:t>
                      </a:r>
                      <a:endParaRPr lang="en-GB" sz="900">
                        <a:effectLst/>
                      </a:endParaRPr>
                    </a:p>
                    <a:p>
                      <a:pPr algn="ctr">
                        <a:lnSpc>
                          <a:spcPct val="115000"/>
                        </a:lnSpc>
                        <a:spcAft>
                          <a:spcPts val="0"/>
                        </a:spcAft>
                      </a:pPr>
                      <a:r>
                        <a:rPr lang="en-GB" sz="700">
                          <a:effectLst/>
                        </a:rPr>
                        <a:t>on roll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Secondary School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Servery</a:t>
                      </a:r>
                      <a:endParaRPr lang="en-GB" sz="900">
                        <a:effectLst/>
                        <a:latin typeface="Arial"/>
                        <a:ea typeface="Calibri"/>
                      </a:endParaRPr>
                    </a:p>
                  </a:txBody>
                  <a:tcPr marL="50411" marR="50411" marT="0" marB="0"/>
                </a:tc>
              </a:tr>
              <a:tr h="566846">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200">
                          <a:effectLst/>
                        </a:rPr>
                        <a:t>Charge per annum</a:t>
                      </a:r>
                      <a:endParaRPr lang="en-GB" sz="900">
                        <a:effectLst/>
                      </a:endParaRPr>
                    </a:p>
                    <a:p>
                      <a:pPr>
                        <a:lnSpc>
                          <a:spcPct val="115000"/>
                        </a:lnSpc>
                        <a:spcAft>
                          <a:spcPts val="0"/>
                        </a:spcAft>
                      </a:pPr>
                      <a:r>
                        <a:rPr lang="en-GB" sz="10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£400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£700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£1000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£1450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£1750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£2000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£1600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£300</a:t>
                      </a:r>
                      <a:endParaRPr lang="en-GB" sz="900">
                        <a:effectLst/>
                        <a:latin typeface="Arial"/>
                        <a:ea typeface="Calibri"/>
                      </a:endParaRPr>
                    </a:p>
                  </a:txBody>
                  <a:tcPr marL="50411" marR="50411" marT="0" marB="0"/>
                </a:tc>
              </a:tr>
              <a:tr h="4174050">
                <a:tc>
                  <a:txBody>
                    <a:bodyPr/>
                    <a:lstStyle/>
                    <a:p>
                      <a:pPr>
                        <a:lnSpc>
                          <a:spcPct val="115000"/>
                        </a:lnSpc>
                        <a:spcAft>
                          <a:spcPts val="0"/>
                        </a:spcAft>
                      </a:pPr>
                      <a:r>
                        <a:rPr lang="en-GB" sz="900" dirty="0">
                          <a:effectLst/>
                        </a:rPr>
                        <a:t>What is included:</a:t>
                      </a:r>
                    </a:p>
                    <a:p>
                      <a:pPr>
                        <a:lnSpc>
                          <a:spcPct val="115000"/>
                        </a:lnSpc>
                        <a:spcAft>
                          <a:spcPts val="0"/>
                        </a:spcAft>
                      </a:pPr>
                      <a:r>
                        <a:rPr lang="en-GB" sz="900" dirty="0">
                          <a:effectLst/>
                        </a:rPr>
                        <a:t>Coordinated site visits per year </a:t>
                      </a:r>
                    </a:p>
                    <a:p>
                      <a:pPr>
                        <a:lnSpc>
                          <a:spcPct val="115000"/>
                        </a:lnSpc>
                        <a:spcAft>
                          <a:spcPts val="0"/>
                        </a:spcAft>
                      </a:pPr>
                      <a:r>
                        <a:rPr lang="en-GB" sz="900" dirty="0">
                          <a:effectLst/>
                        </a:rPr>
                        <a:t>Support manager with industry experience and knowledge</a:t>
                      </a:r>
                    </a:p>
                    <a:p>
                      <a:pPr>
                        <a:lnSpc>
                          <a:spcPct val="115000"/>
                        </a:lnSpc>
                        <a:spcAft>
                          <a:spcPts val="0"/>
                        </a:spcAft>
                      </a:pPr>
                      <a:r>
                        <a:rPr lang="en-GB" sz="900" dirty="0">
                          <a:effectLst/>
                        </a:rPr>
                        <a:t>Annual compliance audit</a:t>
                      </a:r>
                    </a:p>
                    <a:p>
                      <a:pPr>
                        <a:lnSpc>
                          <a:spcPct val="115000"/>
                        </a:lnSpc>
                        <a:spcAft>
                          <a:spcPts val="0"/>
                        </a:spcAft>
                      </a:pPr>
                      <a:r>
                        <a:rPr lang="en-GB" sz="900" dirty="0">
                          <a:effectLst/>
                        </a:rPr>
                        <a:t>Annual service health check</a:t>
                      </a:r>
                    </a:p>
                    <a:p>
                      <a:pPr>
                        <a:lnSpc>
                          <a:spcPct val="115000"/>
                        </a:lnSpc>
                        <a:spcAft>
                          <a:spcPts val="0"/>
                        </a:spcAft>
                      </a:pPr>
                      <a:r>
                        <a:rPr lang="en-GB" sz="900" dirty="0">
                          <a:effectLst/>
                        </a:rPr>
                        <a:t>Annual Statutory Training</a:t>
                      </a:r>
                    </a:p>
                    <a:p>
                      <a:pPr>
                        <a:lnSpc>
                          <a:spcPct val="115000"/>
                        </a:lnSpc>
                        <a:spcAft>
                          <a:spcPts val="0"/>
                        </a:spcAft>
                      </a:pPr>
                      <a:r>
                        <a:rPr lang="en-GB" sz="900" dirty="0">
                          <a:effectLst/>
                        </a:rPr>
                        <a:t>Controlled copy procedures manual (HACCP)</a:t>
                      </a:r>
                    </a:p>
                    <a:p>
                      <a:pPr>
                        <a:lnSpc>
                          <a:spcPct val="115000"/>
                        </a:lnSpc>
                        <a:spcAft>
                          <a:spcPts val="0"/>
                        </a:spcAft>
                      </a:pPr>
                      <a:r>
                        <a:rPr lang="en-GB" sz="900" dirty="0">
                          <a:effectLst/>
                        </a:rPr>
                        <a:t>Twice yearly Nutritionally Compliant Menu Pack </a:t>
                      </a:r>
                      <a:r>
                        <a:rPr lang="en-GB" sz="900" dirty="0" smtClean="0">
                          <a:effectLst/>
                        </a:rPr>
                        <a:t>Discounted </a:t>
                      </a:r>
                      <a:r>
                        <a:rPr lang="en-GB" sz="900" dirty="0">
                          <a:effectLst/>
                        </a:rPr>
                        <a:t>pricing framework for food purchasing</a:t>
                      </a:r>
                    </a:p>
                    <a:p>
                      <a:pPr>
                        <a:lnSpc>
                          <a:spcPct val="115000"/>
                        </a:lnSpc>
                        <a:spcAft>
                          <a:spcPts val="0"/>
                        </a:spcAft>
                      </a:pPr>
                      <a:r>
                        <a:rPr lang="en-GB" sz="900" dirty="0">
                          <a:effectLst/>
                        </a:rPr>
                        <a:t>Financial controls system/audit</a:t>
                      </a:r>
                    </a:p>
                    <a:p>
                      <a:pPr>
                        <a:lnSpc>
                          <a:spcPct val="115000"/>
                        </a:lnSpc>
                        <a:spcAft>
                          <a:spcPts val="0"/>
                        </a:spcAft>
                      </a:pPr>
                      <a:r>
                        <a:rPr lang="en-GB" sz="900" dirty="0">
                          <a:effectLst/>
                        </a:rPr>
                        <a:t>Access to Statutory Training Courses </a:t>
                      </a:r>
                    </a:p>
                    <a:p>
                      <a:pPr>
                        <a:lnSpc>
                          <a:spcPct val="115000"/>
                        </a:lnSpc>
                        <a:spcAft>
                          <a:spcPts val="0"/>
                        </a:spcAft>
                      </a:pPr>
                      <a:r>
                        <a:rPr lang="en-GB" sz="900" dirty="0">
                          <a:effectLst/>
                        </a:rPr>
                        <a:t>Benchmarking data for best practice modelling</a:t>
                      </a:r>
                    </a:p>
                    <a:p>
                      <a:pPr>
                        <a:lnSpc>
                          <a:spcPct val="115000"/>
                        </a:lnSpc>
                        <a:spcAft>
                          <a:spcPts val="0"/>
                        </a:spcAft>
                      </a:pPr>
                      <a:r>
                        <a:rPr lang="en-GB" sz="900" dirty="0">
                          <a:effectLst/>
                        </a:rPr>
                        <a:t>Annual report to Governors</a:t>
                      </a:r>
                    </a:p>
                    <a:p>
                      <a:pPr>
                        <a:lnSpc>
                          <a:spcPct val="115000"/>
                        </a:lnSpc>
                        <a:spcAft>
                          <a:spcPts val="0"/>
                        </a:spcAft>
                      </a:pPr>
                      <a:r>
                        <a:rPr lang="en-GB" sz="900" dirty="0">
                          <a:effectLst/>
                        </a:rPr>
                        <a:t>FAQ’s for self service</a:t>
                      </a:r>
                    </a:p>
                    <a:p>
                      <a:pPr>
                        <a:lnSpc>
                          <a:spcPct val="115000"/>
                        </a:lnSpc>
                        <a:spcAft>
                          <a:spcPts val="0"/>
                        </a:spcAft>
                      </a:pPr>
                      <a:r>
                        <a:rPr lang="en-GB" sz="900" dirty="0">
                          <a:effectLst/>
                        </a:rPr>
                        <a:t>Industry updates with required responses</a:t>
                      </a:r>
                    </a:p>
                    <a:p>
                      <a:pPr>
                        <a:lnSpc>
                          <a:spcPct val="115000"/>
                        </a:lnSpc>
                        <a:spcAft>
                          <a:spcPts val="0"/>
                        </a:spcAft>
                      </a:pPr>
                      <a:r>
                        <a:rPr lang="en-GB" sz="900" dirty="0">
                          <a:effectLst/>
                        </a:rPr>
                        <a:t>Healthy Schools lead and advice</a:t>
                      </a:r>
                    </a:p>
                    <a:p>
                      <a:pPr>
                        <a:lnSpc>
                          <a:spcPct val="115000"/>
                        </a:lnSpc>
                        <a:spcAft>
                          <a:spcPts val="0"/>
                        </a:spcAft>
                      </a:pPr>
                      <a:r>
                        <a:rPr lang="en-GB" sz="900" dirty="0">
                          <a:effectLst/>
                        </a:rPr>
                        <a:t>Governor Training</a:t>
                      </a:r>
                    </a:p>
                    <a:p>
                      <a:pPr>
                        <a:lnSpc>
                          <a:spcPct val="115000"/>
                        </a:lnSpc>
                        <a:spcAft>
                          <a:spcPts val="0"/>
                        </a:spcAft>
                      </a:pPr>
                      <a:r>
                        <a:rPr lang="en-GB" sz="900" dirty="0">
                          <a:effectLst/>
                        </a:rPr>
                        <a:t>Invitation to Manager Inspiration and Networking Events</a:t>
                      </a:r>
                    </a:p>
                    <a:p>
                      <a:pPr>
                        <a:lnSpc>
                          <a:spcPct val="115000"/>
                        </a:lnSpc>
                        <a:spcAft>
                          <a:spcPts val="0"/>
                        </a:spcAft>
                      </a:pPr>
                      <a:r>
                        <a:rPr lang="en-GB" sz="900" dirty="0">
                          <a:effectLst/>
                        </a:rPr>
                        <a:t> </a:t>
                      </a:r>
                    </a:p>
                    <a:p>
                      <a:pPr>
                        <a:lnSpc>
                          <a:spcPct val="115000"/>
                        </a:lnSpc>
                        <a:spcAft>
                          <a:spcPts val="0"/>
                        </a:spcAft>
                      </a:pPr>
                      <a:r>
                        <a:rPr lang="en-GB" sz="900" dirty="0">
                          <a:effectLst/>
                        </a:rPr>
                        <a:t>Also available:</a:t>
                      </a:r>
                    </a:p>
                    <a:p>
                      <a:pPr>
                        <a:lnSpc>
                          <a:spcPct val="115000"/>
                        </a:lnSpc>
                        <a:spcAft>
                          <a:spcPts val="0"/>
                        </a:spcAft>
                      </a:pPr>
                      <a:r>
                        <a:rPr lang="en-GB" sz="900" dirty="0">
                          <a:effectLst/>
                        </a:rPr>
                        <a:t>Hands on training</a:t>
                      </a:r>
                    </a:p>
                    <a:p>
                      <a:pPr>
                        <a:lnSpc>
                          <a:spcPct val="115000"/>
                        </a:lnSpc>
                        <a:spcAft>
                          <a:spcPts val="0"/>
                        </a:spcAft>
                      </a:pPr>
                      <a:r>
                        <a:rPr lang="en-GB" sz="900" dirty="0">
                          <a:effectLst/>
                        </a:rPr>
                        <a:t>Recruitment advice and support</a:t>
                      </a:r>
                    </a:p>
                    <a:p>
                      <a:pPr>
                        <a:lnSpc>
                          <a:spcPct val="115000"/>
                        </a:lnSpc>
                        <a:spcAft>
                          <a:spcPts val="0"/>
                        </a:spcAft>
                      </a:pPr>
                      <a:r>
                        <a:rPr lang="en-GB" sz="900" dirty="0">
                          <a:effectLst/>
                        </a:rPr>
                        <a:t>PMR support and objectives</a:t>
                      </a:r>
                    </a:p>
                    <a:p>
                      <a:pPr>
                        <a:lnSpc>
                          <a:spcPct val="115000"/>
                        </a:lnSpc>
                        <a:spcAft>
                          <a:spcPts val="0"/>
                        </a:spcAft>
                      </a:pPr>
                      <a:r>
                        <a:rPr lang="en-GB" sz="900" dirty="0">
                          <a:effectLst/>
                        </a:rPr>
                        <a:t>Business plan</a:t>
                      </a:r>
                    </a:p>
                    <a:p>
                      <a:pPr>
                        <a:lnSpc>
                          <a:spcPct val="115000"/>
                        </a:lnSpc>
                        <a:spcAft>
                          <a:spcPts val="0"/>
                        </a:spcAft>
                      </a:pPr>
                      <a:r>
                        <a:rPr lang="en-GB" sz="900" dirty="0">
                          <a:effectLst/>
                        </a:rPr>
                        <a:t>School Food Policy and development</a:t>
                      </a:r>
                    </a:p>
                    <a:p>
                      <a:pPr>
                        <a:lnSpc>
                          <a:spcPct val="115000"/>
                        </a:lnSpc>
                        <a:spcAft>
                          <a:spcPts val="0"/>
                        </a:spcAft>
                      </a:pPr>
                      <a:r>
                        <a:rPr lang="en-GB" sz="900" dirty="0">
                          <a:effectLst/>
                        </a:rPr>
                        <a:t> </a:t>
                      </a:r>
                      <a:endParaRPr lang="en-GB" sz="900" dirty="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3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4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4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nSpc>
                          <a:spcPct val="115000"/>
                        </a:lnSpc>
                        <a:spcAft>
                          <a:spcPts val="0"/>
                        </a:spcAft>
                      </a:pPr>
                      <a:r>
                        <a:rPr lang="en-GB" sz="900">
                          <a:effectLst/>
                        </a:rPr>
                        <a:t> </a:t>
                      </a:r>
                    </a:p>
                    <a:p>
                      <a:pP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dirty="0">
                          <a:effectLst/>
                        </a:rPr>
                        <a:t> </a:t>
                      </a:r>
                    </a:p>
                    <a:p>
                      <a:pPr algn="ctr">
                        <a:lnSpc>
                          <a:spcPct val="115000"/>
                        </a:lnSpc>
                        <a:spcAft>
                          <a:spcPts val="0"/>
                        </a:spcAft>
                      </a:pPr>
                      <a:r>
                        <a:rPr lang="en-GB" sz="900" dirty="0">
                          <a:effectLst/>
                        </a:rPr>
                        <a:t>2 visits</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 </a:t>
                      </a:r>
                    </a:p>
                    <a:p>
                      <a:pPr algn="ctr">
                        <a:lnSpc>
                          <a:spcPct val="115000"/>
                        </a:lnSpc>
                        <a:spcAft>
                          <a:spcPts val="0"/>
                        </a:spcAft>
                      </a:pPr>
                      <a:r>
                        <a:rPr lang="en-GB" sz="900" dirty="0">
                          <a:effectLst/>
                        </a:rPr>
                        <a:t> </a:t>
                      </a:r>
                    </a:p>
                    <a:p>
                      <a:pPr algn="ctr">
                        <a:lnSpc>
                          <a:spcPct val="115000"/>
                        </a:lnSpc>
                        <a:spcAft>
                          <a:spcPts val="0"/>
                        </a:spcAft>
                      </a:pPr>
                      <a:r>
                        <a:rPr lang="en-GB" sz="900" dirty="0">
                          <a:effectLst/>
                        </a:rPr>
                        <a:t> </a:t>
                      </a:r>
                      <a:endParaRPr lang="en-GB" sz="900" dirty="0">
                        <a:effectLst/>
                        <a:latin typeface="Arial"/>
                        <a:ea typeface="Calibri"/>
                      </a:endParaRPr>
                    </a:p>
                  </a:txBody>
                  <a:tcPr marL="50411" marR="50411" marT="0" marB="0"/>
                </a:tc>
              </a:tr>
            </a:tbl>
          </a:graphicData>
        </a:graphic>
      </p:graphicFrame>
    </p:spTree>
    <p:extLst>
      <p:ext uri="{BB962C8B-B14F-4D97-AF65-F5344CB8AC3E}">
        <p14:creationId xmlns:p14="http://schemas.microsoft.com/office/powerpoint/2010/main" val="219007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Your feedback</a:t>
            </a:r>
          </a:p>
          <a:p>
            <a:r>
              <a:rPr lang="en-GB" dirty="0" smtClean="0"/>
              <a:t>An indication of your intention.</a:t>
            </a:r>
          </a:p>
          <a:p>
            <a:r>
              <a:rPr lang="en-GB" dirty="0" smtClean="0"/>
              <a:t>Your </a:t>
            </a:r>
            <a:r>
              <a:rPr lang="en-GB" dirty="0"/>
              <a:t>commitment to support this service post March </a:t>
            </a:r>
            <a:r>
              <a:rPr lang="en-GB" dirty="0" smtClean="0"/>
              <a:t>2019</a:t>
            </a:r>
          </a:p>
          <a:p>
            <a:endParaRPr lang="en-GB" dirty="0"/>
          </a:p>
          <a:p>
            <a:endParaRPr lang="en-GB" dirty="0"/>
          </a:p>
        </p:txBody>
      </p:sp>
      <p:sp>
        <p:nvSpPr>
          <p:cNvPr id="3" name="Title 2"/>
          <p:cNvSpPr>
            <a:spLocks noGrp="1"/>
          </p:cNvSpPr>
          <p:nvPr>
            <p:ph type="title"/>
          </p:nvPr>
        </p:nvSpPr>
        <p:spPr/>
        <p:txBody>
          <a:bodyPr/>
          <a:lstStyle/>
          <a:p>
            <a:r>
              <a:rPr lang="en-GB" dirty="0" smtClean="0"/>
              <a:t>What we need from you is…</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2780928"/>
            <a:ext cx="6411432" cy="363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683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algn="ctr"/>
            <a:r>
              <a:rPr lang="en-GB" sz="3200" dirty="0" smtClean="0"/>
              <a:t>Inclusion</a:t>
            </a:r>
            <a:br>
              <a:rPr lang="en-GB" sz="3200" dirty="0" smtClean="0"/>
            </a:br>
            <a:r>
              <a:rPr lang="en-GB" sz="3200" dirty="0" smtClean="0"/>
              <a:t>Ruth Sturdy</a:t>
            </a:r>
            <a:br>
              <a:rPr lang="en-GB" sz="3200" dirty="0" smtClean="0"/>
            </a:br>
            <a:r>
              <a:rPr lang="en-GB" sz="3200" dirty="0" smtClean="0"/>
              <a:t>SEND School Effectiveness Leader </a:t>
            </a: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2143250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5008" y="160314"/>
            <a:ext cx="864096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ruth.sturdy\AppData\Local\Microsoft\Windows\Temporary Internet Files\Content.IE5\RR3VJOVR\team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525503"/>
            <a:ext cx="2411760" cy="133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7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sz="2400" dirty="0" smtClean="0"/>
              <a:t>Developing a shared language and understanding</a:t>
            </a:r>
          </a:p>
          <a:p>
            <a:r>
              <a:rPr lang="en-GB" sz="2400" dirty="0" smtClean="0"/>
              <a:t>Developing communities of professional practice</a:t>
            </a:r>
          </a:p>
          <a:p>
            <a:r>
              <a:rPr lang="en-GB" sz="2400" dirty="0" smtClean="0"/>
              <a:t>Capturing the expertise</a:t>
            </a:r>
          </a:p>
          <a:p>
            <a:r>
              <a:rPr lang="en-GB" sz="2400" dirty="0" smtClean="0"/>
              <a:t>Ensuring the best outcomes</a:t>
            </a:r>
          </a:p>
          <a:p>
            <a:r>
              <a:rPr lang="en-GB" sz="2400" dirty="0" smtClean="0"/>
              <a:t>Local projects </a:t>
            </a:r>
          </a:p>
        </p:txBody>
      </p:sp>
      <p:sp>
        <p:nvSpPr>
          <p:cNvPr id="3" name="Title 2"/>
          <p:cNvSpPr>
            <a:spLocks noGrp="1"/>
          </p:cNvSpPr>
          <p:nvPr>
            <p:ph type="title"/>
          </p:nvPr>
        </p:nvSpPr>
        <p:spPr/>
        <p:txBody>
          <a:bodyPr/>
          <a:lstStyle/>
          <a:p>
            <a:r>
              <a:rPr lang="en-GB" dirty="0" smtClean="0"/>
              <a:t>Key elements</a:t>
            </a:r>
            <a:endParaRPr lang="en-GB" dirty="0"/>
          </a:p>
        </p:txBody>
      </p:sp>
      <p:pic>
        <p:nvPicPr>
          <p:cNvPr id="6146" name="Picture 2" descr="C:\Users\ruth.sturdy\AppData\Local\Microsoft\Windows\Temporary Internet Files\Content.IE5\LGQ3XZS9\four-eleme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710979"/>
            <a:ext cx="2568897" cy="256889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25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Inclusion Position Statement now complete </a:t>
            </a:r>
          </a:p>
          <a:p>
            <a:r>
              <a:rPr lang="en-GB" dirty="0" smtClean="0"/>
              <a:t>Universal provision expectations ( minimum expectations)  work beginning- linked to SEND strategy and using the current SEND provision guidance as a starting point</a:t>
            </a:r>
          </a:p>
          <a:p>
            <a:r>
              <a:rPr lang="en-GB" dirty="0" smtClean="0"/>
              <a:t>Outcomes Framework initial version complete  and training programme being developed ready for roll out in September</a:t>
            </a:r>
          </a:p>
          <a:p>
            <a:r>
              <a:rPr lang="en-GB" dirty="0" smtClean="0"/>
              <a:t>Partnership SENCOs identified-  space for more</a:t>
            </a:r>
          </a:p>
          <a:p>
            <a:r>
              <a:rPr lang="en-GB" dirty="0" smtClean="0"/>
              <a:t>SEND Peer Review – the one conversation about SEND- first training completed led by David Bartram OBE, pilot reviews taking place by the end of term. Next training September </a:t>
            </a:r>
          </a:p>
          <a:p>
            <a:r>
              <a:rPr lang="en-GB" dirty="0" smtClean="0"/>
              <a:t>Discussion about exclusions with ASHE and the start of a conversation with EPHA at EPHA exec.</a:t>
            </a:r>
          </a:p>
          <a:p>
            <a:endParaRPr lang="en-GB" dirty="0" smtClean="0"/>
          </a:p>
        </p:txBody>
      </p:sp>
      <p:sp>
        <p:nvSpPr>
          <p:cNvPr id="3" name="Title 2"/>
          <p:cNvSpPr>
            <a:spLocks noGrp="1"/>
          </p:cNvSpPr>
          <p:nvPr>
            <p:ph type="title"/>
          </p:nvPr>
        </p:nvSpPr>
        <p:spPr/>
        <p:txBody>
          <a:bodyPr/>
          <a:lstStyle/>
          <a:p>
            <a:r>
              <a:rPr lang="en-GB" dirty="0" smtClean="0"/>
              <a:t>Progress …</a:t>
            </a:r>
            <a:endParaRPr lang="en-GB" dirty="0"/>
          </a:p>
        </p:txBody>
      </p:sp>
    </p:spTree>
    <p:extLst>
      <p:ext uri="{BB962C8B-B14F-4D97-AF65-F5344CB8AC3E}">
        <p14:creationId xmlns:p14="http://schemas.microsoft.com/office/powerpoint/2010/main" val="3949824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en-GB" sz="2400" dirty="0" smtClean="0"/>
              <a:t>The New Structure</a:t>
            </a:r>
          </a:p>
          <a:p>
            <a:pPr marL="0" indent="0">
              <a:buNone/>
            </a:pPr>
            <a:endParaRPr lang="en-GB" sz="2400" dirty="0" smtClean="0"/>
          </a:p>
          <a:p>
            <a:r>
              <a:rPr lang="en-GB" sz="2400" dirty="0" smtClean="0"/>
              <a:t>Update on the School Led Improvement System</a:t>
            </a:r>
          </a:p>
          <a:p>
            <a:pPr marL="0" indent="0">
              <a:buNone/>
            </a:pPr>
            <a:endParaRPr lang="en-GB" sz="2400" dirty="0" smtClean="0"/>
          </a:p>
          <a:p>
            <a:r>
              <a:rPr lang="en-GB" sz="2400" dirty="0" smtClean="0"/>
              <a:t>The future of the School Meals Service</a:t>
            </a:r>
          </a:p>
          <a:p>
            <a:pPr marL="0" indent="0">
              <a:buNone/>
            </a:pPr>
            <a:endParaRPr lang="en-GB" sz="2400" dirty="0" smtClean="0"/>
          </a:p>
          <a:p>
            <a:r>
              <a:rPr lang="en-GB" sz="2400" dirty="0" smtClean="0"/>
              <a:t>Inclusion  - The draft Essex Statement and Exclusion discussion</a:t>
            </a:r>
          </a:p>
          <a:p>
            <a:pPr marL="0" indent="0">
              <a:buNone/>
            </a:pPr>
            <a:endParaRPr lang="en-GB" sz="2400" dirty="0" smtClean="0"/>
          </a:p>
          <a:p>
            <a:r>
              <a:rPr lang="en-GB" sz="2400" dirty="0" smtClean="0"/>
              <a:t>Schools Broadband</a:t>
            </a:r>
            <a:endParaRPr lang="en-GB" sz="2400" dirty="0"/>
          </a:p>
        </p:txBody>
      </p:sp>
      <p:sp>
        <p:nvSpPr>
          <p:cNvPr id="5" name="Title 4"/>
          <p:cNvSpPr>
            <a:spLocks noGrp="1"/>
          </p:cNvSpPr>
          <p:nvPr>
            <p:ph type="title"/>
          </p:nvPr>
        </p:nvSpPr>
        <p:spPr/>
        <p:txBody>
          <a:bodyPr/>
          <a:lstStyle/>
          <a:p>
            <a:pPr algn="ctr"/>
            <a:r>
              <a:rPr lang="en-GB" dirty="0" smtClean="0"/>
              <a:t>AGENDA – Session 1</a:t>
            </a:r>
            <a:endParaRPr lang="en-GB" dirty="0"/>
          </a:p>
        </p:txBody>
      </p:sp>
    </p:spTree>
    <p:extLst>
      <p:ext uri="{BB962C8B-B14F-4D97-AF65-F5344CB8AC3E}">
        <p14:creationId xmlns:p14="http://schemas.microsoft.com/office/powerpoint/2010/main" val="239541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980729"/>
            <a:ext cx="8208144" cy="5544616"/>
          </a:xfrm>
        </p:spPr>
        <p:txBody>
          <a:bodyPr/>
          <a:lstStyle/>
          <a:p>
            <a:pPr marL="0" indent="0">
              <a:buNone/>
            </a:pPr>
            <a:r>
              <a:rPr lang="en-GB" dirty="0" smtClean="0"/>
              <a:t>Proposals are</a:t>
            </a:r>
          </a:p>
          <a:p>
            <a:r>
              <a:rPr lang="en-GB" dirty="0" smtClean="0"/>
              <a:t>Develop a managed move protocol across the County including when they are appropriate, when they can be terminated, when pupils transfer to their new schools</a:t>
            </a:r>
          </a:p>
          <a:p>
            <a:r>
              <a:rPr lang="en-GB" dirty="0" smtClean="0"/>
              <a:t>Protocol for when elective home educated children return to school</a:t>
            </a:r>
          </a:p>
          <a:p>
            <a:pPr lvl="0"/>
            <a:r>
              <a:rPr lang="en-GB" dirty="0"/>
              <a:t>Seek a commitment from schools to admit a pupil returning from a PRU,  managed move or PR1’s every time they use permanent </a:t>
            </a:r>
            <a:r>
              <a:rPr lang="en-GB" dirty="0" smtClean="0"/>
              <a:t>exclusion</a:t>
            </a:r>
          </a:p>
          <a:p>
            <a:r>
              <a:rPr lang="en-GB" dirty="0"/>
              <a:t>Ensure county- wide data is made available at each </a:t>
            </a:r>
            <a:r>
              <a:rPr lang="en-GB" dirty="0" smtClean="0"/>
              <a:t>EPHA meeting </a:t>
            </a:r>
            <a:r>
              <a:rPr lang="en-GB" dirty="0"/>
              <a:t>from the LA</a:t>
            </a:r>
            <a:r>
              <a:rPr lang="en-GB" dirty="0" smtClean="0"/>
              <a:t>.</a:t>
            </a:r>
          </a:p>
          <a:p>
            <a:r>
              <a:rPr lang="en-GB" dirty="0"/>
              <a:t> </a:t>
            </a:r>
            <a:r>
              <a:rPr lang="en-GB" dirty="0" smtClean="0"/>
              <a:t>There </a:t>
            </a:r>
            <a:r>
              <a:rPr lang="en-GB" dirty="0"/>
              <a:t>is a need to address social factors which are leading to exclusions – gangs, county lines, drugs, </a:t>
            </a:r>
            <a:r>
              <a:rPr lang="en-GB" dirty="0" smtClean="0"/>
              <a:t>knives</a:t>
            </a:r>
          </a:p>
          <a:p>
            <a:r>
              <a:rPr lang="en-GB" dirty="0"/>
              <a:t>Develop an expanded offer from PRUs – outreach and short-turn around </a:t>
            </a:r>
            <a:r>
              <a:rPr lang="en-GB" dirty="0" smtClean="0"/>
              <a:t>provision</a:t>
            </a:r>
          </a:p>
          <a:p>
            <a:pPr lvl="0"/>
            <a:r>
              <a:rPr lang="en-GB" dirty="0"/>
              <a:t>We need to review the arrangements for anxious school refusers and pupils with mental health </a:t>
            </a:r>
            <a:r>
              <a:rPr lang="en-GB" dirty="0" smtClean="0"/>
              <a:t>needs</a:t>
            </a:r>
            <a:endParaRPr lang="en-GB" dirty="0"/>
          </a:p>
          <a:p>
            <a:pPr lvl="0"/>
            <a:r>
              <a:rPr lang="en-GB" dirty="0"/>
              <a:t>We need transition plans for primary pupils in PRUs, GROW or those at risk of disengagement in </a:t>
            </a:r>
            <a:r>
              <a:rPr lang="en-GB" dirty="0" err="1"/>
              <a:t>Yr</a:t>
            </a:r>
            <a:r>
              <a:rPr lang="en-GB" dirty="0"/>
              <a:t> </a:t>
            </a:r>
            <a:r>
              <a:rPr lang="en-GB" dirty="0" smtClean="0"/>
              <a:t>7</a:t>
            </a:r>
          </a:p>
          <a:p>
            <a:pPr lvl="0"/>
            <a:r>
              <a:rPr lang="en-GB" dirty="0" smtClean="0"/>
              <a:t>Look at other models to learn from them and adapt them to our needs</a:t>
            </a:r>
            <a:endParaRPr lang="en-GB" dirty="0"/>
          </a:p>
          <a:p>
            <a:endParaRPr lang="en-GB" dirty="0"/>
          </a:p>
          <a:p>
            <a:endParaRPr lang="en-GB" dirty="0"/>
          </a:p>
          <a:p>
            <a:pPr lvl="0"/>
            <a:endParaRPr lang="en-GB" dirty="0"/>
          </a:p>
        </p:txBody>
      </p:sp>
      <p:sp>
        <p:nvSpPr>
          <p:cNvPr id="3" name="Title 2"/>
          <p:cNvSpPr>
            <a:spLocks noGrp="1"/>
          </p:cNvSpPr>
          <p:nvPr>
            <p:ph type="title"/>
          </p:nvPr>
        </p:nvSpPr>
        <p:spPr/>
        <p:txBody>
          <a:bodyPr/>
          <a:lstStyle/>
          <a:p>
            <a:r>
              <a:rPr lang="en-GB" dirty="0" smtClean="0"/>
              <a:t>The Exclusion discussion so far…</a:t>
            </a:r>
            <a:endParaRPr lang="en-GB" dirty="0"/>
          </a:p>
        </p:txBody>
      </p:sp>
    </p:spTree>
    <p:extLst>
      <p:ext uri="{BB962C8B-B14F-4D97-AF65-F5344CB8AC3E}">
        <p14:creationId xmlns:p14="http://schemas.microsoft.com/office/powerpoint/2010/main" val="16154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algn="ctr"/>
            <a:r>
              <a:rPr lang="en-GB" sz="3200" dirty="0" smtClean="0"/>
              <a:t>Schools Broadband</a:t>
            </a:r>
            <a:br>
              <a:rPr lang="en-GB" sz="3200" dirty="0" smtClean="0"/>
            </a:br>
            <a:r>
              <a:rPr lang="en-GB" sz="3200" dirty="0" smtClean="0"/>
              <a:t>Caroline Adlem</a:t>
            </a:r>
            <a:br>
              <a:rPr lang="en-GB" sz="3200" dirty="0" smtClean="0"/>
            </a:br>
            <a:r>
              <a:rPr lang="en-GB" sz="3200" dirty="0" smtClean="0"/>
              <a:t>Head of Traded Development</a:t>
            </a: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1978844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5462"/>
            <a:ext cx="8614956" cy="568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20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08895"/>
            <a:ext cx="7705725"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260648"/>
            <a:ext cx="8640960"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and Ambition</a:t>
            </a:r>
          </a:p>
        </p:txBody>
      </p:sp>
      <p:pic>
        <p:nvPicPr>
          <p:cNvPr id="11" name="Picture 3" descr="\\Chesfs50\EUCHomedirs\nicola.woolf\Desktop\Essex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528" y="5656256"/>
            <a:ext cx="1993802" cy="96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68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04664"/>
            <a:ext cx="1440160" cy="1446550"/>
          </a:xfrm>
          <a:prstGeom prst="rect">
            <a:avLst/>
          </a:prstGeom>
        </p:spPr>
        <p:txBody>
          <a:bodyPr wrap="square">
            <a:spAutoFit/>
          </a:bodyPr>
          <a:lstStyle/>
          <a:p>
            <a:pPr lvl="0"/>
            <a:r>
              <a:rPr lang="en-GB" sz="1600" b="1" dirty="0">
                <a:solidFill>
                  <a:srgbClr val="FF0000"/>
                </a:solidFill>
                <a:latin typeface="+mn-lt"/>
                <a:ea typeface="Tahoma" panose="020B0604030504040204" pitchFamily="34" charset="0"/>
                <a:cs typeface="Tahoma" panose="020B0604030504040204" pitchFamily="34" charset="0"/>
              </a:rPr>
              <a:t>South Districts </a:t>
            </a:r>
          </a:p>
          <a:p>
            <a:pPr lvl="0"/>
            <a:r>
              <a:rPr lang="en-GB" sz="1400" dirty="0">
                <a:solidFill>
                  <a:srgbClr val="FF0000"/>
                </a:solidFill>
                <a:latin typeface="+mn-lt"/>
                <a:ea typeface="Tahoma" panose="020B0604030504040204" pitchFamily="34" charset="0"/>
                <a:cs typeface="Tahoma" panose="020B0604030504040204" pitchFamily="34" charset="0"/>
              </a:rPr>
              <a:t>Basildon</a:t>
            </a:r>
          </a:p>
          <a:p>
            <a:pPr lvl="0"/>
            <a:r>
              <a:rPr lang="en-GB" sz="1400" dirty="0">
                <a:solidFill>
                  <a:srgbClr val="FF0000"/>
                </a:solidFill>
                <a:latin typeface="+mn-lt"/>
                <a:ea typeface="Tahoma" panose="020B0604030504040204" pitchFamily="34" charset="0"/>
                <a:cs typeface="Tahoma" panose="020B0604030504040204" pitchFamily="34" charset="0"/>
              </a:rPr>
              <a:t>Brentwood</a:t>
            </a:r>
          </a:p>
          <a:p>
            <a:pPr lvl="0"/>
            <a:r>
              <a:rPr lang="en-GB" sz="1400" dirty="0">
                <a:solidFill>
                  <a:srgbClr val="FF0000"/>
                </a:solidFill>
                <a:latin typeface="+mn-lt"/>
                <a:ea typeface="Tahoma" panose="020B0604030504040204" pitchFamily="34" charset="0"/>
                <a:cs typeface="Tahoma" panose="020B0604030504040204" pitchFamily="34" charset="0"/>
              </a:rPr>
              <a:t>Castle Point</a:t>
            </a:r>
          </a:p>
          <a:p>
            <a:pPr lvl="0"/>
            <a:r>
              <a:rPr lang="en-GB" sz="1400" dirty="0">
                <a:solidFill>
                  <a:srgbClr val="FF0000"/>
                </a:solidFill>
                <a:latin typeface="+mn-lt"/>
                <a:ea typeface="Tahoma" panose="020B0604030504040204" pitchFamily="34" charset="0"/>
                <a:cs typeface="Tahoma" panose="020B0604030504040204" pitchFamily="34" charset="0"/>
              </a:rPr>
              <a:t>Rochford</a:t>
            </a:r>
          </a:p>
        </p:txBody>
      </p:sp>
      <p:sp>
        <p:nvSpPr>
          <p:cNvPr id="6" name="Rectangle 5"/>
          <p:cNvSpPr/>
          <p:nvPr/>
        </p:nvSpPr>
        <p:spPr>
          <a:xfrm>
            <a:off x="2576762" y="38371"/>
            <a:ext cx="4155478" cy="400110"/>
          </a:xfrm>
          <a:prstGeom prst="rect">
            <a:avLst/>
          </a:prstGeom>
        </p:spPr>
        <p:txBody>
          <a:bodyPr wrap="square">
            <a:spAutoFit/>
          </a:bodyPr>
          <a:lstStyle/>
          <a:p>
            <a:pPr lvl="0"/>
            <a:r>
              <a:rPr lang="en-GB" sz="2000" b="1" kern="0" dirty="0" smtClean="0">
                <a:solidFill>
                  <a:srgbClr val="000000"/>
                </a:solidFill>
                <a:latin typeface="+mn-lt"/>
              </a:rPr>
              <a:t>   South </a:t>
            </a:r>
            <a:r>
              <a:rPr lang="en-GB" sz="2000" b="1" kern="0" dirty="0">
                <a:solidFill>
                  <a:srgbClr val="000000"/>
                </a:solidFill>
                <a:latin typeface="+mn-lt"/>
              </a:rPr>
              <a:t>Key Characteristics</a:t>
            </a:r>
          </a:p>
        </p:txBody>
      </p:sp>
      <p:sp>
        <p:nvSpPr>
          <p:cNvPr id="7" name="Rectangle 6"/>
          <p:cNvSpPr/>
          <p:nvPr/>
        </p:nvSpPr>
        <p:spPr>
          <a:xfrm>
            <a:off x="1619672" y="438482"/>
            <a:ext cx="2880320" cy="1200329"/>
          </a:xfrm>
          <a:prstGeom prst="rect">
            <a:avLst/>
          </a:prstGeom>
        </p:spPr>
        <p:txBody>
          <a:bodyPr wrap="square">
            <a:spAutoFit/>
          </a:bodyPr>
          <a:lstStyle/>
          <a:p>
            <a:pPr lvl="0"/>
            <a:r>
              <a:rPr lang="en-GB" sz="1200" b="1" dirty="0">
                <a:solidFill>
                  <a:srgbClr val="002060"/>
                </a:solidFill>
                <a:latin typeface="+mn-lt"/>
              </a:rPr>
              <a:t>PVI </a:t>
            </a:r>
            <a:r>
              <a:rPr lang="en-GB" sz="1200" b="1" dirty="0" smtClean="0">
                <a:solidFill>
                  <a:srgbClr val="002060"/>
                </a:solidFill>
                <a:latin typeface="+mn-lt"/>
              </a:rPr>
              <a:t>settings - 175</a:t>
            </a:r>
          </a:p>
          <a:p>
            <a:pPr lvl="0"/>
            <a:r>
              <a:rPr lang="en-GB" sz="1200" dirty="0" smtClean="0">
                <a:solidFill>
                  <a:srgbClr val="002060"/>
                </a:solidFill>
                <a:latin typeface="+mn-lt"/>
              </a:rPr>
              <a:t>148 Good or outstanding</a:t>
            </a:r>
          </a:p>
          <a:p>
            <a:pPr lvl="0"/>
            <a:r>
              <a:rPr lang="en-GB" sz="1200" dirty="0" smtClean="0">
                <a:solidFill>
                  <a:srgbClr val="002060"/>
                </a:solidFill>
                <a:latin typeface="+mn-lt"/>
              </a:rPr>
              <a:t>0  Inadequate</a:t>
            </a:r>
          </a:p>
          <a:p>
            <a:pPr lvl="0"/>
            <a:r>
              <a:rPr lang="en-GB" sz="1200" dirty="0" smtClean="0">
                <a:solidFill>
                  <a:srgbClr val="002060"/>
                </a:solidFill>
                <a:latin typeface="+mn-lt"/>
              </a:rPr>
              <a:t>25  </a:t>
            </a:r>
            <a:r>
              <a:rPr lang="en-GB" sz="1200" dirty="0">
                <a:solidFill>
                  <a:srgbClr val="002060"/>
                </a:solidFill>
                <a:latin typeface="+mn-lt"/>
              </a:rPr>
              <a:t>not yet inspected</a:t>
            </a:r>
          </a:p>
          <a:p>
            <a:pPr lvl="0"/>
            <a:endParaRPr lang="en-GB" sz="1200" b="1" dirty="0" smtClean="0">
              <a:solidFill>
                <a:srgbClr val="002060"/>
              </a:solidFill>
              <a:latin typeface="+mn-lt"/>
            </a:endParaRPr>
          </a:p>
          <a:p>
            <a:pPr lvl="0"/>
            <a:r>
              <a:rPr lang="en-GB" sz="1200" b="1" dirty="0" smtClean="0">
                <a:solidFill>
                  <a:srgbClr val="002060"/>
                </a:solidFill>
                <a:latin typeface="+mn-lt"/>
              </a:rPr>
              <a:t>Childminders - </a:t>
            </a:r>
            <a:r>
              <a:rPr lang="en-GB" sz="1200" b="1" dirty="0">
                <a:solidFill>
                  <a:srgbClr val="002060"/>
                </a:solidFill>
                <a:latin typeface="+mn-lt"/>
              </a:rPr>
              <a:t>263</a:t>
            </a:r>
          </a:p>
        </p:txBody>
      </p:sp>
      <p:sp>
        <p:nvSpPr>
          <p:cNvPr id="8" name="Rectangle 7"/>
          <p:cNvSpPr/>
          <p:nvPr/>
        </p:nvSpPr>
        <p:spPr>
          <a:xfrm>
            <a:off x="3707904" y="438483"/>
            <a:ext cx="5184576" cy="1384995"/>
          </a:xfrm>
          <a:prstGeom prst="rect">
            <a:avLst/>
          </a:prstGeom>
        </p:spPr>
        <p:txBody>
          <a:bodyPr wrap="square">
            <a:spAutoFit/>
          </a:bodyPr>
          <a:lstStyle/>
          <a:p>
            <a:pPr lvl="0"/>
            <a:r>
              <a:rPr lang="en-GB" sz="1200" b="1" dirty="0" smtClean="0">
                <a:solidFill>
                  <a:srgbClr val="008000"/>
                </a:solidFill>
                <a:latin typeface="+mn-lt"/>
                <a:ea typeface="Tahoma" panose="020B0604030504040204" pitchFamily="34" charset="0"/>
                <a:cs typeface="Tahoma" panose="020B0604030504040204" pitchFamily="34" charset="0"/>
              </a:rPr>
              <a:t>South </a:t>
            </a:r>
            <a:r>
              <a:rPr lang="en-GB" sz="1200" b="1" dirty="0">
                <a:solidFill>
                  <a:srgbClr val="008000"/>
                </a:solidFill>
                <a:latin typeface="+mn-lt"/>
                <a:ea typeface="Tahoma" panose="020B0604030504040204" pitchFamily="34" charset="0"/>
                <a:cs typeface="Tahoma" panose="020B0604030504040204" pitchFamily="34" charset="0"/>
              </a:rPr>
              <a:t>Ofsted Outcomes as at 31/3/18 (relates to schools with current inspection only) </a:t>
            </a:r>
          </a:p>
          <a:p>
            <a:pPr lvl="0"/>
            <a:r>
              <a:rPr lang="en-GB" sz="1200" b="1" i="1" dirty="0">
                <a:solidFill>
                  <a:srgbClr val="008000"/>
                </a:solidFill>
                <a:latin typeface="+mn-lt"/>
                <a:ea typeface="Tahoma" panose="020B0604030504040204" pitchFamily="34" charset="0"/>
                <a:cs typeface="Tahoma" panose="020B0604030504040204" pitchFamily="34" charset="0"/>
              </a:rPr>
              <a:t>	97.7% good or outstanding</a:t>
            </a:r>
          </a:p>
          <a:p>
            <a:pPr lvl="0"/>
            <a:r>
              <a:rPr lang="en-GB" sz="1200" dirty="0">
                <a:solidFill>
                  <a:srgbClr val="008000"/>
                </a:solidFill>
                <a:latin typeface="+mn-lt"/>
                <a:ea typeface="Tahoma" panose="020B0604030504040204" pitchFamily="34" charset="0"/>
                <a:cs typeface="Tahoma" panose="020B0604030504040204" pitchFamily="34" charset="0"/>
              </a:rPr>
              <a:t>	33 outstanding</a:t>
            </a:r>
          </a:p>
          <a:p>
            <a:pPr lvl="0"/>
            <a:r>
              <a:rPr lang="en-GB" sz="1200" dirty="0">
                <a:solidFill>
                  <a:srgbClr val="008000"/>
                </a:solidFill>
                <a:latin typeface="+mn-lt"/>
                <a:ea typeface="Tahoma" panose="020B0604030504040204" pitchFamily="34" charset="0"/>
                <a:cs typeface="Tahoma" panose="020B0604030504040204" pitchFamily="34" charset="0"/>
              </a:rPr>
              <a:t>	96 Good</a:t>
            </a:r>
          </a:p>
          <a:p>
            <a:pPr lvl="0"/>
            <a:r>
              <a:rPr lang="en-GB" sz="1200" dirty="0">
                <a:solidFill>
                  <a:srgbClr val="008000"/>
                </a:solidFill>
                <a:latin typeface="+mn-lt"/>
                <a:ea typeface="Tahoma" panose="020B0604030504040204" pitchFamily="34" charset="0"/>
                <a:cs typeface="Tahoma" panose="020B0604030504040204" pitchFamily="34" charset="0"/>
              </a:rPr>
              <a:t>	3 Requires Improvement</a:t>
            </a:r>
          </a:p>
          <a:p>
            <a:pPr lvl="0"/>
            <a:r>
              <a:rPr lang="en-GB" sz="1200" dirty="0">
                <a:solidFill>
                  <a:srgbClr val="008000"/>
                </a:solidFill>
                <a:latin typeface="+mn-lt"/>
                <a:ea typeface="Tahoma" panose="020B0604030504040204" pitchFamily="34" charset="0"/>
                <a:cs typeface="Tahoma" panose="020B0604030504040204" pitchFamily="34" charset="0"/>
              </a:rPr>
              <a:t>	0 Inadequate</a:t>
            </a:r>
          </a:p>
        </p:txBody>
      </p:sp>
      <p:sp>
        <p:nvSpPr>
          <p:cNvPr id="9" name="Rectangle 8"/>
          <p:cNvSpPr/>
          <p:nvPr/>
        </p:nvSpPr>
        <p:spPr>
          <a:xfrm>
            <a:off x="467544" y="1851214"/>
            <a:ext cx="8424936" cy="1569660"/>
          </a:xfrm>
          <a:prstGeom prst="rect">
            <a:avLst/>
          </a:prstGeom>
        </p:spPr>
        <p:txBody>
          <a:bodyPr wrap="square">
            <a:spAutoFit/>
          </a:bodyPr>
          <a:lstStyle/>
          <a:p>
            <a:pPr lvl="0" algn="ctr"/>
            <a:r>
              <a:rPr lang="en-GB" sz="1600" b="1" dirty="0" smtClean="0">
                <a:latin typeface="Arial" panose="020B0604020202020204" pitchFamily="34" charset="0"/>
                <a:ea typeface="Tahoma" panose="020B0604030504040204" pitchFamily="34" charset="0"/>
                <a:cs typeface="Arial" panose="020B0604020202020204" pitchFamily="34" charset="0"/>
              </a:rPr>
              <a:t>Profile of South </a:t>
            </a:r>
            <a:r>
              <a:rPr lang="en-GB" sz="1600" b="1" dirty="0">
                <a:latin typeface="Arial" panose="020B0604020202020204" pitchFamily="34" charset="0"/>
                <a:ea typeface="Tahoma" panose="020B0604030504040204" pitchFamily="34" charset="0"/>
                <a:cs typeface="Arial" panose="020B0604020202020204" pitchFamily="34" charset="0"/>
              </a:rPr>
              <a:t>Schools </a:t>
            </a:r>
            <a:endParaRPr lang="en-GB" sz="1600" b="1" dirty="0" smtClean="0">
              <a:latin typeface="Arial" panose="020B0604020202020204" pitchFamily="34" charset="0"/>
              <a:ea typeface="Tahoma" panose="020B0604030504040204" pitchFamily="34" charset="0"/>
              <a:cs typeface="Arial" panose="020B0604020202020204" pitchFamily="34" charset="0"/>
            </a:endParaRPr>
          </a:p>
          <a:p>
            <a:pPr lvl="0" algn="ctr"/>
            <a:r>
              <a:rPr lang="en-GB" sz="1600" dirty="0" smtClean="0">
                <a:solidFill>
                  <a:srgbClr val="CE0058"/>
                </a:solidFill>
                <a:latin typeface="Arial" panose="020B0604020202020204" pitchFamily="34" charset="0"/>
                <a:ea typeface="Tahoma" panose="020B0604030504040204" pitchFamily="34" charset="0"/>
                <a:cs typeface="Arial" panose="020B0604020202020204" pitchFamily="34" charset="0"/>
              </a:rPr>
              <a:t>7 </a:t>
            </a:r>
            <a:r>
              <a:rPr lang="en-GB" sz="1600" dirty="0">
                <a:solidFill>
                  <a:srgbClr val="CE0058"/>
                </a:solidFill>
                <a:latin typeface="Arial" panose="020B0604020202020204" pitchFamily="34" charset="0"/>
                <a:ea typeface="Tahoma" panose="020B0604030504040204" pitchFamily="34" charset="0"/>
                <a:cs typeface="Arial" panose="020B0604020202020204" pitchFamily="34" charset="0"/>
              </a:rPr>
              <a:t>special schools,119 primary, 24 secondary, 1 PRU </a:t>
            </a:r>
          </a:p>
          <a:p>
            <a:pPr lvl="0" algn="ctr"/>
            <a:r>
              <a:rPr lang="en-GB" sz="1600" dirty="0">
                <a:solidFill>
                  <a:srgbClr val="CE0058"/>
                </a:solidFill>
                <a:latin typeface="Arial" panose="020B0604020202020204" pitchFamily="34" charset="0"/>
                <a:ea typeface="Tahoma" panose="020B0604030504040204" pitchFamily="34" charset="0"/>
                <a:cs typeface="Arial" panose="020B0604020202020204" pitchFamily="34" charset="0"/>
              </a:rPr>
              <a:t>65806  pupils in 151 schools and settings</a:t>
            </a:r>
          </a:p>
          <a:p>
            <a:pPr lvl="0" algn="ctr"/>
            <a:r>
              <a:rPr lang="en-GB" sz="1600" dirty="0">
                <a:solidFill>
                  <a:srgbClr val="CE0058"/>
                </a:solidFill>
                <a:latin typeface="Arial" panose="020B0604020202020204" pitchFamily="34" charset="0"/>
                <a:ea typeface="Tahoma" panose="020B0604030504040204" pitchFamily="34" charset="0"/>
                <a:cs typeface="Arial" panose="020B0604020202020204" pitchFamily="34" charset="0"/>
              </a:rPr>
              <a:t>	SEN Support 9.8% 	 6480Pupils</a:t>
            </a:r>
          </a:p>
          <a:p>
            <a:pPr lvl="0" algn="ctr"/>
            <a:r>
              <a:rPr lang="en-GB" sz="1600" dirty="0">
                <a:solidFill>
                  <a:srgbClr val="CE0058"/>
                </a:solidFill>
                <a:latin typeface="Arial" panose="020B0604020202020204" pitchFamily="34" charset="0"/>
                <a:ea typeface="Tahoma" panose="020B0604030504040204" pitchFamily="34" charset="0"/>
                <a:cs typeface="Arial" panose="020B0604020202020204" pitchFamily="34" charset="0"/>
              </a:rPr>
              <a:t>	EHCP 3.3%	2153 Pupils</a:t>
            </a:r>
          </a:p>
          <a:p>
            <a:pPr lvl="0" algn="ctr"/>
            <a:r>
              <a:rPr lang="en-GB" sz="1600" dirty="0">
                <a:solidFill>
                  <a:srgbClr val="CE0058"/>
                </a:solidFill>
                <a:latin typeface="Arial" panose="020B0604020202020204" pitchFamily="34" charset="0"/>
                <a:ea typeface="Tahoma" panose="020B0604030504040204" pitchFamily="34" charset="0"/>
                <a:cs typeface="Arial" panose="020B0604020202020204" pitchFamily="34" charset="0"/>
              </a:rPr>
              <a:t>	FSM6 21.7%, Looked After 0.5%, Adopted 0.6%, Disadvantaged 22.3%</a:t>
            </a:r>
          </a:p>
        </p:txBody>
      </p:sp>
      <p:graphicFrame>
        <p:nvGraphicFramePr>
          <p:cNvPr id="10" name="Table 9"/>
          <p:cNvGraphicFramePr>
            <a:graphicFrameLocks noGrp="1"/>
          </p:cNvGraphicFramePr>
          <p:nvPr>
            <p:extLst>
              <p:ext uri="{D42A27DB-BD31-4B8C-83A1-F6EECF244321}">
                <p14:modId xmlns:p14="http://schemas.microsoft.com/office/powerpoint/2010/main" val="398346352"/>
              </p:ext>
            </p:extLst>
          </p:nvPr>
        </p:nvGraphicFramePr>
        <p:xfrm>
          <a:off x="336258" y="3420874"/>
          <a:ext cx="4595782" cy="3418830"/>
        </p:xfrm>
        <a:graphic>
          <a:graphicData uri="http://schemas.openxmlformats.org/drawingml/2006/table">
            <a:tbl>
              <a:tblPr firstRow="1" bandRow="1">
                <a:tableStyleId>{5C22544A-7EE6-4342-B048-85BDC9FD1C3A}</a:tableStyleId>
              </a:tblPr>
              <a:tblGrid>
                <a:gridCol w="2283143"/>
                <a:gridCol w="1376535"/>
                <a:gridCol w="936104"/>
              </a:tblGrid>
              <a:tr h="5841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rgbClr val="0033A0"/>
                          </a:solidFill>
                          <a:latin typeface="+mn-lt"/>
                          <a:ea typeface="Tahoma" panose="020B0604030504040204" pitchFamily="34" charset="0"/>
                          <a:cs typeface="Tahoma" panose="020B0604030504040204" pitchFamily="34" charset="0"/>
                        </a:rPr>
                        <a:t>MATS in </a:t>
                      </a:r>
                      <a:r>
                        <a:rPr lang="en-GB" sz="1400" b="1" dirty="0" smtClean="0">
                          <a:solidFill>
                            <a:srgbClr val="0033A0"/>
                          </a:solidFill>
                          <a:latin typeface="+mn-lt"/>
                          <a:ea typeface="Tahoma" panose="020B0604030504040204" pitchFamily="34" charset="0"/>
                          <a:cs typeface="Tahoma" panose="020B0604030504040204" pitchFamily="34" charset="0"/>
                        </a:rPr>
                        <a:t>South</a:t>
                      </a:r>
                      <a:endParaRPr lang="en-GB" sz="1400" b="1" dirty="0">
                        <a:solidFill>
                          <a:srgbClr val="0033A0"/>
                        </a:solidFill>
                        <a:latin typeface="+mn-lt"/>
                        <a:ea typeface="Tahoma" panose="020B0604030504040204" pitchFamily="34" charset="0"/>
                        <a:cs typeface="Tahoma" panose="020B0604030504040204" pitchFamily="34" charset="0"/>
                      </a:endParaRPr>
                    </a:p>
                    <a:p>
                      <a:endParaRPr lang="en-GB" sz="1400" dirty="0">
                        <a:solidFill>
                          <a:srgbClr val="0033A0"/>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rgbClr val="0033A0"/>
                          </a:solidFill>
                          <a:latin typeface="+mn-lt"/>
                          <a:ea typeface="Tahoma" panose="020B0604030504040204" pitchFamily="34" charset="0"/>
                          <a:cs typeface="Tahoma" panose="020B0604030504040204" pitchFamily="34" charset="0"/>
                        </a:rPr>
                        <a:t>SLIS </a:t>
                      </a:r>
                      <a:r>
                        <a:rPr lang="en-GB" sz="1400" dirty="0" smtClean="0">
                          <a:solidFill>
                            <a:srgbClr val="0033A0"/>
                          </a:solidFill>
                          <a:latin typeface="+mn-lt"/>
                          <a:ea typeface="Tahoma" panose="020B0604030504040204" pitchFamily="34" charset="0"/>
                          <a:cs typeface="Tahoma" panose="020B0604030504040204" pitchFamily="34" charset="0"/>
                        </a:rPr>
                        <a:t>Partnerships</a:t>
                      </a:r>
                      <a:endParaRPr lang="en-GB" sz="1400" dirty="0">
                        <a:solidFill>
                          <a:srgbClr val="0033A0"/>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rgbClr val="0033A0"/>
                          </a:solidFill>
                          <a:latin typeface="+mn-lt"/>
                          <a:ea typeface="Tahoma" panose="020B0604030504040204" pitchFamily="34" charset="0"/>
                          <a:cs typeface="Tahoma" panose="020B0604030504040204" pitchFamily="34" charset="0"/>
                        </a:rPr>
                        <a:t>TSAs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6136">
                <a:tc>
                  <a:txBody>
                    <a:bodyPr/>
                    <a:lstStyle/>
                    <a:p>
                      <a:r>
                        <a:rPr lang="en-GB" sz="1200" b="0" dirty="0" smtClean="0"/>
                        <a:t>SETI</a:t>
                      </a:r>
                    </a:p>
                    <a:p>
                      <a:r>
                        <a:rPr lang="en-GB" sz="1200" b="0" dirty="0" smtClean="0"/>
                        <a:t>AET</a:t>
                      </a:r>
                    </a:p>
                    <a:p>
                      <a:r>
                        <a:rPr lang="en-GB" sz="1200" b="0" dirty="0" smtClean="0"/>
                        <a:t>SEAT</a:t>
                      </a:r>
                    </a:p>
                    <a:p>
                      <a:r>
                        <a:rPr lang="en-GB" sz="1200" b="0" dirty="0" smtClean="0"/>
                        <a:t>Lee</a:t>
                      </a:r>
                      <a:r>
                        <a:rPr lang="en-GB" sz="1200" b="0" baseline="0" dirty="0" smtClean="0"/>
                        <a:t> Chapel</a:t>
                      </a:r>
                    </a:p>
                    <a:p>
                      <a:r>
                        <a:rPr lang="en-GB" sz="1200" b="0" baseline="0" dirty="0" smtClean="0"/>
                        <a:t>ROBUS</a:t>
                      </a:r>
                    </a:p>
                    <a:p>
                      <a:r>
                        <a:rPr lang="en-GB" sz="1200" b="0" baseline="0" dirty="0" smtClean="0"/>
                        <a:t>HEARTS</a:t>
                      </a:r>
                    </a:p>
                    <a:p>
                      <a:r>
                        <a:rPr lang="en-GB" sz="1200" b="0" baseline="0" dirty="0" err="1" smtClean="0"/>
                        <a:t>Berlesduna</a:t>
                      </a:r>
                      <a:endParaRPr lang="en-GB" sz="1200" b="0" baseline="0" dirty="0" smtClean="0"/>
                    </a:p>
                    <a:p>
                      <a:r>
                        <a:rPr lang="en-GB" sz="1200" b="0" baseline="0" dirty="0" smtClean="0"/>
                        <a:t>Cresco</a:t>
                      </a:r>
                    </a:p>
                    <a:p>
                      <a:r>
                        <a:rPr lang="en-GB" sz="1200" b="0" baseline="0" dirty="0" err="1" smtClean="0"/>
                        <a:t>Grovewood</a:t>
                      </a:r>
                      <a:endParaRPr lang="en-GB" sz="1200" b="0" baseline="0" dirty="0" smtClean="0"/>
                    </a:p>
                    <a:p>
                      <a:r>
                        <a:rPr lang="en-GB" sz="1200" b="0" baseline="0" dirty="0" smtClean="0"/>
                        <a:t>STAR</a:t>
                      </a:r>
                    </a:p>
                    <a:p>
                      <a:r>
                        <a:rPr lang="en-GB" sz="1200" b="0" dirty="0" smtClean="0"/>
                        <a:t>Zenith         Benfleet</a:t>
                      </a:r>
                      <a:r>
                        <a:rPr lang="en-GB" sz="1200" b="0" baseline="0" dirty="0" smtClean="0"/>
                        <a:t> SCS</a:t>
                      </a:r>
                      <a:endParaRPr lang="en-GB" sz="1200" b="0" dirty="0" smtClean="0"/>
                    </a:p>
                    <a:p>
                      <a:r>
                        <a:rPr lang="en-GB" sz="1200" b="0" dirty="0" smtClean="0"/>
                        <a:t>Osborne     Rayleigh SCS</a:t>
                      </a:r>
                    </a:p>
                    <a:p>
                      <a:r>
                        <a:rPr lang="en-GB" sz="1200" b="0" dirty="0" smtClean="0"/>
                        <a:t>BAT            Challenger</a:t>
                      </a:r>
                    </a:p>
                    <a:p>
                      <a:endParaRPr lang="en-GB" sz="1200" dirty="0" smtClean="0"/>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200" dirty="0">
                          <a:effectLst/>
                          <a:latin typeface="+mn-lt"/>
                          <a:ea typeface="Calibri"/>
                        </a:rPr>
                        <a:t>AET </a:t>
                      </a:r>
                      <a:r>
                        <a:rPr lang="en-GB" sz="1200" dirty="0" smtClean="0">
                          <a:effectLst/>
                          <a:latin typeface="+mn-lt"/>
                          <a:ea typeface="Calibri"/>
                        </a:rPr>
                        <a:t>MAT</a:t>
                      </a:r>
                    </a:p>
                    <a:p>
                      <a:pPr>
                        <a:spcAft>
                          <a:spcPts val="0"/>
                        </a:spcAft>
                      </a:pPr>
                      <a:r>
                        <a:rPr lang="en-GB" sz="1200" dirty="0" smtClean="0">
                          <a:effectLst/>
                          <a:latin typeface="+mn-lt"/>
                          <a:ea typeface="Calibri"/>
                        </a:rPr>
                        <a:t>SEAT</a:t>
                      </a:r>
                      <a:r>
                        <a:rPr lang="en-GB" sz="1200" baseline="0" dirty="0" smtClean="0">
                          <a:effectLst/>
                          <a:latin typeface="+mn-lt"/>
                          <a:ea typeface="Calibri"/>
                        </a:rPr>
                        <a:t> MAT</a:t>
                      </a:r>
                    </a:p>
                    <a:p>
                      <a:pPr>
                        <a:spcAft>
                          <a:spcPts val="0"/>
                        </a:spcAft>
                      </a:pPr>
                      <a:r>
                        <a:rPr lang="en-GB" sz="1200" baseline="0" dirty="0" smtClean="0">
                          <a:effectLst/>
                          <a:latin typeface="+mn-lt"/>
                          <a:ea typeface="Calibri"/>
                        </a:rPr>
                        <a:t>Lee Chapel MAT</a:t>
                      </a:r>
                    </a:p>
                    <a:p>
                      <a:pPr>
                        <a:spcAft>
                          <a:spcPts val="0"/>
                        </a:spcAft>
                      </a:pPr>
                      <a:r>
                        <a:rPr lang="en-GB" sz="1200" baseline="0" dirty="0" smtClean="0">
                          <a:effectLst/>
                          <a:latin typeface="+mn-lt"/>
                          <a:ea typeface="Calibri"/>
                        </a:rPr>
                        <a:t>Rochford and Rayleigh</a:t>
                      </a:r>
                    </a:p>
                    <a:p>
                      <a:pPr>
                        <a:spcAft>
                          <a:spcPts val="0"/>
                        </a:spcAft>
                      </a:pPr>
                      <a:r>
                        <a:rPr lang="en-GB" sz="1200" baseline="0" dirty="0" smtClean="0">
                          <a:effectLst/>
                          <a:latin typeface="+mn-lt"/>
                          <a:ea typeface="Calibri"/>
                        </a:rPr>
                        <a:t>Wickford</a:t>
                      </a:r>
                    </a:p>
                    <a:p>
                      <a:pPr>
                        <a:spcAft>
                          <a:spcPts val="0"/>
                        </a:spcAft>
                      </a:pPr>
                      <a:r>
                        <a:rPr lang="en-GB" sz="1200" baseline="0" dirty="0" smtClean="0">
                          <a:effectLst/>
                          <a:latin typeface="+mn-lt"/>
                          <a:ea typeface="Calibri"/>
                        </a:rPr>
                        <a:t>Castle Point and Rochford</a:t>
                      </a:r>
                    </a:p>
                    <a:p>
                      <a:pPr>
                        <a:spcAft>
                          <a:spcPts val="0"/>
                        </a:spcAft>
                      </a:pPr>
                      <a:r>
                        <a:rPr lang="en-GB" sz="1200" baseline="0" dirty="0" smtClean="0">
                          <a:effectLst/>
                          <a:latin typeface="+mn-lt"/>
                          <a:ea typeface="Calibri"/>
                        </a:rPr>
                        <a:t>Billericay</a:t>
                      </a:r>
                    </a:p>
                    <a:p>
                      <a:pPr>
                        <a:spcAft>
                          <a:spcPts val="0"/>
                        </a:spcAft>
                      </a:pPr>
                      <a:r>
                        <a:rPr lang="en-GB" sz="1200" baseline="0" dirty="0" smtClean="0">
                          <a:effectLst/>
                          <a:latin typeface="+mn-lt"/>
                          <a:ea typeface="Calibri"/>
                        </a:rPr>
                        <a:t>Brentwood</a:t>
                      </a:r>
                    </a:p>
                    <a:p>
                      <a:pPr>
                        <a:spcAft>
                          <a:spcPts val="0"/>
                        </a:spcAft>
                      </a:pPr>
                      <a:r>
                        <a:rPr lang="en-GB" sz="1200" baseline="0" dirty="0" smtClean="0">
                          <a:effectLst/>
                          <a:latin typeface="+mn-lt"/>
                          <a:ea typeface="Calibri"/>
                        </a:rPr>
                        <a:t>BEP</a:t>
                      </a:r>
                      <a:endParaRPr lang="en-GB" sz="1200" dirty="0">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t>Lee</a:t>
                      </a:r>
                      <a:r>
                        <a:rPr lang="en-GB" sz="1200" baseline="0" dirty="0" smtClean="0"/>
                        <a:t> Chapel</a:t>
                      </a:r>
                    </a:p>
                    <a:p>
                      <a:r>
                        <a:rPr lang="en-GB" sz="1200" baseline="0" dirty="0" smtClean="0"/>
                        <a:t>SETI</a:t>
                      </a:r>
                    </a:p>
                    <a:p>
                      <a:r>
                        <a:rPr lang="en-GB" sz="1200" baseline="0" dirty="0" smtClean="0"/>
                        <a:t>Wickford</a:t>
                      </a:r>
                    </a:p>
                    <a:p>
                      <a:r>
                        <a:rPr lang="en-GB" sz="1200" baseline="0" dirty="0" smtClean="0"/>
                        <a:t>Benfleet</a:t>
                      </a:r>
                    </a:p>
                    <a:p>
                      <a:r>
                        <a:rPr lang="en-GB" sz="1200" baseline="0" dirty="0" smtClean="0"/>
                        <a:t>Billericay</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Rectangle 10"/>
          <p:cNvSpPr/>
          <p:nvPr/>
        </p:nvSpPr>
        <p:spPr>
          <a:xfrm>
            <a:off x="5508104" y="3752166"/>
            <a:ext cx="3096344" cy="2462213"/>
          </a:xfrm>
          <a:prstGeom prst="rect">
            <a:avLst/>
          </a:prstGeom>
        </p:spPr>
        <p:txBody>
          <a:bodyPr wrap="square">
            <a:spAutoFit/>
          </a:bodyPr>
          <a:lstStyle/>
          <a:p>
            <a:pPr lvl="0"/>
            <a:r>
              <a:rPr lang="en-GB" sz="1400" b="1" u="sng" dirty="0">
                <a:solidFill>
                  <a:srgbClr val="000000"/>
                </a:solidFill>
                <a:latin typeface="Tahoma" panose="020B0604030504040204" pitchFamily="34" charset="0"/>
                <a:ea typeface="Tahoma" panose="020B0604030504040204" pitchFamily="34" charset="0"/>
                <a:cs typeface="Tahoma" panose="020B0604030504040204" pitchFamily="34" charset="0"/>
              </a:rPr>
              <a:t>Enhanced Provisions: </a:t>
            </a:r>
          </a:p>
          <a:p>
            <a:pPr lvl="0"/>
            <a:r>
              <a:rPr lang="en-GB" sz="1400" dirty="0">
                <a:solidFill>
                  <a:srgbClr val="FF0000"/>
                </a:solidFill>
                <a:latin typeface="Arial" panose="020B0604020202020204" pitchFamily="34" charset="0"/>
                <a:ea typeface="Tahoma" panose="020B0604030504040204" pitchFamily="34" charset="0"/>
                <a:cs typeface="Arial" panose="020B0604020202020204" pitchFamily="34" charset="0"/>
              </a:rPr>
              <a:t>2 HI – primary, 1 Secondary</a:t>
            </a:r>
          </a:p>
          <a:p>
            <a:pPr lvl="0"/>
            <a:r>
              <a:rPr lang="en-GB" sz="1400" dirty="0">
                <a:solidFill>
                  <a:srgbClr val="FF0000"/>
                </a:solidFill>
                <a:latin typeface="Arial" panose="020B0604020202020204" pitchFamily="34" charset="0"/>
                <a:ea typeface="Tahoma" panose="020B0604030504040204" pitchFamily="34" charset="0"/>
                <a:cs typeface="Arial" panose="020B0604020202020204" pitchFamily="34" charset="0"/>
              </a:rPr>
              <a:t>1 Speech and Language- primary</a:t>
            </a:r>
          </a:p>
          <a:p>
            <a:pPr lvl="0"/>
            <a:r>
              <a:rPr lang="en-GB" sz="1400" dirty="0">
                <a:solidFill>
                  <a:srgbClr val="FF0000"/>
                </a:solidFill>
                <a:latin typeface="Arial" panose="020B0604020202020204" pitchFamily="34" charset="0"/>
                <a:ea typeface="Tahoma" panose="020B0604030504040204" pitchFamily="34" charset="0"/>
                <a:cs typeface="Arial" panose="020B0604020202020204" pitchFamily="34" charset="0"/>
              </a:rPr>
              <a:t>1 Dyslexia – secondary</a:t>
            </a:r>
          </a:p>
          <a:p>
            <a:pPr lvl="0"/>
            <a:r>
              <a:rPr lang="en-GB" sz="1400" dirty="0">
                <a:solidFill>
                  <a:srgbClr val="FF0000"/>
                </a:solidFill>
                <a:latin typeface="Arial" panose="020B0604020202020204" pitchFamily="34" charset="0"/>
                <a:ea typeface="Tahoma" panose="020B0604030504040204" pitchFamily="34" charset="0"/>
                <a:cs typeface="Arial" panose="020B0604020202020204" pitchFamily="34" charset="0"/>
              </a:rPr>
              <a:t>0 SLD </a:t>
            </a:r>
          </a:p>
          <a:p>
            <a:pPr lvl="0"/>
            <a:r>
              <a:rPr lang="en-GB" sz="1400" dirty="0">
                <a:solidFill>
                  <a:srgbClr val="FF0000"/>
                </a:solidFill>
                <a:latin typeface="Arial" panose="020B0604020202020204" pitchFamily="34" charset="0"/>
                <a:ea typeface="Tahoma" panose="020B0604030504040204" pitchFamily="34" charset="0"/>
                <a:cs typeface="Arial" panose="020B0604020202020204" pitchFamily="34" charset="0"/>
              </a:rPr>
              <a:t>2 ASC Hubs (1 primary, 1 secondary)</a:t>
            </a:r>
          </a:p>
          <a:p>
            <a:pPr lvl="0"/>
            <a:endParaRPr lang="en-GB" sz="140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lvl="0"/>
            <a:r>
              <a:rPr lang="en-GB" sz="1400" dirty="0">
                <a:solidFill>
                  <a:srgbClr val="002060"/>
                </a:solidFill>
                <a:latin typeface="Arial" panose="020B0604020202020204" pitchFamily="34" charset="0"/>
                <a:ea typeface="Tahoma" panose="020B0604030504040204" pitchFamily="34" charset="0"/>
                <a:cs typeface="Arial" panose="020B0604020202020204" pitchFamily="34" charset="0"/>
              </a:rPr>
              <a:t>Most prevalent primary needs type for SEND (after MLD) SEMH, ASC and SLCN</a:t>
            </a:r>
          </a:p>
        </p:txBody>
      </p:sp>
    </p:spTree>
    <p:extLst>
      <p:ext uri="{BB962C8B-B14F-4D97-AF65-F5344CB8AC3E}">
        <p14:creationId xmlns:p14="http://schemas.microsoft.com/office/powerpoint/2010/main" val="132668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Attendance Service</a:t>
            </a:r>
            <a:endParaRPr lang="en-GB" dirty="0"/>
          </a:p>
        </p:txBody>
      </p:sp>
      <p:pic>
        <p:nvPicPr>
          <p:cNvPr id="7" name="Content Placeholder 6"/>
          <p:cNvPicPr>
            <a:picLocks noGrp="1"/>
          </p:cNvPicPr>
          <p:nvPr>
            <p:ph sz="quarter" idx="10"/>
          </p:nvPr>
        </p:nvPicPr>
        <p:blipFill>
          <a:blip r:embed="rId3"/>
          <a:stretch>
            <a:fillRect/>
          </a:stretch>
        </p:blipFill>
        <p:spPr>
          <a:xfrm>
            <a:off x="539552" y="1124744"/>
            <a:ext cx="7920880" cy="5184576"/>
          </a:xfrm>
          <a:prstGeom prst="rect">
            <a:avLst/>
          </a:prstGeom>
        </p:spPr>
      </p:pic>
    </p:spTree>
    <p:extLst>
      <p:ext uri="{BB962C8B-B14F-4D97-AF65-F5344CB8AC3E}">
        <p14:creationId xmlns:p14="http://schemas.microsoft.com/office/powerpoint/2010/main" val="345855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39243" y="147796"/>
            <a:ext cx="2544963" cy="296442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SLIS Survey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Thank you to those of you that returned this.   The Project Board and Leads of Partnerships are using the outcome to plan next steps in terms of ensuring the sustainability and developing maturity of the partnerships </a:t>
            </a:r>
            <a:endParaRPr lang="en-GB" sz="1500" b="1" i="0" u="none" strike="noStrike" kern="1200" cap="none" spc="0" baseline="0" dirty="0">
              <a:solidFill>
                <a:srgbClr val="FFFFFF"/>
              </a:solidFill>
              <a:uFillTx/>
              <a:latin typeface="FS Rufus"/>
            </a:endParaRPr>
          </a:p>
        </p:txBody>
      </p:sp>
      <p:sp>
        <p:nvSpPr>
          <p:cNvPr id="6" name="TextBox 5"/>
          <p:cNvSpPr txBox="1"/>
          <p:nvPr/>
        </p:nvSpPr>
        <p:spPr>
          <a:xfrm>
            <a:off x="2852149" y="133047"/>
            <a:ext cx="6188612" cy="707886"/>
          </a:xfrm>
          <a:prstGeom prst="rect">
            <a:avLst/>
          </a:prstGeom>
          <a:noFill/>
          <a:ln>
            <a:solidFill>
              <a:srgbClr val="FF0000"/>
            </a:solidFill>
          </a:ln>
        </p:spPr>
        <p:txBody>
          <a:bodyPr wrap="square" rtlCol="0">
            <a:spAutoFit/>
          </a:bodyPr>
          <a:lstStyle/>
          <a:p>
            <a:pPr algn="ctr"/>
            <a:r>
              <a:rPr lang="en-GB" sz="2000" b="1" dirty="0">
                <a:latin typeface="+mn-lt"/>
              </a:rPr>
              <a:t>School-led </a:t>
            </a:r>
            <a:r>
              <a:rPr lang="en-GB" sz="2000" b="1" dirty="0" smtClean="0">
                <a:latin typeface="+mn-lt"/>
              </a:rPr>
              <a:t>Improvement System Update – Summer 2018</a:t>
            </a:r>
            <a:endParaRPr lang="en-GB" sz="2000" b="1" dirty="0">
              <a:latin typeface="+mn-lt"/>
            </a:endParaRPr>
          </a:p>
        </p:txBody>
      </p:sp>
      <p:sp>
        <p:nvSpPr>
          <p:cNvPr id="7" name="Rounded Rectangle 7"/>
          <p:cNvSpPr/>
          <p:nvPr/>
        </p:nvSpPr>
        <p:spPr>
          <a:xfrm>
            <a:off x="2984884" y="731812"/>
            <a:ext cx="2374491" cy="317090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Project Board</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Terms of reference , minutes and priorities all on info link</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1" i="0" u="none" strike="noStrike" kern="1200" cap="none" spc="0" baseline="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Delighted to say that for the summer term meeting the 4 new SLIS quadrant chairs will be on the board</a:t>
            </a:r>
            <a:endParaRPr lang="en-GB" sz="1500" b="1" i="0" u="none" strike="noStrike" kern="1200" cap="none" spc="0" baseline="0" dirty="0">
              <a:solidFill>
                <a:srgbClr val="FFFFFF"/>
              </a:solidFill>
              <a:uFillTx/>
              <a:latin typeface="FS Rufus"/>
            </a:endParaRPr>
          </a:p>
        </p:txBody>
      </p:sp>
      <p:sp>
        <p:nvSpPr>
          <p:cNvPr id="8" name="Rounded Rectangle 7"/>
          <p:cNvSpPr/>
          <p:nvPr/>
        </p:nvSpPr>
        <p:spPr>
          <a:xfrm>
            <a:off x="81983" y="3409036"/>
            <a:ext cx="2902901" cy="317090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Peer Review Case Studies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We have 12 just in the process of being finalised. These will be then be shared through the partnerships and on info link. Great practice and examples that partnerships will be able to draw on </a:t>
            </a:r>
            <a:endParaRPr lang="en-GB" sz="1500" b="1" i="0" u="none" strike="noStrike" kern="1200" cap="none" spc="0" baseline="0" dirty="0">
              <a:solidFill>
                <a:srgbClr val="FFFFFF"/>
              </a:solidFill>
              <a:uFillTx/>
              <a:latin typeface="FS Rufus"/>
            </a:endParaRPr>
          </a:p>
        </p:txBody>
      </p:sp>
      <p:sp>
        <p:nvSpPr>
          <p:cNvPr id="9" name="Rounded Rectangle 7"/>
          <p:cNvSpPr/>
          <p:nvPr/>
        </p:nvSpPr>
        <p:spPr>
          <a:xfrm>
            <a:off x="5523270" y="908720"/>
            <a:ext cx="3517491" cy="506714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SLIS</a:t>
            </a:r>
            <a:r>
              <a:rPr lang="en-GB" b="1" i="0" u="sng" strike="noStrike" kern="1200" cap="none" spc="0" dirty="0" smtClean="0">
                <a:solidFill>
                  <a:srgbClr val="FFFFFF"/>
                </a:solidFill>
                <a:uFillTx/>
                <a:latin typeface="FS Rufus"/>
              </a:rPr>
              <a:t> </a:t>
            </a:r>
            <a:r>
              <a:rPr lang="en-GB" b="1" i="0" u="sng" strike="noStrike" kern="1200" cap="none" spc="0" baseline="0" dirty="0" smtClean="0">
                <a:solidFill>
                  <a:srgbClr val="FFFFFF"/>
                </a:solidFill>
                <a:uFillTx/>
                <a:latin typeface="FS Rufus"/>
              </a:rPr>
              <a:t>Quadrant Meeting Chairs</a:t>
            </a:r>
          </a:p>
          <a:p>
            <a:r>
              <a:rPr lang="en-GB" sz="1600" b="1" dirty="0">
                <a:solidFill>
                  <a:schemeClr val="bg1"/>
                </a:solidFill>
                <a:latin typeface="FS Rufus"/>
              </a:rPr>
              <a:t>Chair of West Quadrant meeting</a:t>
            </a:r>
            <a:endParaRPr lang="en-GB" sz="1600" dirty="0">
              <a:solidFill>
                <a:schemeClr val="bg1"/>
              </a:solidFill>
              <a:latin typeface="FS Rufus"/>
            </a:endParaRPr>
          </a:p>
          <a:p>
            <a:pPr marL="285750" indent="-285750">
              <a:buFont typeface="Arial" panose="020B0604020202020204" pitchFamily="34" charset="0"/>
              <a:buChar char="•"/>
            </a:pPr>
            <a:r>
              <a:rPr lang="en-GB" sz="1600" b="1" dirty="0">
                <a:solidFill>
                  <a:schemeClr val="bg1"/>
                </a:solidFill>
                <a:latin typeface="FS Rufus"/>
              </a:rPr>
              <a:t>Colin </a:t>
            </a:r>
            <a:r>
              <a:rPr lang="en-GB" sz="1600" b="1" dirty="0" err="1">
                <a:solidFill>
                  <a:schemeClr val="bg1"/>
                </a:solidFill>
                <a:latin typeface="FS Rufus"/>
              </a:rPr>
              <a:t>Raraty</a:t>
            </a:r>
            <a:r>
              <a:rPr lang="en-GB" sz="1600" b="1" dirty="0">
                <a:solidFill>
                  <a:schemeClr val="bg1"/>
                </a:solidFill>
                <a:latin typeface="FS Rufus"/>
              </a:rPr>
              <a:t>, </a:t>
            </a:r>
            <a:r>
              <a:rPr lang="en-GB" sz="1600" dirty="0">
                <a:solidFill>
                  <a:schemeClr val="bg1"/>
                </a:solidFill>
                <a:latin typeface="FS Rufus"/>
              </a:rPr>
              <a:t>Head of </a:t>
            </a:r>
            <a:r>
              <a:rPr lang="en-GB" sz="1600" dirty="0" err="1">
                <a:solidFill>
                  <a:schemeClr val="bg1"/>
                </a:solidFill>
                <a:latin typeface="FS Rufus"/>
              </a:rPr>
              <a:t>Rodings</a:t>
            </a:r>
            <a:r>
              <a:rPr lang="en-GB" sz="1600" dirty="0">
                <a:solidFill>
                  <a:schemeClr val="bg1"/>
                </a:solidFill>
                <a:latin typeface="FS Rufus"/>
              </a:rPr>
              <a:t> School </a:t>
            </a:r>
            <a:endParaRPr lang="en-GB" sz="1000" dirty="0">
              <a:solidFill>
                <a:schemeClr val="bg1"/>
              </a:solidFill>
              <a:latin typeface="FS Rufus"/>
            </a:endParaRPr>
          </a:p>
          <a:p>
            <a:r>
              <a:rPr lang="en-GB" sz="1600" b="1" dirty="0">
                <a:solidFill>
                  <a:schemeClr val="bg1"/>
                </a:solidFill>
                <a:latin typeface="FS Rufus"/>
              </a:rPr>
              <a:t>Chair of South Quadrant meeting </a:t>
            </a:r>
          </a:p>
          <a:p>
            <a:pPr marL="285750" indent="-285750">
              <a:buFont typeface="Arial" panose="020B0604020202020204" pitchFamily="34" charset="0"/>
              <a:buChar char="•"/>
            </a:pPr>
            <a:r>
              <a:rPr lang="en-GB" sz="1600" b="1" dirty="0">
                <a:solidFill>
                  <a:schemeClr val="bg1"/>
                </a:solidFill>
                <a:latin typeface="FS Rufus"/>
              </a:rPr>
              <a:t>Sue Jackson</a:t>
            </a:r>
            <a:r>
              <a:rPr lang="en-GB" sz="1600" dirty="0">
                <a:solidFill>
                  <a:schemeClr val="bg1"/>
                </a:solidFill>
                <a:latin typeface="FS Rufus"/>
              </a:rPr>
              <a:t>, Headteacher of Lee Chapel </a:t>
            </a:r>
          </a:p>
          <a:p>
            <a:pPr marL="285750" indent="-285750">
              <a:buFont typeface="Arial" panose="020B0604020202020204" pitchFamily="34" charset="0"/>
              <a:buChar char="•"/>
            </a:pPr>
            <a:r>
              <a:rPr lang="en-GB" sz="1600" b="1" dirty="0">
                <a:solidFill>
                  <a:schemeClr val="bg1"/>
                </a:solidFill>
                <a:latin typeface="FS Rufus"/>
              </a:rPr>
              <a:t>Peter Malcolm</a:t>
            </a:r>
            <a:r>
              <a:rPr lang="en-GB" sz="1600" dirty="0">
                <a:solidFill>
                  <a:schemeClr val="bg1"/>
                </a:solidFill>
                <a:latin typeface="FS Rufus"/>
              </a:rPr>
              <a:t>, Headteacher of Rayleigh Primary offered to be the </a:t>
            </a:r>
            <a:r>
              <a:rPr lang="en-GB" sz="1600" dirty="0" smtClean="0">
                <a:solidFill>
                  <a:schemeClr val="bg1"/>
                </a:solidFill>
                <a:latin typeface="FS Rufus"/>
              </a:rPr>
              <a:t>Vice-Chair</a:t>
            </a:r>
            <a:endParaRPr lang="en-GB" sz="1000" dirty="0">
              <a:solidFill>
                <a:schemeClr val="bg1"/>
              </a:solidFill>
              <a:latin typeface="FS Rufus"/>
            </a:endParaRPr>
          </a:p>
          <a:p>
            <a:r>
              <a:rPr lang="en-GB" sz="1600" b="1" dirty="0">
                <a:solidFill>
                  <a:schemeClr val="bg1"/>
                </a:solidFill>
                <a:latin typeface="FS Rufus"/>
              </a:rPr>
              <a:t>Chair of North-East Quadrant meeting</a:t>
            </a:r>
          </a:p>
          <a:p>
            <a:pPr marL="285750" indent="-285750">
              <a:buFont typeface="Arial" panose="020B0604020202020204" pitchFamily="34" charset="0"/>
              <a:buChar char="•"/>
            </a:pPr>
            <a:r>
              <a:rPr lang="en-GB" sz="1600" b="1" dirty="0">
                <a:solidFill>
                  <a:schemeClr val="bg1"/>
                </a:solidFill>
                <a:latin typeface="FS Rufus"/>
              </a:rPr>
              <a:t>Nicola Sirett. </a:t>
            </a:r>
            <a:r>
              <a:rPr lang="en-GB" sz="1600" dirty="0">
                <a:solidFill>
                  <a:schemeClr val="bg1"/>
                </a:solidFill>
                <a:latin typeface="FS Rufus"/>
              </a:rPr>
              <a:t>Headteacher Mersea Island </a:t>
            </a:r>
            <a:r>
              <a:rPr lang="en-GB" sz="1600" dirty="0" smtClean="0">
                <a:solidFill>
                  <a:schemeClr val="bg1"/>
                </a:solidFill>
                <a:latin typeface="FS Rufus"/>
              </a:rPr>
              <a:t>School</a:t>
            </a:r>
            <a:endParaRPr lang="en-GB" sz="1000" dirty="0">
              <a:solidFill>
                <a:schemeClr val="bg1"/>
              </a:solidFill>
              <a:latin typeface="FS Rufus"/>
            </a:endParaRPr>
          </a:p>
          <a:p>
            <a:r>
              <a:rPr lang="en-GB" sz="1600" b="1" dirty="0">
                <a:solidFill>
                  <a:schemeClr val="bg1"/>
                </a:solidFill>
                <a:latin typeface="FS Rufus"/>
              </a:rPr>
              <a:t>Chair of Mid meeting</a:t>
            </a:r>
          </a:p>
          <a:p>
            <a:pPr marL="285750" indent="-285750">
              <a:buFont typeface="Arial" panose="020B0604020202020204" pitchFamily="34" charset="0"/>
              <a:buChar char="•"/>
            </a:pPr>
            <a:r>
              <a:rPr lang="en-GB" sz="1600" b="1" dirty="0" smtClean="0">
                <a:solidFill>
                  <a:schemeClr val="bg1"/>
                </a:solidFill>
                <a:latin typeface="FS Rufus"/>
              </a:rPr>
              <a:t>Lisa Feldman. </a:t>
            </a:r>
            <a:r>
              <a:rPr lang="en-GB" sz="1600" dirty="0" smtClean="0">
                <a:solidFill>
                  <a:schemeClr val="bg1"/>
                </a:solidFill>
                <a:latin typeface="FS Rufus"/>
              </a:rPr>
              <a:t>Headteacher </a:t>
            </a:r>
            <a:r>
              <a:rPr lang="en-GB" sz="1600" dirty="0" err="1" smtClean="0">
                <a:solidFill>
                  <a:schemeClr val="bg1"/>
                </a:solidFill>
                <a:latin typeface="FS Rufus"/>
              </a:rPr>
              <a:t>Finchingfield</a:t>
            </a:r>
            <a:r>
              <a:rPr lang="en-GB" sz="1600" dirty="0" smtClean="0">
                <a:solidFill>
                  <a:schemeClr val="bg1"/>
                </a:solidFill>
                <a:latin typeface="FS Rufus"/>
              </a:rPr>
              <a:t> Primary School</a:t>
            </a:r>
            <a:endParaRPr lang="en-GB" sz="1600" dirty="0">
              <a:solidFill>
                <a:schemeClr val="bg1"/>
              </a:solidFill>
              <a:latin typeface="FS Rufus"/>
            </a:endParaRPr>
          </a:p>
        </p:txBody>
      </p:sp>
      <p:sp>
        <p:nvSpPr>
          <p:cNvPr id="10" name="Rounded Rectangle 7"/>
          <p:cNvSpPr/>
          <p:nvPr/>
        </p:nvSpPr>
        <p:spPr>
          <a:xfrm>
            <a:off x="3137283" y="4073406"/>
            <a:ext cx="2222092" cy="266660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LA SEP time for Partnerships 18/19 (proposal)</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1" u="sng" dirty="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a:solidFill>
                  <a:srgbClr val="FFFFFF"/>
                </a:solidFill>
                <a:latin typeface="FS Rufus"/>
              </a:rPr>
              <a:t>8</a:t>
            </a:r>
            <a:r>
              <a:rPr lang="en-GB" sz="1500" b="1" i="0" strike="noStrike" kern="1200" cap="none" spc="0" dirty="0" smtClean="0">
                <a:solidFill>
                  <a:srgbClr val="FFFFFF"/>
                </a:solidFill>
                <a:uFillTx/>
                <a:latin typeface="FS Rufus"/>
              </a:rPr>
              <a:t> Core days per partnership –Universal offer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 b="1" i="0" strike="noStrike" kern="1200" cap="none" spc="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baseline="0" dirty="0" smtClean="0">
                <a:solidFill>
                  <a:srgbClr val="FFFFFF"/>
                </a:solidFill>
                <a:latin typeface="FS Rufus"/>
              </a:rPr>
              <a:t>May be able to submit</a:t>
            </a:r>
            <a:r>
              <a:rPr lang="en-GB" sz="1400" b="1" dirty="0" smtClean="0">
                <a:solidFill>
                  <a:srgbClr val="FFFFFF"/>
                </a:solidFill>
                <a:latin typeface="FS Rufus"/>
              </a:rPr>
              <a:t> an expression of interest for extra days</a:t>
            </a:r>
            <a:endParaRPr lang="en-GB" sz="1400" b="1" i="0" strike="noStrike" kern="1200" cap="none" spc="0" baseline="0" dirty="0" smtClean="0">
              <a:solidFill>
                <a:srgbClr val="FFFFFF"/>
              </a:solidFill>
              <a:uFillTx/>
              <a:latin typeface="FS Rufus"/>
            </a:endParaRPr>
          </a:p>
        </p:txBody>
      </p:sp>
      <p:sp>
        <p:nvSpPr>
          <p:cNvPr id="11" name="Rounded Rectangle 7"/>
          <p:cNvSpPr/>
          <p:nvPr/>
        </p:nvSpPr>
        <p:spPr>
          <a:xfrm>
            <a:off x="5689982" y="6032071"/>
            <a:ext cx="3244467" cy="63924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strike="noStrike" kern="1200" cap="none" spc="0" baseline="0" dirty="0" smtClean="0">
              <a:solidFill>
                <a:srgbClr val="FFFFFF"/>
              </a:solidFill>
              <a:uFillTx/>
              <a:latin typeface="FS Rufus"/>
            </a:endParaRPr>
          </a:p>
        </p:txBody>
      </p:sp>
      <p:sp>
        <p:nvSpPr>
          <p:cNvPr id="2" name="TextBox 1"/>
          <p:cNvSpPr txBox="1"/>
          <p:nvPr/>
        </p:nvSpPr>
        <p:spPr>
          <a:xfrm>
            <a:off x="5812027" y="6266502"/>
            <a:ext cx="3000375" cy="307777"/>
          </a:xfrm>
          <a:prstGeom prst="rect">
            <a:avLst/>
          </a:prstGeom>
          <a:noFill/>
        </p:spPr>
        <p:txBody>
          <a:bodyPr wrap="square" rtlCol="0">
            <a:spAutoFit/>
          </a:bodyPr>
          <a:lstStyle/>
          <a:p>
            <a:r>
              <a:rPr lang="en-GB" sz="1400" b="1" u="sng" dirty="0" smtClean="0">
                <a:solidFill>
                  <a:schemeClr val="bg1"/>
                </a:solidFill>
                <a:latin typeface="FS Rufus"/>
              </a:rPr>
              <a:t>Quotes from Ofsted Inspections</a:t>
            </a:r>
            <a:endParaRPr lang="en-GB" sz="1400" b="1" u="sng" dirty="0">
              <a:solidFill>
                <a:schemeClr val="bg1"/>
              </a:solidFill>
              <a:latin typeface="FS Rufus"/>
            </a:endParaRPr>
          </a:p>
        </p:txBody>
      </p:sp>
    </p:spTree>
    <p:extLst>
      <p:ext uri="{BB962C8B-B14F-4D97-AF65-F5344CB8AC3E}">
        <p14:creationId xmlns:p14="http://schemas.microsoft.com/office/powerpoint/2010/main" val="359670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209187" y="137786"/>
            <a:ext cx="6955860" cy="45093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dirty="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solidFill>
                  <a:srgbClr val="FFFFFF"/>
                </a:solidFill>
                <a:uFillTx/>
                <a:latin typeface="FS Rufus"/>
              </a:rPr>
              <a:t>Peer Review Case</a:t>
            </a:r>
            <a:r>
              <a:rPr lang="en-GB" b="1" i="0" u="none" strike="noStrike" kern="1200" cap="none" spc="0" dirty="0" smtClean="0">
                <a:solidFill>
                  <a:srgbClr val="FFFFFF"/>
                </a:solidFill>
                <a:uFillTx/>
                <a:latin typeface="FS Rufus"/>
              </a:rPr>
              <a:t> Studies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baseline="0" dirty="0" smtClean="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baseline="0" dirty="0">
              <a:solidFill>
                <a:srgbClr val="FFFFFF"/>
              </a:solidFill>
              <a:latin typeface="FS Rufus"/>
            </a:endParaRPr>
          </a:p>
        </p:txBody>
      </p:sp>
      <p:graphicFrame>
        <p:nvGraphicFramePr>
          <p:cNvPr id="7" name="Table 6"/>
          <p:cNvGraphicFramePr>
            <a:graphicFrameLocks noGrp="1"/>
          </p:cNvGraphicFramePr>
          <p:nvPr>
            <p:extLst>
              <p:ext uri="{D42A27DB-BD31-4B8C-83A1-F6EECF244321}">
                <p14:modId xmlns:p14="http://schemas.microsoft.com/office/powerpoint/2010/main" val="1397021987"/>
              </p:ext>
            </p:extLst>
          </p:nvPr>
        </p:nvGraphicFramePr>
        <p:xfrm>
          <a:off x="262390" y="683494"/>
          <a:ext cx="6238875" cy="381000"/>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Colchester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Richard Potter, Home Farm Primary School</a:t>
                      </a:r>
                      <a:endParaRPr lang="en-GB" sz="1200" dirty="0">
                        <a:effectLst/>
                        <a:latin typeface="Arial"/>
                        <a:ea typeface="Calibri"/>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7853677"/>
              </p:ext>
            </p:extLst>
          </p:nvPr>
        </p:nvGraphicFramePr>
        <p:xfrm>
          <a:off x="2754338" y="1150955"/>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Epping Schools  Partnership - SLIS</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Veronica Wallace, Staples Road Primary School</a:t>
                      </a:r>
                      <a:endParaRPr lang="en-GB" sz="1200" dirty="0">
                        <a:effectLst/>
                        <a:latin typeface="Arial"/>
                        <a:ea typeface="Calibri"/>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13134086"/>
              </p:ext>
            </p:extLst>
          </p:nvPr>
        </p:nvGraphicFramePr>
        <p:xfrm>
          <a:off x="262390" y="1591713"/>
          <a:ext cx="6238875" cy="420624"/>
        </p:xfrm>
        <a:graphic>
          <a:graphicData uri="http://schemas.openxmlformats.org/drawingml/2006/table">
            <a:tbl>
              <a:tblPr firstRow="1" firstCol="1" bandRow="1">
                <a:tableStyleId>{5C22544A-7EE6-4342-B048-85BDC9FD1C3A}</a:tableStyleId>
              </a:tblPr>
              <a:tblGrid>
                <a:gridCol w="3708361"/>
                <a:gridCol w="2530514"/>
              </a:tblGrid>
              <a:tr h="381000">
                <a:tc>
                  <a:txBody>
                    <a:bodyPr/>
                    <a:lstStyle/>
                    <a:p>
                      <a:pPr>
                        <a:lnSpc>
                          <a:spcPct val="115000"/>
                        </a:lnSpc>
                        <a:spcAft>
                          <a:spcPts val="0"/>
                        </a:spcAft>
                      </a:pPr>
                      <a:r>
                        <a:rPr lang="en-GB" sz="1200" dirty="0" err="1">
                          <a:effectLst/>
                        </a:rPr>
                        <a:t>Notley</a:t>
                      </a:r>
                      <a:r>
                        <a:rPr lang="en-GB" sz="1200" dirty="0">
                          <a:effectLst/>
                        </a:rPr>
                        <a:t> Family of Schools, Braintree District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Jacky Wragg (independent chair)</a:t>
                      </a:r>
                      <a:endParaRPr lang="en-GB" sz="1200" dirty="0">
                        <a:effectLst/>
                        <a:latin typeface="Arial"/>
                        <a:ea typeface="Calibri"/>
                      </a:endParaRPr>
                    </a:p>
                  </a:txBody>
                  <a:tcPr marL="68580" marR="68580" marT="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30609765"/>
              </p:ext>
            </p:extLst>
          </p:nvPr>
        </p:nvGraphicFramePr>
        <p:xfrm>
          <a:off x="2648561" y="2057916"/>
          <a:ext cx="6344652" cy="362406"/>
        </p:xfrm>
        <a:graphic>
          <a:graphicData uri="http://schemas.openxmlformats.org/drawingml/2006/table">
            <a:tbl>
              <a:tblPr firstRow="1" firstCol="1" bandRow="1">
                <a:tableStyleId>{5C22544A-7EE6-4342-B048-85BDC9FD1C3A}</a:tableStyleId>
              </a:tblPr>
              <a:tblGrid>
                <a:gridCol w="3309139"/>
                <a:gridCol w="3035513"/>
              </a:tblGrid>
              <a:tr h="362406">
                <a:tc>
                  <a:txBody>
                    <a:bodyPr/>
                    <a:lstStyle/>
                    <a:p>
                      <a:pPr>
                        <a:lnSpc>
                          <a:spcPct val="115000"/>
                        </a:lnSpc>
                        <a:spcAft>
                          <a:spcPts val="0"/>
                        </a:spcAft>
                      </a:pPr>
                      <a:r>
                        <a:rPr lang="en-GB" sz="1200" dirty="0">
                          <a:effectLst/>
                        </a:rPr>
                        <a:t>Chelmsford Education Network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Marie Staley, Moulsham Junior </a:t>
                      </a:r>
                      <a:r>
                        <a:rPr lang="en-GB" sz="1200" dirty="0" smtClean="0">
                          <a:effectLst/>
                        </a:rPr>
                        <a:t>School</a:t>
                      </a:r>
                      <a:endParaRPr lang="en-GB" sz="1200" dirty="0">
                        <a:effectLst/>
                      </a:endParaRPr>
                    </a:p>
                  </a:txBody>
                  <a:tcPr marL="68580" marR="68580" marT="0"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48068005"/>
              </p:ext>
            </p:extLst>
          </p:nvPr>
        </p:nvGraphicFramePr>
        <p:xfrm>
          <a:off x="262390" y="2487667"/>
          <a:ext cx="6784195" cy="468476"/>
        </p:xfrm>
        <a:graphic>
          <a:graphicData uri="http://schemas.openxmlformats.org/drawingml/2006/table">
            <a:tbl>
              <a:tblPr firstRow="1" firstCol="1" bandRow="1">
                <a:tableStyleId>{5C22544A-7EE6-4342-B048-85BDC9FD1C3A}</a:tableStyleId>
              </a:tblPr>
              <a:tblGrid>
                <a:gridCol w="2720040"/>
                <a:gridCol w="4064155"/>
              </a:tblGrid>
              <a:tr h="468476">
                <a:tc>
                  <a:txBody>
                    <a:bodyPr/>
                    <a:lstStyle/>
                    <a:p>
                      <a:pPr>
                        <a:lnSpc>
                          <a:spcPct val="115000"/>
                        </a:lnSpc>
                        <a:spcAft>
                          <a:spcPts val="0"/>
                        </a:spcAft>
                      </a:pPr>
                      <a:r>
                        <a:rPr lang="en-GB" sz="1200" dirty="0">
                          <a:effectLst/>
                        </a:rPr>
                        <a:t>Colchester Priory Street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Bridget Harris, St Thomas More's Catholic Primary </a:t>
                      </a:r>
                      <a:r>
                        <a:rPr lang="en-GB" sz="1200" dirty="0" smtClean="0">
                          <a:effectLst/>
                        </a:rPr>
                        <a:t>School</a:t>
                      </a:r>
                      <a:endParaRPr lang="en-GB" sz="1200" dirty="0">
                        <a:effectLst/>
                        <a:latin typeface="Arial"/>
                        <a:ea typeface="Calibri"/>
                      </a:endParaRPr>
                    </a:p>
                  </a:txBody>
                  <a:tcPr marL="68580" marR="68580" marT="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66511143"/>
              </p:ext>
            </p:extLst>
          </p:nvPr>
        </p:nvGraphicFramePr>
        <p:xfrm>
          <a:off x="2754338" y="3019425"/>
          <a:ext cx="6238875" cy="476872"/>
        </p:xfrm>
        <a:graphic>
          <a:graphicData uri="http://schemas.openxmlformats.org/drawingml/2006/table">
            <a:tbl>
              <a:tblPr firstRow="1" firstCol="1" bandRow="1">
                <a:tableStyleId>{5C22544A-7EE6-4342-B048-85BDC9FD1C3A}</a:tableStyleId>
              </a:tblPr>
              <a:tblGrid>
                <a:gridCol w="2501401"/>
                <a:gridCol w="3737474"/>
              </a:tblGrid>
              <a:tr h="476872">
                <a:tc>
                  <a:txBody>
                    <a:bodyPr/>
                    <a:lstStyle/>
                    <a:p>
                      <a:pPr>
                        <a:lnSpc>
                          <a:spcPct val="115000"/>
                        </a:lnSpc>
                        <a:spcAft>
                          <a:spcPts val="0"/>
                        </a:spcAft>
                      </a:pPr>
                      <a:r>
                        <a:rPr lang="en-GB" sz="1200" dirty="0">
                          <a:effectLst/>
                        </a:rPr>
                        <a:t>Saffron Walden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Mary-Jo Hall, St Thomas More Catholic Primary School </a:t>
                      </a:r>
                      <a:r>
                        <a:rPr lang="en-GB" sz="1200" dirty="0" smtClean="0">
                          <a:effectLst/>
                        </a:rPr>
                        <a:t>Academy</a:t>
                      </a:r>
                      <a:endParaRPr lang="en-GB" sz="1200" dirty="0">
                        <a:effectLst/>
                        <a:latin typeface="Arial"/>
                        <a:ea typeface="Calibri"/>
                      </a:endParaRPr>
                    </a:p>
                  </a:txBody>
                  <a:tcPr marL="68580" marR="68580" marT="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84852561"/>
              </p:ext>
            </p:extLst>
          </p:nvPr>
        </p:nvGraphicFramePr>
        <p:xfrm>
          <a:off x="262390" y="3596053"/>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South Essex Teaching Institute (SETI)</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Melissa </a:t>
                      </a:r>
                      <a:r>
                        <a:rPr lang="en-GB" sz="1200" dirty="0" err="1">
                          <a:effectLst/>
                        </a:rPr>
                        <a:t>Heatherson</a:t>
                      </a:r>
                      <a:r>
                        <a:rPr lang="en-GB" sz="1200" dirty="0">
                          <a:effectLst/>
                        </a:rPr>
                        <a:t>, Hockley Primary School</a:t>
                      </a:r>
                    </a:p>
                    <a:p>
                      <a:pPr>
                        <a:lnSpc>
                          <a:spcPct val="115000"/>
                        </a:lnSpc>
                        <a:spcAft>
                          <a:spcPts val="0"/>
                        </a:spcAft>
                      </a:pPr>
                      <a:r>
                        <a:rPr lang="en-GB" sz="1200" dirty="0">
                          <a:effectLst/>
                        </a:rPr>
                        <a:t> </a:t>
                      </a:r>
                    </a:p>
                  </a:txBody>
                  <a:tcPr marL="68580" marR="68580" marT="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41374008"/>
              </p:ext>
            </p:extLst>
          </p:nvPr>
        </p:nvGraphicFramePr>
        <p:xfrm>
          <a:off x="2665759" y="4126770"/>
          <a:ext cx="6238875" cy="420624"/>
        </p:xfrm>
        <a:graphic>
          <a:graphicData uri="http://schemas.openxmlformats.org/drawingml/2006/table">
            <a:tbl>
              <a:tblPr firstRow="1" firstCol="1" bandRow="1">
                <a:tableStyleId>{5C22544A-7EE6-4342-B048-85BDC9FD1C3A}</a:tableStyleId>
              </a:tblPr>
              <a:tblGrid>
                <a:gridCol w="2286694"/>
                <a:gridCol w="3952181"/>
              </a:tblGrid>
              <a:tr h="381000">
                <a:tc>
                  <a:txBody>
                    <a:bodyPr/>
                    <a:lstStyle/>
                    <a:p>
                      <a:pPr>
                        <a:lnSpc>
                          <a:spcPct val="115000"/>
                        </a:lnSpc>
                        <a:spcAft>
                          <a:spcPts val="0"/>
                        </a:spcAft>
                      </a:pPr>
                      <a:r>
                        <a:rPr lang="en-GB" sz="1200" dirty="0">
                          <a:effectLst/>
                        </a:rPr>
                        <a:t>CHEC</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Sarah Donnelly, Richard de Clare Community Primary School</a:t>
                      </a:r>
                      <a:endParaRPr lang="en-GB" sz="1200" dirty="0">
                        <a:effectLst/>
                        <a:latin typeface="Arial"/>
                        <a:ea typeface="Calibri"/>
                      </a:endParaRPr>
                    </a:p>
                  </a:txBody>
                  <a:tcPr marL="68580" marR="68580" marT="0" marB="0"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53448329"/>
              </p:ext>
            </p:extLst>
          </p:nvPr>
        </p:nvGraphicFramePr>
        <p:xfrm>
          <a:off x="262390" y="4601713"/>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Dunmow Excellence in Education Partnership - SLIS</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Colin </a:t>
                      </a:r>
                      <a:r>
                        <a:rPr lang="en-GB" sz="1200" dirty="0" err="1">
                          <a:effectLst/>
                        </a:rPr>
                        <a:t>Raraty</a:t>
                      </a:r>
                      <a:r>
                        <a:rPr lang="en-GB" sz="1200" dirty="0">
                          <a:effectLst/>
                        </a:rPr>
                        <a:t>, </a:t>
                      </a:r>
                      <a:r>
                        <a:rPr lang="en-GB" sz="1200" dirty="0" err="1">
                          <a:effectLst/>
                        </a:rPr>
                        <a:t>Rodings</a:t>
                      </a:r>
                      <a:r>
                        <a:rPr lang="en-GB" sz="1200" dirty="0">
                          <a:effectLst/>
                        </a:rPr>
                        <a:t> Primary School</a:t>
                      </a:r>
                      <a:endParaRPr lang="en-GB" sz="1200" dirty="0">
                        <a:effectLst/>
                        <a:latin typeface="Arial"/>
                        <a:ea typeface="Calibri"/>
                      </a:endParaRPr>
                    </a:p>
                  </a:txBody>
                  <a:tcPr marL="68580" marR="68580" marT="0" marB="0" anchor="ct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99202711"/>
              </p:ext>
            </p:extLst>
          </p:nvPr>
        </p:nvGraphicFramePr>
        <p:xfrm>
          <a:off x="2306663" y="5176362"/>
          <a:ext cx="6686550" cy="440511"/>
        </p:xfrm>
        <a:graphic>
          <a:graphicData uri="http://schemas.openxmlformats.org/drawingml/2006/table">
            <a:tbl>
              <a:tblPr firstRow="1" firstCol="1" bandRow="1">
                <a:tableStyleId>{5C22544A-7EE6-4342-B048-85BDC9FD1C3A}</a:tableStyleId>
              </a:tblPr>
              <a:tblGrid>
                <a:gridCol w="2888768"/>
                <a:gridCol w="3797782"/>
              </a:tblGrid>
              <a:tr h="440511">
                <a:tc>
                  <a:txBody>
                    <a:bodyPr/>
                    <a:lstStyle/>
                    <a:p>
                      <a:pPr>
                        <a:lnSpc>
                          <a:spcPct val="115000"/>
                        </a:lnSpc>
                        <a:spcAft>
                          <a:spcPts val="0"/>
                        </a:spcAft>
                      </a:pPr>
                      <a:r>
                        <a:rPr lang="en-GB" sz="1200" dirty="0" smtClean="0">
                          <a:effectLst/>
                        </a:rPr>
                        <a:t>Harwich </a:t>
                      </a:r>
                      <a:r>
                        <a:rPr lang="en-GB" sz="1200" dirty="0">
                          <a:effectLst/>
                        </a:rPr>
                        <a:t>Education Partnership</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Julie </a:t>
                      </a:r>
                      <a:r>
                        <a:rPr lang="en-GB" sz="1200" dirty="0" smtClean="0">
                          <a:effectLst/>
                        </a:rPr>
                        <a:t>O’Mara, Chase Lane Primary School</a:t>
                      </a:r>
                      <a:endParaRPr lang="en-GB" sz="1200" dirty="0">
                        <a:effectLst/>
                        <a:latin typeface="Arial"/>
                        <a:ea typeface="Calibri"/>
                      </a:endParaRPr>
                    </a:p>
                  </a:txBody>
                  <a:tcPr marL="68580" marR="68580" marT="0" marB="0" anchor="ct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130350946"/>
              </p:ext>
            </p:extLst>
          </p:nvPr>
        </p:nvGraphicFramePr>
        <p:xfrm>
          <a:off x="262390" y="5779684"/>
          <a:ext cx="6686550" cy="420624"/>
        </p:xfrm>
        <a:graphic>
          <a:graphicData uri="http://schemas.openxmlformats.org/drawingml/2006/table">
            <a:tbl>
              <a:tblPr firstRow="1" firstCol="1" bandRow="1">
                <a:tableStyleId>{5C22544A-7EE6-4342-B048-85BDC9FD1C3A}</a:tableStyleId>
              </a:tblPr>
              <a:tblGrid>
                <a:gridCol w="3155385"/>
                <a:gridCol w="3531165"/>
              </a:tblGrid>
              <a:tr h="381000">
                <a:tc>
                  <a:txBody>
                    <a:bodyPr/>
                    <a:lstStyle/>
                    <a:p>
                      <a:pPr>
                        <a:lnSpc>
                          <a:spcPct val="115000"/>
                        </a:lnSpc>
                        <a:spcAft>
                          <a:spcPts val="0"/>
                        </a:spcAft>
                      </a:pPr>
                      <a:r>
                        <a:rPr lang="en-GB" sz="1200" dirty="0">
                          <a:effectLst/>
                        </a:rPr>
                        <a:t>Chelmsford District </a:t>
                      </a:r>
                      <a:r>
                        <a:rPr lang="en-GB" sz="1200" dirty="0" err="1" smtClean="0">
                          <a:effectLst/>
                        </a:rPr>
                        <a:t>Tanglewood</a:t>
                      </a:r>
                      <a:r>
                        <a:rPr lang="en-GB" sz="1200" baseline="0" dirty="0" smtClean="0">
                          <a:effectLst/>
                        </a:rPr>
                        <a:t> Partnership</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Helen Hutchings, Highwood Primary School</a:t>
                      </a:r>
                      <a:endParaRPr lang="en-GB" sz="1200" dirty="0">
                        <a:effectLst/>
                        <a:latin typeface="Arial"/>
                        <a:ea typeface="Calibri"/>
                      </a:endParaRPr>
                    </a:p>
                  </a:txBody>
                  <a:tcPr marL="68580" marR="68580" marT="0" marB="0"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159827501"/>
              </p:ext>
            </p:extLst>
          </p:nvPr>
        </p:nvGraphicFramePr>
        <p:xfrm>
          <a:off x="1867078" y="6307454"/>
          <a:ext cx="7126135" cy="630936"/>
        </p:xfrm>
        <a:graphic>
          <a:graphicData uri="http://schemas.openxmlformats.org/drawingml/2006/table">
            <a:tbl>
              <a:tblPr firstRow="1" firstCol="1" bandRow="1">
                <a:tableStyleId>{5C22544A-7EE6-4342-B048-85BDC9FD1C3A}</a:tableStyleId>
              </a:tblPr>
              <a:tblGrid>
                <a:gridCol w="4764523"/>
                <a:gridCol w="2361612"/>
              </a:tblGrid>
              <a:tr h="362725">
                <a:tc>
                  <a:txBody>
                    <a:bodyPr/>
                    <a:lstStyle/>
                    <a:p>
                      <a:pPr>
                        <a:lnSpc>
                          <a:spcPct val="115000"/>
                        </a:lnSpc>
                        <a:spcAft>
                          <a:spcPts val="0"/>
                        </a:spcAft>
                      </a:pPr>
                      <a:r>
                        <a:rPr lang="en-GB" sz="1200" dirty="0">
                          <a:effectLst/>
                        </a:rPr>
                        <a:t>Tiptree and Stanway Primary Schools Consortium Partnership  </a:t>
                      </a:r>
                    </a:p>
                    <a:p>
                      <a:pPr>
                        <a:lnSpc>
                          <a:spcPct val="115000"/>
                        </a:lnSpc>
                        <a:spcAft>
                          <a:spcPts val="0"/>
                        </a:spcAft>
                      </a:pPr>
                      <a:endParaRPr lang="en-GB" sz="1200" dirty="0">
                        <a:effectLst/>
                      </a:endParaRPr>
                    </a:p>
                  </a:txBody>
                  <a:tcPr marL="68580" marR="68580" marT="0" marB="0" anchor="ctr"/>
                </a:tc>
                <a:tc>
                  <a:txBody>
                    <a:bodyPr/>
                    <a:lstStyle/>
                    <a:p>
                      <a:pPr>
                        <a:lnSpc>
                          <a:spcPct val="115000"/>
                        </a:lnSpc>
                        <a:spcAft>
                          <a:spcPts val="0"/>
                        </a:spcAft>
                      </a:pPr>
                      <a:r>
                        <a:rPr lang="en-GB" sz="1200" dirty="0" smtClean="0">
                          <a:effectLst/>
                        </a:rPr>
                        <a:t>Nicola Sirett </a:t>
                      </a:r>
                      <a:r>
                        <a:rPr lang="en-GB" sz="1200" dirty="0" err="1" smtClean="0">
                          <a:effectLst/>
                        </a:rPr>
                        <a:t>Mersea</a:t>
                      </a:r>
                      <a:r>
                        <a:rPr lang="en-GB" sz="1200" dirty="0" smtClean="0">
                          <a:effectLst/>
                        </a:rPr>
                        <a:t> Island School</a:t>
                      </a:r>
                      <a:endParaRPr lang="en-GB" sz="1200" dirty="0">
                        <a:effectLst/>
                      </a:endParaRPr>
                    </a:p>
                    <a:p>
                      <a:pPr>
                        <a:lnSpc>
                          <a:spcPct val="115000"/>
                        </a:lnSpc>
                        <a:spcAft>
                          <a:spcPts val="0"/>
                        </a:spcAft>
                      </a:pPr>
                      <a:r>
                        <a:rPr lang="en-GB" sz="1200" dirty="0">
                          <a:effectLst/>
                        </a:rPr>
                        <a:t> </a:t>
                      </a:r>
                      <a:endParaRPr lang="en-GB" sz="1200" dirty="0">
                        <a:effectLst/>
                        <a:latin typeface="Arial"/>
                        <a:ea typeface="Calibri"/>
                      </a:endParaRPr>
                    </a:p>
                  </a:txBody>
                  <a:tcPr marL="68580" marR="68580" marT="0" marB="0" anchor="ctr"/>
                </a:tc>
              </a:tr>
            </a:tbl>
          </a:graphicData>
        </a:graphic>
      </p:graphicFrame>
    </p:spTree>
    <p:extLst>
      <p:ext uri="{BB962C8B-B14F-4D97-AF65-F5344CB8AC3E}">
        <p14:creationId xmlns:p14="http://schemas.microsoft.com/office/powerpoint/2010/main" val="190963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lvl="0" algn="ctr"/>
            <a:r>
              <a:rPr lang="en-GB" sz="3200" dirty="0" smtClean="0"/>
              <a:t>School Meals Support Service </a:t>
            </a:r>
            <a:br>
              <a:rPr lang="en-GB" sz="3200" dirty="0" smtClean="0"/>
            </a:br>
            <a:r>
              <a:rPr lang="en-GB" sz="3200" dirty="0" smtClean="0"/>
              <a:t>Review and Offer</a:t>
            </a:r>
            <a:br>
              <a:rPr lang="en-GB" sz="3200" dirty="0" smtClean="0"/>
            </a:br>
            <a:r>
              <a:rPr lang="en-GB" sz="3200" dirty="0"/>
              <a:t/>
            </a:r>
            <a:br>
              <a:rPr lang="en-GB" sz="3200" dirty="0"/>
            </a:br>
            <a:r>
              <a:rPr lang="en-GB" sz="2800" b="0" dirty="0"/>
              <a:t>Geraldine </a:t>
            </a:r>
            <a:r>
              <a:rPr lang="en-GB" sz="2800" b="0" dirty="0" smtClean="0"/>
              <a:t>Smith</a:t>
            </a:r>
            <a:br>
              <a:rPr lang="en-GB" sz="2800" b="0" dirty="0" smtClean="0"/>
            </a:br>
            <a:r>
              <a:rPr lang="en-GB" sz="2800" b="0" dirty="0" smtClean="0"/>
              <a:t>Senior </a:t>
            </a:r>
            <a:r>
              <a:rPr lang="en-GB" sz="2800" b="0" dirty="0"/>
              <a:t>School Meals Support Manager</a:t>
            </a:r>
            <a:r>
              <a:rPr lang="en-GB" sz="2800" dirty="0"/>
              <a:t/>
            </a:r>
            <a:br>
              <a:rPr lang="en-GB" sz="2800" dirty="0"/>
            </a:br>
            <a:r>
              <a:rPr lang="en-GB" sz="2800" dirty="0" smtClean="0"/>
              <a:t/>
            </a:r>
            <a:br>
              <a:rPr lang="en-GB" sz="2800" dirty="0" smtClean="0"/>
            </a:b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4447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280</TotalTime>
  <Words>1543</Words>
  <Application>Microsoft Office PowerPoint</Application>
  <PresentationFormat>On-screen Show (4:3)</PresentationFormat>
  <Paragraphs>533</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ＭＳ Ｐゴシック</vt:lpstr>
      <vt:lpstr>ＭＳ Ｐゴシック</vt:lpstr>
      <vt:lpstr>Arial</vt:lpstr>
      <vt:lpstr>Arial Bold</vt:lpstr>
      <vt:lpstr>Calibri</vt:lpstr>
      <vt:lpstr>FS Rufus</vt:lpstr>
      <vt:lpstr>Tahoma</vt:lpstr>
      <vt:lpstr>Times</vt:lpstr>
      <vt:lpstr>Wingdings</vt:lpstr>
      <vt:lpstr>Blank</vt:lpstr>
      <vt:lpstr>LA / EPHA Summer Term Meeting</vt:lpstr>
      <vt:lpstr>AGENDA – Session 1</vt:lpstr>
      <vt:lpstr>PowerPoint Presentation</vt:lpstr>
      <vt:lpstr>PowerPoint Presentation</vt:lpstr>
      <vt:lpstr>PowerPoint Presentation</vt:lpstr>
      <vt:lpstr>Attendance Service</vt:lpstr>
      <vt:lpstr>PowerPoint Presentation</vt:lpstr>
      <vt:lpstr>PowerPoint Presentation</vt:lpstr>
      <vt:lpstr>School Meals Support Service  Review and Offer  Geraldine Smith Senior School Meals Support Manager    </vt:lpstr>
      <vt:lpstr>The Service</vt:lpstr>
      <vt:lpstr>Consultation: You said…</vt:lpstr>
      <vt:lpstr>What does compliance mean for you…?</vt:lpstr>
      <vt:lpstr>Without support, schools must manage…  </vt:lpstr>
      <vt:lpstr>March 2019 - Our proposed offer …</vt:lpstr>
      <vt:lpstr>What we need from you is…</vt:lpstr>
      <vt:lpstr>Inclusion Ruth Sturdy SEND School Effectiveness Leader   </vt:lpstr>
      <vt:lpstr>PowerPoint Presentation</vt:lpstr>
      <vt:lpstr>Key elements</vt:lpstr>
      <vt:lpstr>Progress …</vt:lpstr>
      <vt:lpstr>The Exclusion discussion so far…</vt:lpstr>
      <vt:lpstr>Schools Broadband Caroline Adlem Head of Traded Development  </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 EPHA Summer Term Meeting</dc:title>
  <dc:creator>clare.kershaw</dc:creator>
  <cp:lastModifiedBy>P Langmead</cp:lastModifiedBy>
  <cp:revision>11</cp:revision>
  <cp:lastPrinted>2018-06-12T16:49:48Z</cp:lastPrinted>
  <dcterms:created xsi:type="dcterms:W3CDTF">2018-06-10T10:53:28Z</dcterms:created>
  <dcterms:modified xsi:type="dcterms:W3CDTF">2018-06-14T15:21:05Z</dcterms:modified>
  <cp:version>1</cp:version>
</cp:coreProperties>
</file>