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4" r:id="rId2"/>
    <p:sldId id="306" r:id="rId3"/>
    <p:sldId id="272" r:id="rId4"/>
    <p:sldId id="273" r:id="rId5"/>
    <p:sldId id="274" r:id="rId6"/>
    <p:sldId id="258" r:id="rId7"/>
    <p:sldId id="264" r:id="rId8"/>
    <p:sldId id="263" r:id="rId9"/>
    <p:sldId id="275" r:id="rId10"/>
    <p:sldId id="276" r:id="rId11"/>
    <p:sldId id="277" r:id="rId12"/>
    <p:sldId id="278" r:id="rId13"/>
    <p:sldId id="279" r:id="rId14"/>
    <p:sldId id="283" r:id="rId15"/>
    <p:sldId id="280" r:id="rId16"/>
    <p:sldId id="281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.hammett" initials="k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560"/>
    <a:srgbClr val="0033A0"/>
    <a:srgbClr val="00205B"/>
    <a:srgbClr val="8C4799"/>
    <a:srgbClr val="6A3460"/>
    <a:srgbClr val="7A9A01"/>
    <a:srgbClr val="CE0058"/>
    <a:srgbClr val="F3CF45"/>
    <a:srgbClr val="773141"/>
    <a:srgbClr val="5D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F4F5B-069D-4955-9355-6BA59C4F0B1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9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EE8DE-97CB-4FF1-BC26-485D4F72F9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8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algn="just"/>
            <a:r>
              <a:rPr lang="en-GB" sz="1800" dirty="0" smtClean="0"/>
              <a:t>Replacing the current e-mail system, which requires a secure e-mail address with a web based system that can be accessed by everyone, professional , parent or community.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 smtClean="0"/>
              <a:t>By accessing the web page you can complete an electronic version of the Request for Support  form, which mirrors the current work version.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 smtClean="0"/>
              <a:t>The form can then be printed or saved for your records,  a copy will not be stored on the website.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The Essex Effective Support for Families and their Children website  provides information on</a:t>
            </a:r>
          </a:p>
          <a:p>
            <a:endParaRPr lang="en-GB" sz="1800" dirty="0"/>
          </a:p>
          <a:p>
            <a:r>
              <a:rPr lang="en-GB" sz="1800" dirty="0" smtClean="0"/>
              <a:t>*the Effective Support Threshold document</a:t>
            </a:r>
          </a:p>
          <a:p>
            <a:r>
              <a:rPr lang="en-GB" sz="1800" dirty="0" smtClean="0"/>
              <a:t>*Early Help including  CAF and  Team </a:t>
            </a:r>
            <a:r>
              <a:rPr lang="en-GB" sz="1800" dirty="0"/>
              <a:t>Around the Family.</a:t>
            </a:r>
            <a:endParaRPr lang="en-GB" sz="1800" dirty="0" smtClean="0"/>
          </a:p>
          <a:p>
            <a:r>
              <a:rPr lang="en-GB" sz="1800" dirty="0" smtClean="0"/>
              <a:t>*Family Solutions</a:t>
            </a:r>
          </a:p>
          <a:p>
            <a:r>
              <a:rPr lang="en-GB" sz="1800" dirty="0" smtClean="0"/>
              <a:t>*Children Social Care</a:t>
            </a:r>
          </a:p>
          <a:p>
            <a:r>
              <a:rPr lang="en-GB" sz="1800" dirty="0" smtClean="0"/>
              <a:t>*The Essex Local Offer</a:t>
            </a:r>
          </a:p>
          <a:p>
            <a:r>
              <a:rPr lang="en-GB" sz="1800" dirty="0" smtClean="0"/>
              <a:t>*Links to the Directory of Service and the ESCB </a:t>
            </a:r>
          </a:p>
          <a:p>
            <a:r>
              <a:rPr lang="en-GB" sz="1800" dirty="0" smtClean="0"/>
              <a:t>*videos about services. </a:t>
            </a:r>
          </a:p>
          <a:p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82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You can change a slide’s background colour, but always remember to consider accessibility!</a:t>
            </a:r>
          </a:p>
        </p:txBody>
      </p:sp>
      <p:pic>
        <p:nvPicPr>
          <p:cNvPr id="8" name="Picture 7" descr="ECC_Primary_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9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7544" y="2708274"/>
            <a:ext cx="8223448" cy="381575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80906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7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6680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716016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28184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0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97352"/>
            <a:ext cx="129614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© Essex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95100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You can change a slides background colour, </a:t>
            </a:r>
            <a:br>
              <a:rPr lang="en-GB" dirty="0" smtClean="0"/>
            </a:br>
            <a:r>
              <a:rPr lang="en-GB" dirty="0" smtClean="0"/>
              <a:t>but always remember to consider accessibility!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8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Red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You can change a slides background colour, </a:t>
            </a:r>
            <a:br>
              <a:rPr lang="en-GB" dirty="0" smtClean="0"/>
            </a:br>
            <a:r>
              <a:rPr lang="en-GB" dirty="0" smtClean="0"/>
              <a:t>but always remember to consider accessibility!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7334"/>
            <a:ext cx="1169368" cy="5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2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9" r:id="rId3"/>
    <p:sldLayoutId id="2147483687" r:id="rId4"/>
    <p:sldLayoutId id="2147483695" r:id="rId5"/>
    <p:sldLayoutId id="2147483693" r:id="rId6"/>
    <p:sldLayoutId id="2147483692" r:id="rId7"/>
    <p:sldLayoutId id="214748369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pcc.org.uk/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livingwellessex.org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hyperlink" Target="http://www.essexlocaloffer.org.uk/" TargetMode="External"/><Relationship Id="rId11" Type="http://schemas.openxmlformats.org/officeDocument/2006/relationships/hyperlink" Target="https://activities.essex.gov.uk/" TargetMode="External"/><Relationship Id="rId5" Type="http://schemas.openxmlformats.org/officeDocument/2006/relationships/hyperlink" Target="http://www.escb.gov.uk/" TargetMode="External"/><Relationship Id="rId10" Type="http://schemas.openxmlformats.org/officeDocument/2006/relationships/hyperlink" Target="http://www.essexconnects.org.uk/social-prescribing/" TargetMode="External"/><Relationship Id="rId4" Type="http://schemas.openxmlformats.org/officeDocument/2006/relationships/hyperlink" Target="http://dnn.essex.gov.uk/eycp/Home.aspx" TargetMode="External"/><Relationship Id="rId9" Type="http://schemas.openxmlformats.org/officeDocument/2006/relationships/hyperlink" Target="http://www.i-hop.org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scb.co.uk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Children &amp; Families  </a:t>
            </a:r>
            <a:r>
              <a:rPr lang="en-GB" smtClean="0"/>
              <a:t>- links </a:t>
            </a:r>
            <a:r>
              <a:rPr lang="en-GB" dirty="0"/>
              <a:t>and information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Children &amp; Families (Children’s Social Care)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Liz Martlew – Lead for Partnership Delivery, South Essex</a:t>
            </a:r>
          </a:p>
          <a:p>
            <a:r>
              <a:rPr lang="en-GB" dirty="0" smtClean="0"/>
              <a:t>Liz.martlew@essex.gov.uk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4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4" y="1700808"/>
            <a:ext cx="85811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734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Directory of Services – Home Page </a:t>
            </a:r>
          </a:p>
        </p:txBody>
      </p:sp>
    </p:spTree>
    <p:extLst>
      <p:ext uri="{BB962C8B-B14F-4D97-AF65-F5344CB8AC3E}">
        <p14:creationId xmlns:p14="http://schemas.microsoft.com/office/powerpoint/2010/main" val="38322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36787" cy="44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404664"/>
            <a:ext cx="835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Directory of Services – Topic Front Page </a:t>
            </a:r>
          </a:p>
        </p:txBody>
      </p:sp>
    </p:spTree>
    <p:extLst>
      <p:ext uri="{BB962C8B-B14F-4D97-AF65-F5344CB8AC3E}">
        <p14:creationId xmlns:p14="http://schemas.microsoft.com/office/powerpoint/2010/main" val="341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28800"/>
            <a:ext cx="7936787" cy="44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9" y="404664"/>
            <a:ext cx="799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Directory of Services – Topic Local Page </a:t>
            </a:r>
          </a:p>
        </p:txBody>
      </p:sp>
    </p:spTree>
    <p:extLst>
      <p:ext uri="{BB962C8B-B14F-4D97-AF65-F5344CB8AC3E}">
        <p14:creationId xmlns:p14="http://schemas.microsoft.com/office/powerpoint/2010/main" val="3189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44234" cy="45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496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Directory of Services – Topic Local Provision Information </a:t>
            </a:r>
          </a:p>
        </p:txBody>
      </p:sp>
    </p:spTree>
    <p:extLst>
      <p:ext uri="{BB962C8B-B14F-4D97-AF65-F5344CB8AC3E}">
        <p14:creationId xmlns:p14="http://schemas.microsoft.com/office/powerpoint/2010/main" val="32642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36787" cy="44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404664"/>
            <a:ext cx="835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Directory of Services – Topic Front Page </a:t>
            </a:r>
          </a:p>
        </p:txBody>
      </p:sp>
    </p:spTree>
    <p:extLst>
      <p:ext uri="{BB962C8B-B14F-4D97-AF65-F5344CB8AC3E}">
        <p14:creationId xmlns:p14="http://schemas.microsoft.com/office/powerpoint/2010/main" val="31340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2" y="1700808"/>
            <a:ext cx="8144234" cy="45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496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Directory of Services – Topic National Provision Information </a:t>
            </a:r>
          </a:p>
        </p:txBody>
      </p:sp>
    </p:spTree>
    <p:extLst>
      <p:ext uri="{BB962C8B-B14F-4D97-AF65-F5344CB8AC3E}">
        <p14:creationId xmlns:p14="http://schemas.microsoft.com/office/powerpoint/2010/main" val="3180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08144" cy="1388368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Support Website &amp; Online Request for Support Portal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Lauraine Portwood  - Team Manager Children &amp; Families Hub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&amp; Families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268188"/>
            <a:ext cx="8207375" cy="468109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Phase 1: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	Effective Support website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	Basic portal for submitting Requests for Support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/>
              <a:t>Phase 2 aspirations: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	User Accounts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	Request for Support Submission responses / 	outcomes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2-Stage Development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268188"/>
            <a:ext cx="8207375" cy="468109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Brings together various websites/links into one place to provide easy access to information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Mirrors the ESCB Effective Support guidance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Provides links to the Directory of Services, RFI Portal, guidance and tools for practitioners across L1,2,3 &amp;4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change</a:t>
            </a:r>
            <a:r>
              <a:rPr lang="en-GB" dirty="0" smtClean="0"/>
              <a:t>? Phase 1: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 </a:t>
            </a:r>
            <a:endParaRPr lang="en-GB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23448" cy="59753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smtClean="0"/>
              <a:t>Why change? Phase 2:</a:t>
            </a:r>
          </a:p>
          <a:p>
            <a:pPr marL="0" indent="0">
              <a:buNone/>
            </a:pP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GB" sz="2400" b="0" dirty="0" smtClean="0"/>
              <a:t>Secure web-based portal for submitting Request for Support – no need for secure emails</a:t>
            </a:r>
            <a:endParaRPr lang="en-GB" sz="2400" b="0" dirty="0"/>
          </a:p>
          <a:p>
            <a:pPr>
              <a:lnSpc>
                <a:spcPct val="200000"/>
              </a:lnSpc>
            </a:pPr>
            <a:r>
              <a:rPr lang="en-GB" sz="2400" b="0" dirty="0" smtClean="0"/>
              <a:t>Can be accessed from mobile working devices</a:t>
            </a:r>
          </a:p>
          <a:p>
            <a:pPr>
              <a:lnSpc>
                <a:spcPct val="200000"/>
              </a:lnSpc>
            </a:pPr>
            <a:r>
              <a:rPr lang="en-GB" sz="2400" b="0" dirty="0" smtClean="0"/>
              <a:t>Standardises the way data is entered / collected</a:t>
            </a:r>
          </a:p>
          <a:p>
            <a:pPr marL="0" indent="0">
              <a:lnSpc>
                <a:spcPct val="200000"/>
              </a:lnSpc>
              <a:buNone/>
            </a:pPr>
            <a:endParaRPr lang="en-GB" sz="2600" dirty="0"/>
          </a:p>
          <a:p>
            <a:pPr>
              <a:lnSpc>
                <a:spcPct val="200000"/>
              </a:lnSpc>
            </a:pPr>
            <a:endParaRPr lang="en-GB" sz="2600" dirty="0" smtClean="0"/>
          </a:p>
          <a:p>
            <a:pPr>
              <a:lnSpc>
                <a:spcPct val="200000"/>
              </a:lnSpc>
            </a:pPr>
            <a:endParaRPr lang="en-GB" sz="2600" dirty="0" smtClean="0"/>
          </a:p>
          <a:p>
            <a:pPr>
              <a:lnSpc>
                <a:spcPct val="200000"/>
              </a:lnSpc>
            </a:pPr>
            <a:endParaRPr lang="en-GB" sz="2600" dirty="0" smtClean="0"/>
          </a:p>
          <a:p>
            <a:pPr algn="r">
              <a:lnSpc>
                <a:spcPct val="200000"/>
              </a:lnSpc>
            </a:pP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1905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800" dirty="0" smtClean="0"/>
              <a:t>Introduce myself</a:t>
            </a:r>
          </a:p>
          <a:p>
            <a:r>
              <a:rPr lang="en-GB" sz="2800" dirty="0" smtClean="0"/>
              <a:t>Context within which I work</a:t>
            </a:r>
          </a:p>
          <a:p>
            <a:r>
              <a:rPr lang="en-GB" sz="2800" dirty="0" smtClean="0"/>
              <a:t>Sources of Information in particular Directory of services</a:t>
            </a:r>
          </a:p>
          <a:p>
            <a:r>
              <a:rPr lang="en-GB" sz="2800" dirty="0" smtClean="0"/>
              <a:t>My colleagues Lauraine Portwood will introduce Effective Support Website and on line Request for Support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smtClean="0"/>
              <a:t>   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233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1192124"/>
          </a:xfrm>
        </p:spPr>
        <p:txBody>
          <a:bodyPr/>
          <a:lstStyle/>
          <a:p>
            <a:r>
              <a:rPr lang="en-GB" dirty="0" smtClean="0"/>
              <a:t>Essex Effective Support for Families and Children Website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002305" cy="46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Essex Effective Support for Families and Children Website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65040"/>
            <a:ext cx="8223250" cy="46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9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Essex Effective Support for Families and Children Website</a:t>
            </a:r>
            <a:endParaRPr lang="en-GB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6792"/>
            <a:ext cx="820737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will I find the RFS?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57090"/>
            <a:ext cx="8223250" cy="46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will I find the RFS?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3" y="1628800"/>
            <a:ext cx="819563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it look like?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42" y="1412875"/>
            <a:ext cx="7555954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2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Request for Support - PDF 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9321"/>
            <a:ext cx="8207375" cy="46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5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836712"/>
            <a:ext cx="8424936" cy="55446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w/c </a:t>
            </a:r>
            <a:r>
              <a:rPr lang="en-GB" b="1" dirty="0"/>
              <a:t>19/02/18 </a:t>
            </a:r>
            <a:r>
              <a:rPr lang="en-GB" dirty="0"/>
              <a:t> 	</a:t>
            </a:r>
            <a:r>
              <a:rPr lang="en-GB" dirty="0" smtClean="0"/>
              <a:t>Initial small scale stakeholder testing week. </a:t>
            </a:r>
            <a:r>
              <a:rPr lang="en-GB" dirty="0" err="1" smtClean="0"/>
              <a:t>Comms</a:t>
            </a:r>
            <a:r>
              <a:rPr lang="en-GB" dirty="0" smtClean="0"/>
              <a:t> </a:t>
            </a:r>
            <a:r>
              <a:rPr lang="en-GB" dirty="0"/>
              <a:t>to partners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w/c </a:t>
            </a:r>
            <a:r>
              <a:rPr lang="en-GB" b="1" dirty="0"/>
              <a:t>26/02/18  </a:t>
            </a:r>
            <a:r>
              <a:rPr lang="en-GB" dirty="0"/>
              <a:t>	</a:t>
            </a:r>
            <a:r>
              <a:rPr lang="en-GB" dirty="0" smtClean="0"/>
              <a:t>Stakeholder </a:t>
            </a:r>
            <a:r>
              <a:rPr lang="en-GB" dirty="0"/>
              <a:t>feedback analysis and technical </a:t>
            </a:r>
            <a:r>
              <a:rPr lang="en-GB" dirty="0" smtClean="0"/>
              <a:t>fixes 				</a:t>
            </a:r>
            <a:r>
              <a:rPr lang="en-GB" dirty="0" err="1" smtClean="0"/>
              <a:t>Comms</a:t>
            </a:r>
            <a:r>
              <a:rPr lang="en-GB" dirty="0" smtClean="0"/>
              <a:t> </a:t>
            </a:r>
            <a:r>
              <a:rPr lang="en-GB" dirty="0"/>
              <a:t>to partners re: </a:t>
            </a:r>
            <a:r>
              <a:rPr lang="en-GB" dirty="0" smtClean="0"/>
              <a:t>wide scale testing </a:t>
            </a:r>
            <a:r>
              <a:rPr lang="en-GB" dirty="0"/>
              <a:t>and survey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w/c </a:t>
            </a:r>
            <a:r>
              <a:rPr lang="en-GB" b="1" dirty="0"/>
              <a:t>05/03/18 </a:t>
            </a:r>
            <a:r>
              <a:rPr lang="en-GB" dirty="0"/>
              <a:t> </a:t>
            </a:r>
            <a:r>
              <a:rPr lang="en-GB" dirty="0" smtClean="0"/>
              <a:t>	2 </a:t>
            </a:r>
            <a:r>
              <a:rPr lang="en-GB" dirty="0"/>
              <a:t>week </a:t>
            </a:r>
            <a:r>
              <a:rPr lang="en-GB" dirty="0" smtClean="0"/>
              <a:t>wide scale stakeholder </a:t>
            </a:r>
            <a:r>
              <a:rPr lang="en-GB" dirty="0"/>
              <a:t>testing and survey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w/c </a:t>
            </a:r>
            <a:r>
              <a:rPr lang="en-GB" b="1" dirty="0"/>
              <a:t>19/03/18 </a:t>
            </a:r>
            <a:r>
              <a:rPr lang="en-GB" b="1" dirty="0" smtClean="0"/>
              <a:t>	</a:t>
            </a:r>
            <a:r>
              <a:rPr lang="en-GB" dirty="0" smtClean="0"/>
              <a:t>Feedback analysis </a:t>
            </a:r>
            <a:r>
              <a:rPr lang="en-GB" dirty="0"/>
              <a:t>and technical </a:t>
            </a:r>
            <a:r>
              <a:rPr lang="en-GB" dirty="0" smtClean="0"/>
              <a:t>fixes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Detailed </a:t>
            </a:r>
            <a:r>
              <a:rPr lang="en-GB" dirty="0" err="1"/>
              <a:t>Comms</a:t>
            </a:r>
            <a:r>
              <a:rPr lang="en-GB" dirty="0"/>
              <a:t> to </a:t>
            </a:r>
            <a:r>
              <a:rPr lang="en-GB" dirty="0" smtClean="0"/>
              <a:t>partners </a:t>
            </a:r>
            <a:r>
              <a:rPr lang="en-GB" dirty="0"/>
              <a:t>re: survey outcome and launch</a:t>
            </a:r>
          </a:p>
          <a:p>
            <a:pPr marL="0" indent="0">
              <a:lnSpc>
                <a:spcPct val="15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29/03 </a:t>
            </a:r>
            <a:r>
              <a:rPr lang="en-GB" b="1" dirty="0"/>
              <a:t>– 13/04/18 Easter Holidays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Post </a:t>
            </a:r>
            <a:r>
              <a:rPr lang="en-GB" b="1" dirty="0"/>
              <a:t>16/04/18</a:t>
            </a:r>
            <a:r>
              <a:rPr lang="en-GB" dirty="0"/>
              <a:t> </a:t>
            </a:r>
            <a:r>
              <a:rPr lang="en-GB" dirty="0" smtClean="0"/>
              <a:t>	Website and </a:t>
            </a:r>
            <a:r>
              <a:rPr lang="en-GB" dirty="0"/>
              <a:t>Portal </a:t>
            </a:r>
            <a:r>
              <a:rPr lang="en-GB" dirty="0" smtClean="0"/>
              <a:t>Launch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6680" cy="648072"/>
          </a:xfrm>
        </p:spPr>
        <p:txBody>
          <a:bodyPr/>
          <a:lstStyle/>
          <a:p>
            <a:pPr algn="ctr"/>
            <a:r>
              <a:rPr lang="en-GB" dirty="0" smtClean="0"/>
              <a:t>Testing and Consultation Timescales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17" y="404664"/>
            <a:ext cx="8531053" cy="7920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The Children’s System in Essex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1" y="1492303"/>
            <a:ext cx="1281593" cy="162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62" y="1492303"/>
            <a:ext cx="1360426" cy="16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90" y="1492303"/>
            <a:ext cx="1145621" cy="16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4" y="3411263"/>
            <a:ext cx="5836836" cy="284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86" y="1507313"/>
            <a:ext cx="3390555" cy="16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9080" y="3670750"/>
            <a:ext cx="2663774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Early help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Needs led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Right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Right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Right place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Focus on Strengths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Build resilience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Evidence based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Clear outcomes</a:t>
            </a:r>
          </a:p>
        </p:txBody>
      </p:sp>
    </p:spTree>
    <p:extLst>
      <p:ext uri="{BB962C8B-B14F-4D97-AF65-F5344CB8AC3E}">
        <p14:creationId xmlns:p14="http://schemas.microsoft.com/office/powerpoint/2010/main" val="31630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281" y="1533541"/>
            <a:ext cx="7144483" cy="4304236"/>
            <a:chOff x="3207843" y="1978034"/>
            <a:chExt cx="7223204" cy="4746616"/>
          </a:xfrm>
        </p:grpSpPr>
        <p:sp>
          <p:nvSpPr>
            <p:cNvPr id="5" name="Oval 4"/>
            <p:cNvSpPr/>
            <p:nvPr/>
          </p:nvSpPr>
          <p:spPr>
            <a:xfrm>
              <a:off x="3207843" y="1978034"/>
              <a:ext cx="7223204" cy="4746616"/>
            </a:xfrm>
            <a:prstGeom prst="ellipse">
              <a:avLst/>
            </a:prstGeom>
            <a:pattFill prst="smConfetti">
              <a:fgClr>
                <a:srgbClr val="1E7F8E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7742" y="5538733"/>
              <a:ext cx="2524881" cy="64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1E7F8E"/>
                  </a:solidFill>
                  <a:latin typeface="Interstate"/>
                </a:rPr>
                <a:t>Strengthening communities</a:t>
              </a: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65" y="4671905"/>
            <a:ext cx="2600584" cy="19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cog"/>
          <p:cNvSpPr>
            <a:spLocks noChangeAspect="1" noChangeArrowheads="1"/>
          </p:cNvSpPr>
          <p:nvPr/>
        </p:nvSpPr>
        <p:spPr bwMode="auto">
          <a:xfrm>
            <a:off x="0" y="-123801"/>
            <a:ext cx="260637" cy="2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Image result for cog"/>
          <p:cNvSpPr>
            <a:spLocks noChangeAspect="1" noChangeArrowheads="1"/>
          </p:cNvSpPr>
          <p:nvPr/>
        </p:nvSpPr>
        <p:spPr bwMode="auto">
          <a:xfrm>
            <a:off x="130318" y="14395"/>
            <a:ext cx="260637" cy="2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cog"/>
          <p:cNvSpPr>
            <a:spLocks noChangeAspect="1" noChangeArrowheads="1"/>
          </p:cNvSpPr>
          <p:nvPr/>
        </p:nvSpPr>
        <p:spPr bwMode="auto">
          <a:xfrm>
            <a:off x="260636" y="152592"/>
            <a:ext cx="260637" cy="2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6" descr="Image result for cog"/>
          <p:cNvSpPr>
            <a:spLocks noChangeAspect="1" noChangeArrowheads="1"/>
          </p:cNvSpPr>
          <p:nvPr/>
        </p:nvSpPr>
        <p:spPr bwMode="auto">
          <a:xfrm>
            <a:off x="390955" y="290788"/>
            <a:ext cx="260637" cy="2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8415">
            <a:off x="407351" y="510780"/>
            <a:ext cx="3424019" cy="16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l 40"/>
          <p:cNvSpPr/>
          <p:nvPr/>
        </p:nvSpPr>
        <p:spPr>
          <a:xfrm>
            <a:off x="4548617" y="1700476"/>
            <a:ext cx="1922773" cy="1985183"/>
          </a:xfrm>
          <a:prstGeom prst="ellipse">
            <a:avLst/>
          </a:prstGeom>
          <a:gradFill>
            <a:gsLst>
              <a:gs pos="0">
                <a:srgbClr val="FFFF00"/>
              </a:gs>
              <a:gs pos="57000">
                <a:srgbClr val="FFC0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r"/>
            <a:r>
              <a:rPr lang="en-GB" sz="1400" b="1" dirty="0">
                <a:solidFill>
                  <a:srgbClr val="1E7F8E"/>
                </a:solidFill>
                <a:latin typeface="Interstate"/>
              </a:rPr>
              <a:t>Family Solutions</a:t>
            </a:r>
            <a:br>
              <a:rPr lang="en-GB" sz="1400" b="1" dirty="0">
                <a:solidFill>
                  <a:srgbClr val="1E7F8E"/>
                </a:solidFill>
                <a:latin typeface="Interstate"/>
              </a:rPr>
            </a:br>
            <a:r>
              <a:rPr lang="en-GB" sz="1400" b="1" dirty="0">
                <a:solidFill>
                  <a:srgbClr val="1E7F8E"/>
                </a:solidFill>
                <a:latin typeface="Interstate"/>
              </a:rPr>
              <a:t>complex families</a:t>
            </a:r>
            <a:r>
              <a:rPr lang="en-GB" sz="1400" dirty="0">
                <a:solidFill>
                  <a:srgbClr val="1E7F8E"/>
                </a:solidFill>
              </a:rPr>
              <a:t/>
            </a:r>
            <a:br>
              <a:rPr lang="en-GB" sz="1400" dirty="0">
                <a:solidFill>
                  <a:srgbClr val="1E7F8E"/>
                </a:solidFill>
              </a:rPr>
            </a:br>
            <a:endParaRPr lang="en-GB" sz="1400" dirty="0">
              <a:solidFill>
                <a:srgbClr val="1E7F8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076191" y="1869028"/>
            <a:ext cx="1563819" cy="1698665"/>
          </a:xfrm>
          <a:prstGeom prst="ellipse">
            <a:avLst/>
          </a:prstGeom>
          <a:gradFill>
            <a:gsLst>
              <a:gs pos="34000">
                <a:srgbClr val="FFC000"/>
              </a:gs>
              <a:gs pos="84000">
                <a:srgbClr val="FF00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1400" b="1" dirty="0">
                <a:solidFill>
                  <a:srgbClr val="1E7F8E"/>
                </a:solidFill>
                <a:latin typeface="Interstate"/>
              </a:rPr>
              <a:t>Social Care</a:t>
            </a:r>
            <a:endParaRPr lang="en-GB" sz="1400" dirty="0">
              <a:solidFill>
                <a:srgbClr val="1E7F8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052523" y="2993463"/>
            <a:ext cx="1776371" cy="1744507"/>
          </a:xfrm>
          <a:prstGeom prst="ellipse">
            <a:avLst/>
          </a:prstGeom>
          <a:gradFill>
            <a:gsLst>
              <a:gs pos="0">
                <a:srgbClr val="FFFF00"/>
              </a:gs>
              <a:gs pos="57000">
                <a:srgbClr val="FFC0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r"/>
            <a:r>
              <a:rPr lang="en-GB" sz="1400" b="1" dirty="0">
                <a:solidFill>
                  <a:srgbClr val="1E7F8E"/>
                </a:solidFill>
                <a:latin typeface="Interstate"/>
              </a:rPr>
              <a:t>Emotional Health and Well Being Service </a:t>
            </a:r>
          </a:p>
        </p:txBody>
      </p:sp>
      <p:sp>
        <p:nvSpPr>
          <p:cNvPr id="44" name="Oval 43"/>
          <p:cNvSpPr/>
          <p:nvPr/>
        </p:nvSpPr>
        <p:spPr>
          <a:xfrm>
            <a:off x="3328044" y="1620316"/>
            <a:ext cx="1739076" cy="1716335"/>
          </a:xfrm>
          <a:prstGeom prst="ellipse">
            <a:avLst/>
          </a:prstGeom>
          <a:gradFill flip="none" rotWithShape="1">
            <a:gsLst>
              <a:gs pos="0">
                <a:srgbClr val="288E04"/>
              </a:gs>
              <a:gs pos="72000">
                <a:srgbClr val="F9FC6A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t"/>
          <a:lstStyle/>
          <a:p>
            <a:pPr algn="r"/>
            <a:r>
              <a:rPr lang="en-GB" sz="1400" b="1" dirty="0">
                <a:solidFill>
                  <a:srgbClr val="1E7F8E"/>
                </a:solidFill>
                <a:latin typeface="Interstate"/>
              </a:rPr>
              <a:t>Family Innovation Fund (VCS)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850" y="290788"/>
            <a:ext cx="4687914" cy="106581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GB" sz="3200" b="1" dirty="0" smtClean="0">
                <a:solidFill>
                  <a:srgbClr val="178B54"/>
                </a:solidFill>
                <a:latin typeface="+mn-lt"/>
              </a:rPr>
              <a:t>A system view;</a:t>
            </a:r>
          </a:p>
          <a:p>
            <a:r>
              <a:rPr lang="en-GB" sz="3200" b="1" dirty="0" smtClean="0">
                <a:solidFill>
                  <a:srgbClr val="178B54"/>
                </a:solidFill>
                <a:latin typeface="+mn-lt"/>
              </a:rPr>
              <a:t>How it’s developed</a:t>
            </a:r>
            <a:endParaRPr lang="en-GB" sz="3200" b="1" dirty="0">
              <a:solidFill>
                <a:srgbClr val="178B54"/>
              </a:solidFill>
              <a:latin typeface="+mn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681267" y="2324421"/>
            <a:ext cx="2633741" cy="2554809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en-GB" sz="1400" b="1" dirty="0">
                <a:solidFill>
                  <a:srgbClr val="1E7F8E"/>
                </a:solidFill>
                <a:latin typeface="Interstate"/>
              </a:rPr>
              <a:t>Communities</a:t>
            </a:r>
          </a:p>
          <a:p>
            <a:r>
              <a:rPr lang="en-GB" sz="1400" b="1" dirty="0">
                <a:solidFill>
                  <a:srgbClr val="1E7F8E"/>
                </a:solidFill>
                <a:latin typeface="Interstate"/>
              </a:rPr>
              <a:t>Schools GPs, Pharmacist, Opticians</a:t>
            </a:r>
          </a:p>
        </p:txBody>
      </p:sp>
      <p:sp>
        <p:nvSpPr>
          <p:cNvPr id="46" name="Oval 45"/>
          <p:cNvSpPr/>
          <p:nvPr/>
        </p:nvSpPr>
        <p:spPr>
          <a:xfrm>
            <a:off x="3705897" y="3922568"/>
            <a:ext cx="1905943" cy="1845057"/>
          </a:xfrm>
          <a:prstGeom prst="ellipse">
            <a:avLst/>
          </a:prstGeom>
          <a:gradFill>
            <a:gsLst>
              <a:gs pos="0">
                <a:srgbClr val="288E04">
                  <a:alpha val="80000"/>
                </a:srgbClr>
              </a:gs>
              <a:gs pos="68000">
                <a:srgbClr val="FFFF00">
                  <a:alpha val="80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r"/>
            <a:r>
              <a:rPr lang="en-GB" sz="1400" b="1" dirty="0">
                <a:solidFill>
                  <a:srgbClr val="1E7F8E"/>
                </a:solidFill>
                <a:latin typeface="Interstate"/>
              </a:rPr>
              <a:t>Child and Family Well Being Service</a:t>
            </a:r>
          </a:p>
        </p:txBody>
      </p:sp>
      <p:sp>
        <p:nvSpPr>
          <p:cNvPr id="18" name="Oval 17"/>
          <p:cNvSpPr/>
          <p:nvPr/>
        </p:nvSpPr>
        <p:spPr>
          <a:xfrm>
            <a:off x="3399147" y="2693067"/>
            <a:ext cx="1844056" cy="1838336"/>
          </a:xfrm>
          <a:prstGeom prst="ellipse">
            <a:avLst/>
          </a:prstGeom>
          <a:gradFill flip="none" rotWithShape="1">
            <a:gsLst>
              <a:gs pos="0">
                <a:srgbClr val="178B54"/>
              </a:gs>
              <a:gs pos="64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en-GB" sz="1400" b="1" dirty="0" smtClean="0">
                <a:solidFill>
                  <a:srgbClr val="1E7F8E"/>
                </a:solidFill>
                <a:latin typeface="Interstate"/>
              </a:rPr>
              <a:t>Education services (incl. youth) additional  </a:t>
            </a:r>
            <a:endParaRPr lang="en-GB" sz="1400" b="1" dirty="0">
              <a:solidFill>
                <a:srgbClr val="1E7F8E"/>
              </a:solidFill>
              <a:latin typeface="Interstate"/>
            </a:endParaRPr>
          </a:p>
          <a:p>
            <a:r>
              <a:rPr lang="en-GB" sz="1400" b="1" dirty="0" smtClean="0">
                <a:solidFill>
                  <a:srgbClr val="1E7F8E"/>
                </a:solidFill>
                <a:latin typeface="Interstate"/>
              </a:rPr>
              <a:t>School &amp; college support</a:t>
            </a:r>
            <a:endParaRPr lang="en-GB" sz="1400" b="1" dirty="0">
              <a:solidFill>
                <a:srgbClr val="1E7F8E"/>
              </a:solidFill>
              <a:latin typeface="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40387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Finding out about services – resources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29600" cy="49971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ECC Early Years Provider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Portal -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dnn.essex.gov.uk/eycp/Home.aspx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ESCB Website -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www.escb.co.uk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Essex Local Offer Website-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http://www.essexlocaloffer.org.uk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Living Well Website  -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https://www.livingwellessex.org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NSPCC - useful information regarding learning from Serious Case Reviews (SCR)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www.nspcc.org.uk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CAPI (Children Affected by Parental Imprisonment)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www.i-hop.org.uk</a:t>
            </a:r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 Prescribing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http://www.essexconnects.org.uk/social-prescribing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/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Essex Active  -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https://activities.essex.gov.uk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/</a:t>
            </a:r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South Quadrant – CSC Assessment &amp; Intervention team have named links for Schools.  Family Solutions also have nominated education leads 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Specifically here to talk about : </a:t>
            </a:r>
          </a:p>
          <a:p>
            <a:pPr marL="0" indent="0" algn="ctr">
              <a:buNone/>
            </a:pP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&amp; Families Effective Support Directory 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pPr marL="0" indent="0" algn="ctr">
              <a:buNone/>
            </a:pP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 for Support Portal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1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268413"/>
            <a:ext cx="8208912" cy="525693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Children &amp; Families Hub uses the Effective Support Directory to signpost to services when the level of need in a request for support does not meet Children Social Care or Family Solutions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Directory of Services is publicly accessible, via the ESCB website: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http://www.escb.co.uk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Effective Support Directory of Services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10" y="3284984"/>
            <a:ext cx="5652120" cy="31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268413"/>
            <a:ext cx="8208912" cy="525693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6680" cy="64807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find it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 ‘Working with Children’, click on ‘Early Help’ in the drop down menu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11414" cy="433555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547664" y="4351412"/>
            <a:ext cx="1512168" cy="301724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56" y="3443923"/>
            <a:ext cx="6012160" cy="338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340768"/>
            <a:ext cx="8208912" cy="525693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60" y="116632"/>
            <a:ext cx="8206680" cy="108012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find it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Scroll down to the bottom of the ‘Early Help’ page and click on ‘Directory of Services and Guidance 2018</a:t>
            </a:r>
            <a:r>
              <a:rPr lang="en-GB" sz="2000" dirty="0" smtClean="0"/>
              <a:t>’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3059832" y="5661248"/>
            <a:ext cx="1512168" cy="301724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56" y="1340768"/>
            <a:ext cx="6012160" cy="338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3491880" y="3437094"/>
            <a:ext cx="648072" cy="151216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4895" cy="453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39" y="404664"/>
            <a:ext cx="734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Directory of Services – Front Page </a:t>
            </a:r>
          </a:p>
        </p:txBody>
      </p:sp>
    </p:spTree>
    <p:extLst>
      <p:ext uri="{BB962C8B-B14F-4D97-AF65-F5344CB8AC3E}">
        <p14:creationId xmlns:p14="http://schemas.microsoft.com/office/powerpoint/2010/main" val="24439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lank">
  <a:themeElements>
    <a:clrScheme name="ECC Default Colours">
      <a:dk1>
        <a:srgbClr val="000000"/>
      </a:dk1>
      <a:lt1>
        <a:srgbClr val="FFFFFF"/>
      </a:lt1>
      <a:dk2>
        <a:srgbClr val="E00069"/>
      </a:dk2>
      <a:lt2>
        <a:srgbClr val="E1291A"/>
      </a:lt2>
      <a:accent1>
        <a:srgbClr val="007A33"/>
      </a:accent1>
      <a:accent2>
        <a:srgbClr val="00A191"/>
      </a:accent2>
      <a:accent3>
        <a:srgbClr val="004899"/>
      </a:accent3>
      <a:accent4>
        <a:srgbClr val="00205B"/>
      </a:accent4>
      <a:accent5>
        <a:srgbClr val="682558"/>
      </a:accent5>
      <a:accent6>
        <a:srgbClr val="934D98"/>
      </a:accent6>
      <a:hlink>
        <a:srgbClr val="0645AD"/>
      </a:hlink>
      <a:folHlink>
        <a:srgbClr val="0645AD"/>
      </a:folHlink>
    </a:clrScheme>
    <a:fontScheme name="ECC 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C0F3BD5-2828-4B01-9775-547067E9D20B}" vid="{D6AA8548-A859-4FEB-8288-206DB8D1E4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</TotalTime>
  <Words>650</Words>
  <Application>Microsoft Office PowerPoint</Application>
  <PresentationFormat>On-screen Show (4:3)</PresentationFormat>
  <Paragraphs>122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MS PGothic</vt:lpstr>
      <vt:lpstr>MS PGothic</vt:lpstr>
      <vt:lpstr>Arial</vt:lpstr>
      <vt:lpstr>Arial Bold</vt:lpstr>
      <vt:lpstr>Calibri</vt:lpstr>
      <vt:lpstr>Interstate</vt:lpstr>
      <vt:lpstr>Times</vt:lpstr>
      <vt:lpstr>Wingdings</vt:lpstr>
      <vt:lpstr>Blank</vt:lpstr>
      <vt:lpstr>Children &amp; Families  - links and information update</vt:lpstr>
      <vt:lpstr>PowerPoint Presentation</vt:lpstr>
      <vt:lpstr>The Children’s System in Essex</vt:lpstr>
      <vt:lpstr>PowerPoint Presentation</vt:lpstr>
      <vt:lpstr>Finding out about services – resources </vt:lpstr>
      <vt:lpstr>The Effective Support Directory of Services</vt:lpstr>
      <vt:lpstr>How to find it Under ‘Working with Children’, click on ‘Early Help’ in the drop down menu</vt:lpstr>
      <vt:lpstr>How to find it Scroll down to the bottom of the ‘Early Help’ page and click on ‘Directory of Services and Guidance 2018’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Support Website &amp; Online Request for Support Portal  Lauraine Portwood  - Team Manager Children &amp; Families Hub </vt:lpstr>
      <vt:lpstr>2-Stage Development Programme</vt:lpstr>
      <vt:lpstr>Why change? Phase 1: </vt:lpstr>
      <vt:lpstr> </vt:lpstr>
      <vt:lpstr>Essex Effective Support for Families and Children Website</vt:lpstr>
      <vt:lpstr>Essex Effective Support for Families and Children Website</vt:lpstr>
      <vt:lpstr>Essex Effective Support for Families and Children Website</vt:lpstr>
      <vt:lpstr>Where will I find the RFS?</vt:lpstr>
      <vt:lpstr>Where will I find the RFS?</vt:lpstr>
      <vt:lpstr>What will it look like? </vt:lpstr>
      <vt:lpstr>Request for Support - PDF </vt:lpstr>
      <vt:lpstr>Testing and Consultation Timescales </vt:lpstr>
    </vt:vector>
  </TitlesOfParts>
  <Company>Essex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Care links and information update</dc:title>
  <dc:creator>Henrietta.Barkham</dc:creator>
  <cp:lastModifiedBy>P Langmead</cp:lastModifiedBy>
  <cp:revision>26</cp:revision>
  <dcterms:created xsi:type="dcterms:W3CDTF">2018-02-07T13:53:45Z</dcterms:created>
  <dcterms:modified xsi:type="dcterms:W3CDTF">2018-02-21T18:49:15Z</dcterms:modified>
  <cp:version>1</cp:version>
</cp:coreProperties>
</file>