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handoutMasterIdLst>
    <p:handoutMasterId r:id="rId22"/>
  </p:handoutMasterIdLst>
  <p:sldIdLst>
    <p:sldId id="296" r:id="rId5"/>
    <p:sldId id="359" r:id="rId6"/>
    <p:sldId id="368" r:id="rId7"/>
    <p:sldId id="324" r:id="rId8"/>
    <p:sldId id="422" r:id="rId9"/>
    <p:sldId id="323" r:id="rId10"/>
    <p:sldId id="421" r:id="rId11"/>
    <p:sldId id="406" r:id="rId12"/>
    <p:sldId id="423" r:id="rId13"/>
    <p:sldId id="385" r:id="rId14"/>
    <p:sldId id="369" r:id="rId15"/>
    <p:sldId id="417" r:id="rId16"/>
    <p:sldId id="256" r:id="rId17"/>
    <p:sldId id="419" r:id="rId18"/>
    <p:sldId id="420" r:id="rId19"/>
    <p:sldId id="41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48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F37277-1284-7B41-BF85-DEBAF56943DF}" v="3" dt="2019-03-07T12:39:50.8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80"/>
    <p:restoredTop sz="86803" autoAdjust="0"/>
  </p:normalViewPr>
  <p:slideViewPr>
    <p:cSldViewPr snapToGrid="0" snapToObjects="1">
      <p:cViewPr varScale="1">
        <p:scale>
          <a:sx n="84" d="100"/>
          <a:sy n="84" d="100"/>
        </p:scale>
        <p:origin x="90" y="4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a:t>
            </a:r>
            <a:r>
              <a:rPr lang="en-US" baseline="0"/>
              <a:t> of disadvantaged boys achieveing Age Expected National Expectations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EC2-9D4C-967A-8260302C62FB}"/>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8EC2-9D4C-967A-8260302C62FB}"/>
              </c:ext>
            </c:extLst>
          </c:dPt>
          <c:cat>
            <c:strRef>
              <c:f>Sheet1!$A$1:$A$2</c:f>
              <c:strCache>
                <c:ptCount val="2"/>
                <c:pt idx="0">
                  <c:v>Achieved</c:v>
                </c:pt>
                <c:pt idx="1">
                  <c:v>Not achieved</c:v>
                </c:pt>
              </c:strCache>
            </c:strRef>
          </c:cat>
          <c:val>
            <c:numRef>
              <c:f>Sheet1!$B$1:$B$2</c:f>
              <c:numCache>
                <c:formatCode>General</c:formatCode>
                <c:ptCount val="2"/>
                <c:pt idx="0">
                  <c:v>29</c:v>
                </c:pt>
                <c:pt idx="1">
                  <c:v>403</c:v>
                </c:pt>
              </c:numCache>
            </c:numRef>
          </c:val>
          <c:extLst xmlns:c16r2="http://schemas.microsoft.com/office/drawing/2015/06/chart">
            <c:ext xmlns:c16="http://schemas.microsoft.com/office/drawing/2014/chart" uri="{C3380CC4-5D6E-409C-BE32-E72D297353CC}">
              <c16:uniqueId val="{00000004-8EC2-9D4C-967A-8260302C62F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Sheet1!$B$5</c:f>
              <c:strCache>
                <c:ptCount val="1"/>
                <c:pt idx="0">
                  <c:v>Expected</c:v>
                </c:pt>
              </c:strCache>
            </c:strRef>
          </c:tx>
          <c:spPr>
            <a:solidFill>
              <a:schemeClr val="accent1"/>
            </a:solidFill>
            <a:ln>
              <a:noFill/>
            </a:ln>
            <a:effectLst/>
          </c:spPr>
          <c:invertIfNegative val="0"/>
          <c:cat>
            <c:strRef>
              <c:f>Sheet1!$A$8:$A$10</c:f>
              <c:strCache>
                <c:ptCount val="3"/>
                <c:pt idx="0">
                  <c:v>Programme</c:v>
                </c:pt>
                <c:pt idx="1">
                  <c:v>LA </c:v>
                </c:pt>
                <c:pt idx="2">
                  <c:v>National</c:v>
                </c:pt>
              </c:strCache>
            </c:strRef>
          </c:cat>
          <c:val>
            <c:numRef>
              <c:f>Sheet1!$B$8:$B$10</c:f>
              <c:numCache>
                <c:formatCode>General</c:formatCode>
                <c:ptCount val="3"/>
                <c:pt idx="0">
                  <c:v>12.8</c:v>
                </c:pt>
                <c:pt idx="1">
                  <c:v>2.9</c:v>
                </c:pt>
                <c:pt idx="2">
                  <c:v>3.6</c:v>
                </c:pt>
              </c:numCache>
            </c:numRef>
          </c:val>
          <c:extLst xmlns:c16r2="http://schemas.microsoft.com/office/drawing/2015/06/chart">
            <c:ext xmlns:c16="http://schemas.microsoft.com/office/drawing/2014/chart" uri="{C3380CC4-5D6E-409C-BE32-E72D297353CC}">
              <c16:uniqueId val="{00000000-2050-4942-B5D2-73FD33544A41}"/>
            </c:ext>
          </c:extLst>
        </c:ser>
        <c:ser>
          <c:idx val="1"/>
          <c:order val="1"/>
          <c:tx>
            <c:strRef>
              <c:f>Sheet1!$C$5</c:f>
              <c:strCache>
                <c:ptCount val="1"/>
                <c:pt idx="0">
                  <c:v>Greater Depth</c:v>
                </c:pt>
              </c:strCache>
            </c:strRef>
          </c:tx>
          <c:spPr>
            <a:solidFill>
              <a:schemeClr val="accent2"/>
            </a:solidFill>
            <a:ln>
              <a:noFill/>
            </a:ln>
            <a:effectLst/>
          </c:spPr>
          <c:invertIfNegative val="0"/>
          <c:cat>
            <c:strRef>
              <c:f>Sheet1!$A$8:$A$10</c:f>
              <c:strCache>
                <c:ptCount val="3"/>
                <c:pt idx="0">
                  <c:v>Programme</c:v>
                </c:pt>
                <c:pt idx="1">
                  <c:v>LA </c:v>
                </c:pt>
                <c:pt idx="2">
                  <c:v>National</c:v>
                </c:pt>
              </c:strCache>
            </c:strRef>
          </c:cat>
          <c:val>
            <c:numRef>
              <c:f>Sheet1!$C$8:$C$10</c:f>
              <c:numCache>
                <c:formatCode>General</c:formatCode>
                <c:ptCount val="3"/>
                <c:pt idx="0">
                  <c:v>11</c:v>
                </c:pt>
                <c:pt idx="1">
                  <c:v>3</c:v>
                </c:pt>
                <c:pt idx="2">
                  <c:v>3.4</c:v>
                </c:pt>
              </c:numCache>
            </c:numRef>
          </c:val>
          <c:extLst xmlns:c16r2="http://schemas.microsoft.com/office/drawing/2015/06/chart">
            <c:ext xmlns:c16="http://schemas.microsoft.com/office/drawing/2014/chart" uri="{C3380CC4-5D6E-409C-BE32-E72D297353CC}">
              <c16:uniqueId val="{00000001-2050-4942-B5D2-73FD33544A41}"/>
            </c:ext>
          </c:extLst>
        </c:ser>
        <c:dLbls>
          <c:showLegendKey val="0"/>
          <c:showVal val="0"/>
          <c:showCatName val="0"/>
          <c:showSerName val="0"/>
          <c:showPercent val="0"/>
          <c:showBubbleSize val="0"/>
        </c:dLbls>
        <c:gapWidth val="219"/>
        <c:overlap val="-27"/>
        <c:axId val="247198280"/>
        <c:axId val="247197496"/>
      </c:barChart>
      <c:catAx>
        <c:axId val="247198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7197496"/>
        <c:crosses val="autoZero"/>
        <c:auto val="1"/>
        <c:lblAlgn val="ctr"/>
        <c:lblOffset val="100"/>
        <c:noMultiLvlLbl val="0"/>
      </c:catAx>
      <c:valAx>
        <c:axId val="24719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7198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5FC6A6-5DAC-EE47-9FF9-FD11DA99ACD1}" type="datetimeFigureOut">
              <a:rPr lang="en-US" smtClean="0"/>
              <a:t>6/18/2019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3AF2D1-E5C4-CE4C-B2A6-4733E9FCA384}" type="slidenum">
              <a:rPr lang="en-US" smtClean="0"/>
              <a:t>‹#›</a:t>
            </a:fld>
            <a:endParaRPr lang="en-US"/>
          </a:p>
        </p:txBody>
      </p:sp>
    </p:spTree>
    <p:extLst>
      <p:ext uri="{BB962C8B-B14F-4D97-AF65-F5344CB8AC3E}">
        <p14:creationId xmlns:p14="http://schemas.microsoft.com/office/powerpoint/2010/main" val="254773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302187-32B2-FE44-BFC4-93A0B46E8043}" type="datetimeFigureOut">
              <a:rPr lang="en-US" smtClean="0"/>
              <a:t>6/18/2019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FDEFCE-B4B6-9142-9D99-6422F02FA91E}" type="slidenum">
              <a:rPr lang="en-US" smtClean="0"/>
              <a:t>‹#›</a:t>
            </a:fld>
            <a:endParaRPr lang="en-US"/>
          </a:p>
        </p:txBody>
      </p:sp>
    </p:spTree>
    <p:extLst>
      <p:ext uri="{BB962C8B-B14F-4D97-AF65-F5344CB8AC3E}">
        <p14:creationId xmlns:p14="http://schemas.microsoft.com/office/powerpoint/2010/main" val="35476569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DEFCE-B4B6-9142-9D99-6422F02FA91E}" type="slidenum">
              <a:rPr lang="en-US" smtClean="0"/>
              <a:t>1</a:t>
            </a:fld>
            <a:endParaRPr lang="en-US"/>
          </a:p>
        </p:txBody>
      </p:sp>
    </p:spTree>
    <p:extLst>
      <p:ext uri="{BB962C8B-B14F-4D97-AF65-F5344CB8AC3E}">
        <p14:creationId xmlns:p14="http://schemas.microsoft.com/office/powerpoint/2010/main" val="1397527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3895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DEFCE-B4B6-9142-9D99-6422F02FA91E}" type="slidenum">
              <a:rPr lang="en-US" smtClean="0"/>
              <a:t>16</a:t>
            </a:fld>
            <a:endParaRPr lang="en-US"/>
          </a:p>
        </p:txBody>
      </p:sp>
    </p:spTree>
    <p:extLst>
      <p:ext uri="{BB962C8B-B14F-4D97-AF65-F5344CB8AC3E}">
        <p14:creationId xmlns:p14="http://schemas.microsoft.com/office/powerpoint/2010/main" val="74940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DEFCE-B4B6-9142-9D99-6422F02FA91E}" type="slidenum">
              <a:rPr lang="en-US" smtClean="0"/>
              <a:t>2</a:t>
            </a:fld>
            <a:endParaRPr lang="en-US"/>
          </a:p>
        </p:txBody>
      </p:sp>
    </p:spTree>
    <p:extLst>
      <p:ext uri="{BB962C8B-B14F-4D97-AF65-F5344CB8AC3E}">
        <p14:creationId xmlns:p14="http://schemas.microsoft.com/office/powerpoint/2010/main" val="857407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7FDEFCE-B4B6-9142-9D99-6422F02FA91E}" type="slidenum">
              <a:rPr lang="en-US" smtClean="0"/>
              <a:t>3</a:t>
            </a:fld>
            <a:endParaRPr lang="en-US"/>
          </a:p>
        </p:txBody>
      </p:sp>
    </p:spTree>
    <p:extLst>
      <p:ext uri="{BB962C8B-B14F-4D97-AF65-F5344CB8AC3E}">
        <p14:creationId xmlns:p14="http://schemas.microsoft.com/office/powerpoint/2010/main" val="893181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DEFCE-B4B6-9142-9D99-6422F02FA91E}" type="slidenum">
              <a:rPr lang="en-US" smtClean="0"/>
              <a:t>4</a:t>
            </a:fld>
            <a:endParaRPr lang="en-US"/>
          </a:p>
        </p:txBody>
      </p:sp>
    </p:spTree>
    <p:extLst>
      <p:ext uri="{BB962C8B-B14F-4D97-AF65-F5344CB8AC3E}">
        <p14:creationId xmlns:p14="http://schemas.microsoft.com/office/powerpoint/2010/main" val="1429355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DEFCE-B4B6-9142-9D99-6422F02FA91E}" type="slidenum">
              <a:rPr lang="en-US" smtClean="0"/>
              <a:t>5</a:t>
            </a:fld>
            <a:endParaRPr lang="en-US"/>
          </a:p>
        </p:txBody>
      </p:sp>
    </p:spTree>
    <p:extLst>
      <p:ext uri="{BB962C8B-B14F-4D97-AF65-F5344CB8AC3E}">
        <p14:creationId xmlns:p14="http://schemas.microsoft.com/office/powerpoint/2010/main" val="1620746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DEFCE-B4B6-9142-9D99-6422F02FA91E}" type="slidenum">
              <a:rPr lang="en-US" smtClean="0"/>
              <a:t>6</a:t>
            </a:fld>
            <a:endParaRPr lang="en-US"/>
          </a:p>
        </p:txBody>
      </p:sp>
    </p:spTree>
    <p:extLst>
      <p:ext uri="{BB962C8B-B14F-4D97-AF65-F5344CB8AC3E}">
        <p14:creationId xmlns:p14="http://schemas.microsoft.com/office/powerpoint/2010/main" val="1852485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DEFCE-B4B6-9142-9D99-6422F02FA91E}" type="slidenum">
              <a:rPr lang="en-US" smtClean="0"/>
              <a:t>8</a:t>
            </a:fld>
            <a:endParaRPr lang="en-US"/>
          </a:p>
        </p:txBody>
      </p:sp>
    </p:spTree>
    <p:extLst>
      <p:ext uri="{BB962C8B-B14F-4D97-AF65-F5344CB8AC3E}">
        <p14:creationId xmlns:p14="http://schemas.microsoft.com/office/powerpoint/2010/main" val="1968578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DEFCE-B4B6-9142-9D99-6422F02FA91E}" type="slidenum">
              <a:rPr lang="en-US" smtClean="0"/>
              <a:t>10</a:t>
            </a:fld>
            <a:endParaRPr lang="en-US"/>
          </a:p>
        </p:txBody>
      </p:sp>
    </p:spTree>
    <p:extLst>
      <p:ext uri="{BB962C8B-B14F-4D97-AF65-F5344CB8AC3E}">
        <p14:creationId xmlns:p14="http://schemas.microsoft.com/office/powerpoint/2010/main" val="1716030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DEFCE-B4B6-9142-9D99-6422F02FA91E}" type="slidenum">
              <a:rPr lang="en-US" smtClean="0"/>
              <a:t>12</a:t>
            </a:fld>
            <a:endParaRPr lang="en-US"/>
          </a:p>
        </p:txBody>
      </p:sp>
    </p:spTree>
    <p:extLst>
      <p:ext uri="{BB962C8B-B14F-4D97-AF65-F5344CB8AC3E}">
        <p14:creationId xmlns:p14="http://schemas.microsoft.com/office/powerpoint/2010/main" val="138301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fld id="{A948F4EA-9249-BB40-A793-D4D01738E682}"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948F4EA-9249-BB40-A793-D4D01738E682}"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78474-E9E9-C74B-A715-8F2C44A9DADE}"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A948F4EA-9249-BB40-A793-D4D01738E682}"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A948F4EA-9249-BB40-A793-D4D01738E682}"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A948F4EA-9249-BB40-A793-D4D01738E682}"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fld id="{A948F4EA-9249-BB40-A793-D4D01738E682}"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78474-E9E9-C74B-A715-8F2C44A9DADE}"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948F4EA-9249-BB40-A793-D4D01738E682}"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A948F4EA-9249-BB40-A793-D4D01738E682}"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6"/>
          <p:cNvSpPr>
            <a:spLocks noGrp="1"/>
          </p:cNvSpPr>
          <p:nvPr>
            <p:ph type="dt" sz="half" idx="10"/>
          </p:nvPr>
        </p:nvSpPr>
        <p:spPr/>
        <p:txBody>
          <a:bodyPr/>
          <a:lstStyle/>
          <a:p>
            <a:fld id="{A948F4EA-9249-BB40-A793-D4D01738E682}" type="datetimeFigureOut">
              <a:rPr lang="en-US" smtClean="0"/>
              <a:t>6/18/2019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Date Placeholder 2"/>
          <p:cNvSpPr>
            <a:spLocks noGrp="1"/>
          </p:cNvSpPr>
          <p:nvPr>
            <p:ph type="dt" sz="half" idx="10"/>
          </p:nvPr>
        </p:nvSpPr>
        <p:spPr/>
        <p:txBody>
          <a:bodyPr/>
          <a:lstStyle/>
          <a:p>
            <a:fld id="{A948F4EA-9249-BB40-A793-D4D01738E682}" type="datetimeFigureOut">
              <a:rPr lang="en-US" smtClean="0"/>
              <a:t>6/18/2019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8F4EA-9249-BB40-A793-D4D01738E682}" type="datetimeFigureOut">
              <a:rPr lang="en-US" smtClean="0"/>
              <a:t>6/18/2019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948F4EA-9249-BB40-A793-D4D01738E682}"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A948F4EA-9249-BB40-A793-D4D01738E682}" type="datetimeFigureOut">
              <a:rPr lang="en-US" smtClean="0"/>
              <a:t>6/18/2019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2778474-E9E9-C74B-A715-8F2C44A9DAD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FE56A0E-7655-4E44-99BB-CA334DD4EFF8}"/>
              </a:ext>
            </a:extLst>
          </p:cNvPr>
          <p:cNvPicPr>
            <a:picLocks noChangeAspect="1"/>
          </p:cNvPicPr>
          <p:nvPr/>
        </p:nvPicPr>
        <p:blipFill rotWithShape="1">
          <a:blip r:embed="rId3"/>
          <a:srcRect t="5555" r="1666" b="3528"/>
          <a:stretch/>
        </p:blipFill>
        <p:spPr>
          <a:xfrm rot="5400000">
            <a:off x="-1053761" y="1053760"/>
            <a:ext cx="6874594" cy="4767073"/>
          </a:xfrm>
          <a:prstGeom prst="rect">
            <a:avLst/>
          </a:prstGeom>
        </p:spPr>
      </p:pic>
      <p:pic>
        <p:nvPicPr>
          <p:cNvPr id="3" name="Picture 2">
            <a:extLst>
              <a:ext uri="{FF2B5EF4-FFF2-40B4-BE49-F238E27FC236}">
                <a16:creationId xmlns:a16="http://schemas.microsoft.com/office/drawing/2014/main" xmlns="" id="{B1807AA7-B29E-3B43-A4CB-2EAC8D2E4199}"/>
              </a:ext>
            </a:extLst>
          </p:cNvPr>
          <p:cNvPicPr>
            <a:picLocks noChangeAspect="1"/>
          </p:cNvPicPr>
          <p:nvPr/>
        </p:nvPicPr>
        <p:blipFill>
          <a:blip r:embed="rId4"/>
          <a:stretch>
            <a:fillRect/>
          </a:stretch>
        </p:blipFill>
        <p:spPr>
          <a:xfrm>
            <a:off x="4817302" y="1273947"/>
            <a:ext cx="4326698" cy="4326698"/>
          </a:xfrm>
          <a:prstGeom prst="rect">
            <a:avLst/>
          </a:prstGeom>
        </p:spPr>
      </p:pic>
    </p:spTree>
    <p:extLst>
      <p:ext uri="{BB962C8B-B14F-4D97-AF65-F5344CB8AC3E}">
        <p14:creationId xmlns:p14="http://schemas.microsoft.com/office/powerpoint/2010/main" val="1930607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396679" cy="640913"/>
          </a:xfrm>
        </p:spPr>
        <p:txBody>
          <a:bodyPr/>
          <a:lstStyle/>
          <a:p>
            <a:r>
              <a:rPr lang="en-US" sz="3200" b="1" dirty="0">
                <a:latin typeface="Calibri" charset="0"/>
                <a:ea typeface="Calibri" charset="0"/>
                <a:cs typeface="Calibri" charset="0"/>
              </a:rPr>
              <a:t>Elements of Successful Reading Comprehension</a:t>
            </a:r>
          </a:p>
        </p:txBody>
      </p:sp>
      <p:pic>
        <p:nvPicPr>
          <p:cNvPr id="6" name="Content Placeholder 5">
            <a:extLst>
              <a:ext uri="{FF2B5EF4-FFF2-40B4-BE49-F238E27FC236}">
                <a16:creationId xmlns:a16="http://schemas.microsoft.com/office/drawing/2014/main" xmlns="" id="{E07699E0-A44B-A84C-9C6A-0AE94E3DDFD3}"/>
              </a:ext>
            </a:extLst>
          </p:cNvPr>
          <p:cNvPicPr>
            <a:picLocks noGrp="1" noChangeAspect="1"/>
          </p:cNvPicPr>
          <p:nvPr>
            <p:ph idx="1"/>
          </p:nvPr>
        </p:nvPicPr>
        <p:blipFill>
          <a:blip r:embed="rId3"/>
          <a:stretch>
            <a:fillRect/>
          </a:stretch>
        </p:blipFill>
        <p:spPr>
          <a:xfrm>
            <a:off x="320634" y="803883"/>
            <a:ext cx="8312727" cy="5805551"/>
          </a:xfrm>
        </p:spPr>
      </p:pic>
    </p:spTree>
    <p:extLst>
      <p:ext uri="{BB962C8B-B14F-4D97-AF65-F5344CB8AC3E}">
        <p14:creationId xmlns:p14="http://schemas.microsoft.com/office/powerpoint/2010/main" val="3620917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6D5E77-700A-514D-8D62-A7B0800B528C}"/>
              </a:ext>
            </a:extLst>
          </p:cNvPr>
          <p:cNvSpPr>
            <a:spLocks noGrp="1"/>
          </p:cNvSpPr>
          <p:nvPr>
            <p:ph type="title"/>
          </p:nvPr>
        </p:nvSpPr>
        <p:spPr>
          <a:xfrm>
            <a:off x="549275" y="107576"/>
            <a:ext cx="8042276" cy="904360"/>
          </a:xfrm>
        </p:spPr>
        <p:txBody>
          <a:bodyPr/>
          <a:lstStyle/>
          <a:p>
            <a:r>
              <a:rPr lang="en-US" b="1" dirty="0">
                <a:latin typeface="Calibri" panose="020F0502020204030204" pitchFamily="34" charset="0"/>
                <a:cs typeface="Calibri" panose="020F0502020204030204" pitchFamily="34" charset="0"/>
              </a:rPr>
              <a:t>Overview of the Programme</a:t>
            </a:r>
          </a:p>
        </p:txBody>
      </p:sp>
      <p:sp>
        <p:nvSpPr>
          <p:cNvPr id="4" name="TextBox 3">
            <a:extLst>
              <a:ext uri="{FF2B5EF4-FFF2-40B4-BE49-F238E27FC236}">
                <a16:creationId xmlns:a16="http://schemas.microsoft.com/office/drawing/2014/main" xmlns="" id="{CA25AB21-A188-1A44-89D9-D518EA087F8B}"/>
              </a:ext>
            </a:extLst>
          </p:cNvPr>
          <p:cNvSpPr txBox="1"/>
          <p:nvPr/>
        </p:nvSpPr>
        <p:spPr>
          <a:xfrm>
            <a:off x="4872038" y="1341120"/>
            <a:ext cx="4271962" cy="3831818"/>
          </a:xfrm>
          <a:prstGeom prst="rect">
            <a:avLst/>
          </a:prstGeom>
          <a:noFill/>
        </p:spPr>
        <p:txBody>
          <a:bodyPr wrap="square" rtlCol="0">
            <a:spAutoFit/>
          </a:bodyPr>
          <a:lstStyle/>
          <a:p>
            <a:r>
              <a:rPr lang="en-US" sz="2700" b="1" dirty="0">
                <a:latin typeface="Calibri" panose="020F0502020204030204" pitchFamily="34" charset="0"/>
                <a:cs typeface="Calibri" panose="020F0502020204030204" pitchFamily="34" charset="0"/>
              </a:rPr>
              <a:t>Day 3 </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Vocabulary</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Inference</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Predicting</a:t>
            </a:r>
          </a:p>
          <a:p>
            <a:endParaRPr lang="en-US" sz="2700" dirty="0">
              <a:latin typeface="Calibri" panose="020F0502020204030204" pitchFamily="34" charset="0"/>
              <a:cs typeface="Calibri" panose="020F0502020204030204" pitchFamily="34" charset="0"/>
            </a:endParaRPr>
          </a:p>
          <a:p>
            <a:r>
              <a:rPr lang="en-US" sz="2700" b="1" dirty="0">
                <a:latin typeface="Calibri" panose="020F0502020204030204" pitchFamily="34" charset="0"/>
                <a:cs typeface="Calibri" panose="020F0502020204030204" pitchFamily="34" charset="0"/>
              </a:rPr>
              <a:t>Day 4</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Teaching sequence</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Lesson structures</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Other Reading strategies</a:t>
            </a:r>
          </a:p>
        </p:txBody>
      </p:sp>
      <p:sp>
        <p:nvSpPr>
          <p:cNvPr id="5" name="Rectangle 4">
            <a:extLst>
              <a:ext uri="{FF2B5EF4-FFF2-40B4-BE49-F238E27FC236}">
                <a16:creationId xmlns:a16="http://schemas.microsoft.com/office/drawing/2014/main" xmlns="" id="{F708D229-EA4D-F64F-91AC-D5C340949F16}"/>
              </a:ext>
            </a:extLst>
          </p:cNvPr>
          <p:cNvSpPr/>
          <p:nvPr/>
        </p:nvSpPr>
        <p:spPr>
          <a:xfrm>
            <a:off x="128588" y="1341120"/>
            <a:ext cx="4850511" cy="4401205"/>
          </a:xfrm>
          <a:prstGeom prst="rect">
            <a:avLst/>
          </a:prstGeom>
        </p:spPr>
        <p:txBody>
          <a:bodyPr wrap="square">
            <a:spAutoFit/>
          </a:bodyPr>
          <a:lstStyle/>
          <a:p>
            <a:r>
              <a:rPr lang="en-US" sz="2700" b="1" dirty="0">
                <a:latin typeface="Calibri" panose="020F0502020204030204" pitchFamily="34" charset="0"/>
                <a:cs typeface="Calibri" panose="020F0502020204030204" pitchFamily="34" charset="0"/>
              </a:rPr>
              <a:t>Day 1</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Reading for pleasure</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Reading resilience</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Fluency</a:t>
            </a:r>
          </a:p>
          <a:p>
            <a:endParaRPr lang="en-US" sz="2700" dirty="0">
              <a:latin typeface="Calibri" panose="020F0502020204030204" pitchFamily="34" charset="0"/>
              <a:cs typeface="Calibri" panose="020F0502020204030204" pitchFamily="34" charset="0"/>
            </a:endParaRPr>
          </a:p>
          <a:p>
            <a:r>
              <a:rPr lang="en-US" sz="2700" b="1" dirty="0">
                <a:latin typeface="Calibri" panose="020F0502020204030204" pitchFamily="34" charset="0"/>
                <a:cs typeface="Calibri" panose="020F0502020204030204" pitchFamily="34" charset="0"/>
              </a:rPr>
              <a:t>Day 2 </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Activating prior knowledge</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Reading for meaning in the moment</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Assessing </a:t>
            </a:r>
          </a:p>
        </p:txBody>
      </p:sp>
    </p:spTree>
    <p:extLst>
      <p:ext uri="{BB962C8B-B14F-4D97-AF65-F5344CB8AC3E}">
        <p14:creationId xmlns:p14="http://schemas.microsoft.com/office/powerpoint/2010/main" val="66604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257BF1-F77C-3140-ABAD-7C20B95637D2}"/>
              </a:ext>
            </a:extLst>
          </p:cNvPr>
          <p:cNvSpPr>
            <a:spLocks noGrp="1"/>
          </p:cNvSpPr>
          <p:nvPr>
            <p:ph type="title"/>
          </p:nvPr>
        </p:nvSpPr>
        <p:spPr>
          <a:xfrm>
            <a:off x="174812" y="107576"/>
            <a:ext cx="8659906" cy="1336956"/>
          </a:xfrm>
        </p:spPr>
        <p:txBody>
          <a:bodyPr/>
          <a:lstStyle/>
          <a:p>
            <a:r>
              <a:rPr lang="en-US" sz="3600" dirty="0"/>
              <a:t>Comparison of Average Percentage Increase of KS2 Reading SATs Results</a:t>
            </a:r>
          </a:p>
        </p:txBody>
      </p:sp>
      <p:graphicFrame>
        <p:nvGraphicFramePr>
          <p:cNvPr id="6" name="Content Placeholder 5">
            <a:extLst>
              <a:ext uri="{FF2B5EF4-FFF2-40B4-BE49-F238E27FC236}">
                <a16:creationId xmlns:a16="http://schemas.microsoft.com/office/drawing/2014/main" xmlns="" id="{A3C9850B-C4D4-D046-9904-EEF3397781D5}"/>
              </a:ext>
            </a:extLst>
          </p:cNvPr>
          <p:cNvGraphicFramePr>
            <a:graphicFrameLocks noGrp="1"/>
          </p:cNvGraphicFramePr>
          <p:nvPr>
            <p:ph idx="1"/>
          </p:nvPr>
        </p:nvGraphicFramePr>
        <p:xfrm>
          <a:off x="549275" y="1600200"/>
          <a:ext cx="8042275"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52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952925"/>
            <a:ext cx="8520600" cy="2052600"/>
          </a:xfrm>
          <a:prstGeom prst="rect">
            <a:avLst/>
          </a:prstGeom>
        </p:spPr>
        <p:txBody>
          <a:bodyPr spcFirstLastPara="1" vert="horz" wrap="square" lIns="91425" tIns="91425" rIns="91425" bIns="91425" rtlCol="0" anchor="b" anchorCtr="0">
            <a:noAutofit/>
          </a:bodyPr>
          <a:lstStyle/>
          <a:p>
            <a:pPr>
              <a:spcBef>
                <a:spcPts val="0"/>
              </a:spcBef>
            </a:pPr>
            <a:r>
              <a:rPr lang="en-GB" dirty="0">
                <a:latin typeface="Calibri"/>
                <a:ea typeface="Calibri"/>
                <a:cs typeface="Calibri"/>
                <a:sym typeface="Calibri"/>
              </a:rPr>
              <a:t>The development and impact of the SSIF Reading Project </a:t>
            </a:r>
            <a:br>
              <a:rPr lang="en-GB" dirty="0">
                <a:latin typeface="Calibri"/>
                <a:ea typeface="Calibri"/>
                <a:cs typeface="Calibri"/>
                <a:sym typeface="Calibri"/>
              </a:rPr>
            </a:br>
            <a:r>
              <a:rPr lang="en-GB" dirty="0">
                <a:latin typeface="Calibri"/>
                <a:ea typeface="Calibri"/>
                <a:cs typeface="Calibri"/>
                <a:sym typeface="Calibri"/>
              </a:rPr>
              <a:t>within our school</a:t>
            </a:r>
            <a:endParaRPr dirty="0">
              <a:latin typeface="Calibri"/>
              <a:ea typeface="Calibri"/>
              <a:cs typeface="Calibri"/>
              <a:sym typeface="Calibri"/>
            </a:endParaRPr>
          </a:p>
        </p:txBody>
      </p:sp>
      <p:sp>
        <p:nvSpPr>
          <p:cNvPr id="55" name="Google Shape;55;p13"/>
          <p:cNvSpPr txBox="1">
            <a:spLocks noGrp="1"/>
          </p:cNvSpPr>
          <p:nvPr>
            <p:ph type="subTitle" idx="1"/>
          </p:nvPr>
        </p:nvSpPr>
        <p:spPr>
          <a:xfrm>
            <a:off x="311700" y="4371000"/>
            <a:ext cx="8520600" cy="792600"/>
          </a:xfrm>
          <a:prstGeom prst="rect">
            <a:avLst/>
          </a:prstGeom>
        </p:spPr>
        <p:txBody>
          <a:bodyPr spcFirstLastPara="1" vert="horz" wrap="square" lIns="91425" tIns="91425" rIns="91425" bIns="91425" rtlCol="0" anchor="t" anchorCtr="0">
            <a:noAutofit/>
          </a:bodyPr>
          <a:lstStyle/>
          <a:p>
            <a:pPr>
              <a:spcBef>
                <a:spcPts val="0"/>
              </a:spcBef>
            </a:pPr>
            <a:endParaRPr dirty="0"/>
          </a:p>
        </p:txBody>
      </p:sp>
    </p:spTree>
    <p:extLst>
      <p:ext uri="{BB962C8B-B14F-4D97-AF65-F5344CB8AC3E}">
        <p14:creationId xmlns:p14="http://schemas.microsoft.com/office/powerpoint/2010/main" val="1494174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7989D-B7E0-BE4A-8AB2-E3986821B431}"/>
              </a:ext>
            </a:extLst>
          </p:cNvPr>
          <p:cNvSpPr>
            <a:spLocks noGrp="1"/>
          </p:cNvSpPr>
          <p:nvPr>
            <p:ph type="title"/>
          </p:nvPr>
        </p:nvSpPr>
        <p:spPr>
          <a:xfrm>
            <a:off x="134470" y="107576"/>
            <a:ext cx="8673353" cy="954742"/>
          </a:xfrm>
        </p:spPr>
        <p:txBody>
          <a:bodyPr/>
          <a:lstStyle/>
          <a:p>
            <a:r>
              <a:rPr lang="en-US" dirty="0"/>
              <a:t>Key Messages from delegates</a:t>
            </a:r>
          </a:p>
        </p:txBody>
      </p:sp>
      <p:sp>
        <p:nvSpPr>
          <p:cNvPr id="3" name="Content Placeholder 2">
            <a:extLst>
              <a:ext uri="{FF2B5EF4-FFF2-40B4-BE49-F238E27FC236}">
                <a16:creationId xmlns:a16="http://schemas.microsoft.com/office/drawing/2014/main" xmlns="" id="{FC6F63CC-E183-F941-B039-4314CF9E4E78}"/>
              </a:ext>
            </a:extLst>
          </p:cNvPr>
          <p:cNvSpPr>
            <a:spLocks noGrp="1"/>
          </p:cNvSpPr>
          <p:nvPr>
            <p:ph idx="1"/>
          </p:nvPr>
        </p:nvSpPr>
        <p:spPr>
          <a:xfrm>
            <a:off x="134470" y="1237129"/>
            <a:ext cx="8901954" cy="5325036"/>
          </a:xfrm>
        </p:spPr>
        <p:txBody>
          <a:bodyPr>
            <a:normAutofit lnSpcReduction="10000"/>
          </a:bodyPr>
          <a:lstStyle/>
          <a:p>
            <a:r>
              <a:rPr lang="en-US" dirty="0" err="1"/>
              <a:t>Prioritise</a:t>
            </a:r>
            <a:r>
              <a:rPr lang="en-US" dirty="0"/>
              <a:t> reading and make time for it</a:t>
            </a:r>
          </a:p>
          <a:p>
            <a:r>
              <a:rPr lang="en-US" dirty="0"/>
              <a:t>Always read – raise the profile of reading across the curriculum</a:t>
            </a:r>
          </a:p>
          <a:p>
            <a:r>
              <a:rPr lang="en-US" dirty="0"/>
              <a:t>Allow children as much choice as possible</a:t>
            </a:r>
          </a:p>
          <a:p>
            <a:r>
              <a:rPr lang="en-US" dirty="0"/>
              <a:t>Discuss with children why they are doing reading tasks</a:t>
            </a:r>
          </a:p>
          <a:p>
            <a:r>
              <a:rPr lang="en-US" dirty="0"/>
              <a:t>Reflection on own practice and renewed enthusiasm for teaching reading = MASSIVE IMPACT</a:t>
            </a:r>
          </a:p>
          <a:p>
            <a:r>
              <a:rPr lang="en-US" dirty="0"/>
              <a:t>Get children to enjoy reading – it is half the battle</a:t>
            </a:r>
          </a:p>
          <a:p>
            <a:r>
              <a:rPr lang="en-US" dirty="0"/>
              <a:t>Invest in good books</a:t>
            </a:r>
          </a:p>
          <a:p>
            <a:r>
              <a:rPr lang="en-US" dirty="0"/>
              <a:t>If it is important make time for it</a:t>
            </a:r>
          </a:p>
          <a:p>
            <a:endParaRPr lang="en-US" dirty="0"/>
          </a:p>
        </p:txBody>
      </p:sp>
    </p:spTree>
    <p:extLst>
      <p:ext uri="{BB962C8B-B14F-4D97-AF65-F5344CB8AC3E}">
        <p14:creationId xmlns:p14="http://schemas.microsoft.com/office/powerpoint/2010/main" val="3819889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5F5724-DDA0-0F4B-9618-5EB00844645D}"/>
              </a:ext>
            </a:extLst>
          </p:cNvPr>
          <p:cNvSpPr>
            <a:spLocks noGrp="1"/>
          </p:cNvSpPr>
          <p:nvPr>
            <p:ph type="title"/>
          </p:nvPr>
        </p:nvSpPr>
        <p:spPr>
          <a:xfrm>
            <a:off x="549275" y="107576"/>
            <a:ext cx="8042276" cy="806823"/>
          </a:xfrm>
        </p:spPr>
        <p:txBody>
          <a:bodyPr/>
          <a:lstStyle/>
          <a:p>
            <a:r>
              <a:rPr lang="en-US" dirty="0"/>
              <a:t>Quotes from delegates</a:t>
            </a:r>
          </a:p>
        </p:txBody>
      </p:sp>
      <p:sp>
        <p:nvSpPr>
          <p:cNvPr id="3" name="Content Placeholder 2">
            <a:extLst>
              <a:ext uri="{FF2B5EF4-FFF2-40B4-BE49-F238E27FC236}">
                <a16:creationId xmlns:a16="http://schemas.microsoft.com/office/drawing/2014/main" xmlns="" id="{B98BD3C6-4F27-134B-BC70-D36BA045707A}"/>
              </a:ext>
            </a:extLst>
          </p:cNvPr>
          <p:cNvSpPr>
            <a:spLocks noGrp="1"/>
          </p:cNvSpPr>
          <p:nvPr>
            <p:ph idx="1"/>
          </p:nvPr>
        </p:nvSpPr>
        <p:spPr>
          <a:xfrm>
            <a:off x="549275" y="1008528"/>
            <a:ext cx="8042276" cy="5741895"/>
          </a:xfrm>
        </p:spPr>
        <p:txBody>
          <a:bodyPr/>
          <a:lstStyle/>
          <a:p>
            <a:pPr marL="0" indent="0">
              <a:buNone/>
            </a:pPr>
            <a:r>
              <a:rPr lang="en-US" dirty="0"/>
              <a:t>‘It’s really made me think about reading and understand how to unpick and teach the skills of reading.  It has been a real learning curve for me.’</a:t>
            </a:r>
          </a:p>
          <a:p>
            <a:pPr marL="0" indent="0">
              <a:buNone/>
            </a:pPr>
            <a:endParaRPr lang="en-US" dirty="0"/>
          </a:p>
          <a:p>
            <a:pPr marL="0" indent="0">
              <a:buNone/>
            </a:pPr>
            <a:r>
              <a:rPr lang="en-US" dirty="0"/>
              <a:t>‘One of the target group is now a phenomenal reader and he wasn’t before.  This is down to all the work we have done on fluency.</a:t>
            </a:r>
          </a:p>
          <a:p>
            <a:pPr marL="0" indent="0">
              <a:buNone/>
            </a:pPr>
            <a:endParaRPr lang="en-US" dirty="0"/>
          </a:p>
          <a:p>
            <a:pPr marL="0" indent="0">
              <a:buNone/>
            </a:pPr>
            <a:r>
              <a:rPr lang="en-US" dirty="0"/>
              <a:t>‘My attitude to reading has really changed and this has meant the attitude of the children towards reading has changed.  They are now far more enthusiastic and confident.’</a:t>
            </a:r>
          </a:p>
          <a:p>
            <a:endParaRPr lang="en-US" dirty="0"/>
          </a:p>
        </p:txBody>
      </p:sp>
    </p:spTree>
    <p:extLst>
      <p:ext uri="{BB962C8B-B14F-4D97-AF65-F5344CB8AC3E}">
        <p14:creationId xmlns:p14="http://schemas.microsoft.com/office/powerpoint/2010/main" val="3636842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6754" y="1756292"/>
            <a:ext cx="4075326" cy="3785652"/>
          </a:xfrm>
          <a:prstGeom prst="rect">
            <a:avLst/>
          </a:prstGeom>
          <a:noFill/>
        </p:spPr>
        <p:txBody>
          <a:bodyPr wrap="square" rtlCol="0">
            <a:spAutoFit/>
          </a:bodyPr>
          <a:lstStyle/>
          <a:p>
            <a:pPr algn="ctr"/>
            <a:r>
              <a:rPr lang="en-US" sz="4000" b="1" dirty="0">
                <a:solidFill>
                  <a:schemeClr val="accent1"/>
                </a:solidFill>
                <a:latin typeface="Calibri" charset="0"/>
                <a:ea typeface="Calibri" charset="0"/>
                <a:cs typeface="Calibri" charset="0"/>
              </a:rPr>
              <a:t>Thank you</a:t>
            </a:r>
          </a:p>
          <a:p>
            <a:pPr algn="ctr"/>
            <a:endParaRPr lang="en-US" sz="4000" b="1" dirty="0">
              <a:solidFill>
                <a:schemeClr val="accent1"/>
              </a:solidFill>
              <a:latin typeface="Calibri" charset="0"/>
              <a:ea typeface="Calibri" charset="0"/>
              <a:cs typeface="Calibri" charset="0"/>
            </a:endParaRPr>
          </a:p>
          <a:p>
            <a:pPr algn="ctr"/>
            <a:r>
              <a:rPr lang="en-US" sz="2400" dirty="0">
                <a:latin typeface="Calibri" charset="0"/>
                <a:ea typeface="Calibri" charset="0"/>
                <a:cs typeface="Calibri" charset="0"/>
              </a:rPr>
              <a:t>For more information go to </a:t>
            </a:r>
          </a:p>
          <a:p>
            <a:pPr algn="ctr"/>
            <a:r>
              <a:rPr lang="en-US" sz="2400" dirty="0" err="1">
                <a:latin typeface="Calibri" charset="0"/>
                <a:ea typeface="Calibri" charset="0"/>
                <a:cs typeface="Calibri" charset="0"/>
              </a:rPr>
              <a:t>Prolearnnet.com</a:t>
            </a:r>
            <a:r>
              <a:rPr lang="en-US" sz="2400" dirty="0">
                <a:latin typeface="Calibri" charset="0"/>
                <a:ea typeface="Calibri" charset="0"/>
                <a:cs typeface="Calibri" charset="0"/>
              </a:rPr>
              <a:t>, click on the training tab and scroll down to Developing Reading </a:t>
            </a:r>
            <a:r>
              <a:rPr lang="en-US" sz="2400" dirty="0" err="1">
                <a:latin typeface="Calibri" charset="0"/>
                <a:ea typeface="Calibri" charset="0"/>
                <a:cs typeface="Calibri" charset="0"/>
              </a:rPr>
              <a:t>Programme</a:t>
            </a:r>
            <a:endParaRPr lang="en-US" sz="2400" dirty="0">
              <a:latin typeface="Calibri" charset="0"/>
              <a:ea typeface="Calibri" charset="0"/>
              <a:cs typeface="Calibri" charset="0"/>
            </a:endParaRPr>
          </a:p>
          <a:p>
            <a:pPr algn="ctr"/>
            <a:endParaRPr lang="en-US" sz="4000" dirty="0"/>
          </a:p>
        </p:txBody>
      </p:sp>
      <p:pic>
        <p:nvPicPr>
          <p:cNvPr id="5" name="Picture 4">
            <a:extLst>
              <a:ext uri="{FF2B5EF4-FFF2-40B4-BE49-F238E27FC236}">
                <a16:creationId xmlns:a16="http://schemas.microsoft.com/office/drawing/2014/main" xmlns="" id="{CFE56A0E-7655-4E44-99BB-CA334DD4EFF8}"/>
              </a:ext>
            </a:extLst>
          </p:cNvPr>
          <p:cNvPicPr>
            <a:picLocks noChangeAspect="1"/>
          </p:cNvPicPr>
          <p:nvPr/>
        </p:nvPicPr>
        <p:blipFill rotWithShape="1">
          <a:blip r:embed="rId3"/>
          <a:srcRect t="5555" r="1666" b="3528"/>
          <a:stretch/>
        </p:blipFill>
        <p:spPr>
          <a:xfrm rot="5400000">
            <a:off x="-1053762" y="1037167"/>
            <a:ext cx="6874594" cy="4767073"/>
          </a:xfrm>
          <a:prstGeom prst="rect">
            <a:avLst/>
          </a:prstGeom>
        </p:spPr>
      </p:pic>
    </p:spTree>
    <p:extLst>
      <p:ext uri="{BB962C8B-B14F-4D97-AF65-F5344CB8AC3E}">
        <p14:creationId xmlns:p14="http://schemas.microsoft.com/office/powerpoint/2010/main" val="4013788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94690-D5AE-9C4F-967D-840A57E10AF6}"/>
              </a:ext>
            </a:extLst>
          </p:cNvPr>
          <p:cNvSpPr>
            <a:spLocks noGrp="1"/>
          </p:cNvSpPr>
          <p:nvPr>
            <p:ph type="title"/>
          </p:nvPr>
        </p:nvSpPr>
        <p:spPr>
          <a:xfrm>
            <a:off x="549275" y="380999"/>
            <a:ext cx="8042276" cy="1336956"/>
          </a:xfrm>
        </p:spPr>
        <p:txBody>
          <a:bodyPr/>
          <a:lstStyle/>
          <a:p>
            <a:r>
              <a:rPr lang="en-US" b="1" dirty="0"/>
              <a:t>Essex Reading Data for Year 11 Boys in 2017  </a:t>
            </a:r>
          </a:p>
        </p:txBody>
      </p:sp>
      <p:graphicFrame>
        <p:nvGraphicFramePr>
          <p:cNvPr id="4" name="Chart 3">
            <a:extLst>
              <a:ext uri="{FF2B5EF4-FFF2-40B4-BE49-F238E27FC236}">
                <a16:creationId xmlns:a16="http://schemas.microsoft.com/office/drawing/2014/main" xmlns="" id="{5D1595C3-9FFD-9D49-B479-AE98949B0649}"/>
              </a:ext>
            </a:extLst>
          </p:cNvPr>
          <p:cNvGraphicFramePr>
            <a:graphicFrameLocks/>
          </p:cNvGraphicFramePr>
          <p:nvPr>
            <p:extLst/>
          </p:nvPr>
        </p:nvGraphicFramePr>
        <p:xfrm>
          <a:off x="866274" y="1717955"/>
          <a:ext cx="7523747" cy="49876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863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353" y="1986618"/>
            <a:ext cx="7753815" cy="1077218"/>
          </a:xfrm>
          <a:prstGeom prst="rect">
            <a:avLst/>
          </a:prstGeom>
        </p:spPr>
        <p:txBody>
          <a:bodyPr wrap="square">
            <a:spAutoFit/>
          </a:bodyPr>
          <a:lstStyle/>
          <a:p>
            <a:endParaRPr lang="en-US" sz="3200" dirty="0">
              <a:solidFill>
                <a:srgbClr val="0C0C0C"/>
              </a:solidFill>
              <a:latin typeface="Calibri" charset="0"/>
              <a:ea typeface="Calibri" charset="0"/>
              <a:cs typeface="Calibri" charset="0"/>
            </a:endParaRPr>
          </a:p>
          <a:p>
            <a:endParaRPr lang="en-US" sz="3200" dirty="0">
              <a:latin typeface="Calibri" charset="0"/>
              <a:ea typeface="Calibri" charset="0"/>
              <a:cs typeface="Calibri" charset="0"/>
            </a:endParaRPr>
          </a:p>
        </p:txBody>
      </p:sp>
      <p:sp>
        <p:nvSpPr>
          <p:cNvPr id="3" name="Rectangle 2">
            <a:extLst>
              <a:ext uri="{FF2B5EF4-FFF2-40B4-BE49-F238E27FC236}">
                <a16:creationId xmlns:a16="http://schemas.microsoft.com/office/drawing/2014/main" xmlns="" id="{765AAE2B-6106-C34A-A96C-C27244E52E75}"/>
              </a:ext>
            </a:extLst>
          </p:cNvPr>
          <p:cNvSpPr/>
          <p:nvPr/>
        </p:nvSpPr>
        <p:spPr>
          <a:xfrm>
            <a:off x="170688" y="876795"/>
            <a:ext cx="6242304" cy="5570756"/>
          </a:xfrm>
          <a:prstGeom prst="rect">
            <a:avLst/>
          </a:prstGeom>
        </p:spPr>
        <p:txBody>
          <a:bodyPr wrap="square">
            <a:spAutoFit/>
          </a:bodyPr>
          <a:lstStyle/>
          <a:p>
            <a:pPr>
              <a:spcAft>
                <a:spcPts val="0"/>
              </a:spcAft>
            </a:pPr>
            <a:r>
              <a:rPr lang="en-GB" sz="4000" dirty="0">
                <a:latin typeface="Calibri" panose="020F0502020204030204" pitchFamily="34" charset="0"/>
                <a:ea typeface="Calibri" panose="020F0502020204030204" pitchFamily="34" charset="0"/>
                <a:cs typeface="Times New Roman" panose="02020603050405020304" pitchFamily="18" charset="0"/>
              </a:rPr>
              <a:t>While good readers gain new skills very rapidly, and quickly move from learning to read to reading to learn, poor readers become increasingly frustrated with the act of reading, and try to avoid reading where possible.   </a:t>
            </a:r>
          </a:p>
          <a:p>
            <a:pPr algn="r">
              <a:spcAft>
                <a:spcPts val="0"/>
              </a:spcAft>
            </a:pPr>
            <a:endParaRPr lang="en-GB"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3D5D5285-04FE-D945-B6A7-5D88EAAD17AC}"/>
              </a:ext>
            </a:extLst>
          </p:cNvPr>
          <p:cNvPicPr>
            <a:picLocks noChangeAspect="1"/>
          </p:cNvPicPr>
          <p:nvPr/>
        </p:nvPicPr>
        <p:blipFill>
          <a:blip r:embed="rId3"/>
          <a:stretch>
            <a:fillRect/>
          </a:stretch>
        </p:blipFill>
        <p:spPr>
          <a:xfrm>
            <a:off x="6412992" y="1546995"/>
            <a:ext cx="2731008" cy="4030082"/>
          </a:xfrm>
          <a:prstGeom prst="rect">
            <a:avLst/>
          </a:prstGeom>
        </p:spPr>
      </p:pic>
    </p:spTree>
    <p:extLst>
      <p:ext uri="{BB962C8B-B14F-4D97-AF65-F5344CB8AC3E}">
        <p14:creationId xmlns:p14="http://schemas.microsoft.com/office/powerpoint/2010/main" val="2208447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557" y="914400"/>
            <a:ext cx="7916994" cy="5029201"/>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Children who read for 20 minutes a day are exposed to 1.8 million words a year.</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Children who read on average for 4.6 minutes a day are exposed to 282,000 words a year.</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Children who read for less than one minute a day are exposed to 8,000 words a year.</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So it would take a child who reads for less than one minute a day a whole year to read the number of words that a child who reads for 20 minutes a day would read in 2 days.</a:t>
            </a:r>
          </a:p>
        </p:txBody>
      </p:sp>
    </p:spTree>
    <p:extLst>
      <p:ext uri="{BB962C8B-B14F-4D97-AF65-F5344CB8AC3E}">
        <p14:creationId xmlns:p14="http://schemas.microsoft.com/office/powerpoint/2010/main" val="3524726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353" y="1986618"/>
            <a:ext cx="7753815" cy="1077218"/>
          </a:xfrm>
          <a:prstGeom prst="rect">
            <a:avLst/>
          </a:prstGeom>
        </p:spPr>
        <p:txBody>
          <a:bodyPr wrap="square">
            <a:spAutoFit/>
          </a:bodyPr>
          <a:lstStyle/>
          <a:p>
            <a:endParaRPr lang="en-US" sz="3200" dirty="0">
              <a:solidFill>
                <a:srgbClr val="0C0C0C"/>
              </a:solidFill>
              <a:latin typeface="Calibri" charset="0"/>
              <a:ea typeface="Calibri" charset="0"/>
              <a:cs typeface="Calibri" charset="0"/>
            </a:endParaRPr>
          </a:p>
          <a:p>
            <a:endParaRPr lang="en-US" sz="3200" dirty="0">
              <a:latin typeface="Calibri" charset="0"/>
              <a:ea typeface="Calibri" charset="0"/>
              <a:cs typeface="Calibri" charset="0"/>
            </a:endParaRPr>
          </a:p>
        </p:txBody>
      </p:sp>
      <p:sp>
        <p:nvSpPr>
          <p:cNvPr id="3" name="Rectangle 2">
            <a:extLst>
              <a:ext uri="{FF2B5EF4-FFF2-40B4-BE49-F238E27FC236}">
                <a16:creationId xmlns:a16="http://schemas.microsoft.com/office/drawing/2014/main" xmlns="" id="{765AAE2B-6106-C34A-A96C-C27244E52E75}"/>
              </a:ext>
            </a:extLst>
          </p:cNvPr>
          <p:cNvSpPr/>
          <p:nvPr/>
        </p:nvSpPr>
        <p:spPr>
          <a:xfrm>
            <a:off x="170688" y="876795"/>
            <a:ext cx="6242304" cy="5570756"/>
          </a:xfrm>
          <a:prstGeom prst="rect">
            <a:avLst/>
          </a:prstGeom>
        </p:spPr>
        <p:txBody>
          <a:bodyPr wrap="square">
            <a:spAutoFit/>
          </a:bodyPr>
          <a:lstStyle/>
          <a:p>
            <a:pPr>
              <a:spcAft>
                <a:spcPts val="0"/>
              </a:spcAft>
            </a:pPr>
            <a:r>
              <a:rPr lang="en-GB" sz="4000" dirty="0">
                <a:latin typeface="Calibri" panose="020F0502020204030204" pitchFamily="34" charset="0"/>
                <a:ea typeface="Calibri" panose="020F0502020204030204" pitchFamily="34" charset="0"/>
                <a:cs typeface="Times New Roman" panose="02020603050405020304" pitchFamily="18" charset="0"/>
              </a:rPr>
              <a:t>While good readers gain new skills very rapidly, and quickly move from </a:t>
            </a:r>
            <a:r>
              <a:rPr lang="en-GB" sz="4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learning to read to reading to learn</a:t>
            </a:r>
            <a:r>
              <a:rPr lang="en-GB" sz="4000" dirty="0">
                <a:latin typeface="Calibri" panose="020F0502020204030204" pitchFamily="34" charset="0"/>
                <a:ea typeface="Calibri" panose="020F0502020204030204" pitchFamily="34" charset="0"/>
                <a:cs typeface="Times New Roman" panose="02020603050405020304" pitchFamily="18" charset="0"/>
              </a:rPr>
              <a:t>, poor readers become increasingly frustrated with the act of reading, and try to avoid reading where possible.   </a:t>
            </a:r>
          </a:p>
          <a:p>
            <a:pPr algn="r">
              <a:spcAft>
                <a:spcPts val="0"/>
              </a:spcAft>
            </a:pPr>
            <a:endParaRPr lang="en-GB"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3D5D5285-04FE-D945-B6A7-5D88EAAD17AC}"/>
              </a:ext>
            </a:extLst>
          </p:cNvPr>
          <p:cNvPicPr>
            <a:picLocks noChangeAspect="1"/>
          </p:cNvPicPr>
          <p:nvPr/>
        </p:nvPicPr>
        <p:blipFill>
          <a:blip r:embed="rId3"/>
          <a:stretch>
            <a:fillRect/>
          </a:stretch>
        </p:blipFill>
        <p:spPr>
          <a:xfrm>
            <a:off x="6412992" y="1546995"/>
            <a:ext cx="2731008" cy="4030082"/>
          </a:xfrm>
          <a:prstGeom prst="rect">
            <a:avLst/>
          </a:prstGeom>
        </p:spPr>
      </p:pic>
    </p:spTree>
    <p:extLst>
      <p:ext uri="{BB962C8B-B14F-4D97-AF65-F5344CB8AC3E}">
        <p14:creationId xmlns:p14="http://schemas.microsoft.com/office/powerpoint/2010/main" val="724076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23554"/>
            <a:ext cx="8042276" cy="1076647"/>
          </a:xfrm>
        </p:spPr>
        <p:txBody>
          <a:bodyPr/>
          <a:lstStyle/>
          <a:p>
            <a:r>
              <a:rPr lang="en-US" sz="6600" b="1" dirty="0">
                <a:latin typeface="Calibri" charset="0"/>
                <a:ea typeface="Calibri" charset="0"/>
                <a:cs typeface="Calibri" charset="0"/>
              </a:rPr>
              <a:t>Reading</a:t>
            </a:r>
          </a:p>
        </p:txBody>
      </p:sp>
      <p:sp>
        <p:nvSpPr>
          <p:cNvPr id="3" name="Content Placeholder 2"/>
          <p:cNvSpPr>
            <a:spLocks noGrp="1"/>
          </p:cNvSpPr>
          <p:nvPr>
            <p:ph idx="1"/>
          </p:nvPr>
        </p:nvSpPr>
        <p:spPr>
          <a:xfrm>
            <a:off x="359764" y="1600201"/>
            <a:ext cx="8231787" cy="4343400"/>
          </a:xfrm>
        </p:spPr>
        <p:txBody>
          <a:bodyPr/>
          <a:lstStyle/>
          <a:p>
            <a:pPr marL="0" indent="0">
              <a:buNone/>
            </a:pPr>
            <a:endParaRPr lang="en-GB" dirty="0"/>
          </a:p>
          <a:p>
            <a:pPr marL="0" indent="0">
              <a:buNone/>
            </a:pPr>
            <a:r>
              <a:rPr lang="en-GB" sz="3600" dirty="0">
                <a:latin typeface="Calibri" charset="0"/>
                <a:ea typeface="Calibri" charset="0"/>
                <a:cs typeface="Calibri" charset="0"/>
              </a:rPr>
              <a:t>The unlocking of the language in a written text so that it is accessible and open to interpretation, debate and question.</a:t>
            </a:r>
          </a:p>
          <a:p>
            <a:pPr marL="0" indent="0">
              <a:buNone/>
            </a:pPr>
            <a:endParaRPr lang="en-GB" sz="3600" dirty="0">
              <a:latin typeface="Calibri" charset="0"/>
              <a:ea typeface="Calibri" charset="0"/>
              <a:cs typeface="Calibri" charset="0"/>
            </a:endParaRPr>
          </a:p>
          <a:p>
            <a:pPr marL="0" indent="0" algn="r">
              <a:buNone/>
            </a:pPr>
            <a:r>
              <a:rPr lang="en-GB" sz="3600">
                <a:latin typeface="Calibri" charset="0"/>
                <a:ea typeface="Calibri" charset="0"/>
                <a:cs typeface="Calibri" charset="0"/>
              </a:rPr>
              <a:t>Keith Topping</a:t>
            </a:r>
            <a:endParaRPr lang="en-GB" sz="3600" dirty="0">
              <a:latin typeface="Calibri" charset="0"/>
              <a:ea typeface="Calibri" charset="0"/>
              <a:cs typeface="Calibri" charset="0"/>
            </a:endParaRPr>
          </a:p>
          <a:p>
            <a:endParaRPr lang="en-US" dirty="0"/>
          </a:p>
        </p:txBody>
      </p:sp>
    </p:spTree>
    <p:extLst>
      <p:ext uri="{BB962C8B-B14F-4D97-AF65-F5344CB8AC3E}">
        <p14:creationId xmlns:p14="http://schemas.microsoft.com/office/powerpoint/2010/main" val="574956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87314-4BC0-6F4B-9AB8-B25267DC3958}"/>
              </a:ext>
            </a:extLst>
          </p:cNvPr>
          <p:cNvSpPr>
            <a:spLocks noGrp="1"/>
          </p:cNvSpPr>
          <p:nvPr>
            <p:ph type="title"/>
          </p:nvPr>
        </p:nvSpPr>
        <p:spPr>
          <a:xfrm>
            <a:off x="616510" y="94129"/>
            <a:ext cx="8042276" cy="632012"/>
          </a:xfrm>
        </p:spPr>
        <p:txBody>
          <a:bodyPr/>
          <a:lstStyle/>
          <a:p>
            <a:r>
              <a:rPr lang="en-US" sz="3600" dirty="0"/>
              <a:t>Good readers:</a:t>
            </a:r>
          </a:p>
        </p:txBody>
      </p:sp>
      <p:sp>
        <p:nvSpPr>
          <p:cNvPr id="3" name="Content Placeholder 2">
            <a:extLst>
              <a:ext uri="{FF2B5EF4-FFF2-40B4-BE49-F238E27FC236}">
                <a16:creationId xmlns:a16="http://schemas.microsoft.com/office/drawing/2014/main" xmlns="" id="{F825A616-276E-A04E-8F62-53A3EFAD7AB8}"/>
              </a:ext>
            </a:extLst>
          </p:cNvPr>
          <p:cNvSpPr>
            <a:spLocks noGrp="1"/>
          </p:cNvSpPr>
          <p:nvPr>
            <p:ph idx="1"/>
          </p:nvPr>
        </p:nvSpPr>
        <p:spPr>
          <a:xfrm>
            <a:off x="207402" y="726141"/>
            <a:ext cx="8729195" cy="6037730"/>
          </a:xfrm>
        </p:spPr>
        <p:txBody>
          <a:bodyPr>
            <a:normAutofit fontScale="92500" lnSpcReduction="20000"/>
          </a:bodyPr>
          <a:lstStyle/>
          <a:p>
            <a:r>
              <a:rPr lang="en-US" dirty="0">
                <a:solidFill>
                  <a:schemeClr val="tx1"/>
                </a:solidFill>
                <a:latin typeface="Calibri" charset="0"/>
                <a:ea typeface="Calibri" charset="0"/>
                <a:cs typeface="Calibri" charset="0"/>
              </a:rPr>
              <a:t>read a lot.</a:t>
            </a:r>
          </a:p>
          <a:p>
            <a:r>
              <a:rPr lang="en-US" dirty="0">
                <a:solidFill>
                  <a:schemeClr val="tx1"/>
                </a:solidFill>
                <a:latin typeface="Calibri" charset="0"/>
                <a:ea typeface="Calibri" charset="0"/>
                <a:cs typeface="Calibri" charset="0"/>
              </a:rPr>
              <a:t>decode words fluently, quickly mapping out their meaning.</a:t>
            </a:r>
          </a:p>
          <a:p>
            <a:r>
              <a:rPr lang="en-US" dirty="0">
                <a:solidFill>
                  <a:schemeClr val="tx1"/>
                </a:solidFill>
                <a:latin typeface="Calibri" charset="0"/>
                <a:ea typeface="Calibri" charset="0"/>
                <a:cs typeface="Calibri" charset="0"/>
              </a:rPr>
              <a:t>read for longer, with greater effort and persistence.</a:t>
            </a:r>
          </a:p>
          <a:p>
            <a:r>
              <a:rPr lang="en-US" dirty="0">
                <a:solidFill>
                  <a:schemeClr val="tx1"/>
                </a:solidFill>
                <a:latin typeface="Calibri" charset="0"/>
                <a:ea typeface="Calibri" charset="0"/>
                <a:cs typeface="Calibri" charset="0"/>
              </a:rPr>
              <a:t>actively draw upon their broad background knowledge to make sense of the text.</a:t>
            </a:r>
          </a:p>
          <a:p>
            <a:r>
              <a:rPr lang="en-US" dirty="0">
                <a:solidFill>
                  <a:schemeClr val="tx1"/>
                </a:solidFill>
                <a:latin typeface="Calibri" charset="0"/>
                <a:ea typeface="Calibri" charset="0"/>
                <a:cs typeface="Calibri" charset="0"/>
              </a:rPr>
              <a:t>possess a broad and deep vocabulary knowledge.</a:t>
            </a:r>
          </a:p>
          <a:p>
            <a:r>
              <a:rPr lang="en-US" dirty="0">
                <a:solidFill>
                  <a:schemeClr val="tx1"/>
                </a:solidFill>
                <a:latin typeface="Calibri" charset="0"/>
                <a:ea typeface="Calibri" charset="0"/>
                <a:cs typeface="Calibri" charset="0"/>
              </a:rPr>
              <a:t>read a lot and are repeatedly exposed to vocabulary, gaining a depth of word knowledge, and they are better served with yet more background knowledge</a:t>
            </a:r>
          </a:p>
          <a:p>
            <a:r>
              <a:rPr lang="en-US" dirty="0">
                <a:solidFill>
                  <a:schemeClr val="tx1"/>
                </a:solidFill>
                <a:latin typeface="Calibri" charset="0"/>
                <a:ea typeface="Calibri" charset="0"/>
                <a:cs typeface="Calibri" charset="0"/>
              </a:rPr>
              <a:t>automatically deploy comprehension strategies, like predicting or </a:t>
            </a:r>
            <a:r>
              <a:rPr lang="en-US" dirty="0" err="1">
                <a:solidFill>
                  <a:schemeClr val="tx1"/>
                </a:solidFill>
                <a:latin typeface="Calibri" charset="0"/>
                <a:ea typeface="Calibri" charset="0"/>
                <a:cs typeface="Calibri" charset="0"/>
              </a:rPr>
              <a:t>summarising</a:t>
            </a:r>
            <a:r>
              <a:rPr lang="en-US" dirty="0">
                <a:solidFill>
                  <a:schemeClr val="tx1"/>
                </a:solidFill>
                <a:latin typeface="Calibri" charset="0"/>
                <a:ea typeface="Calibri" charset="0"/>
                <a:cs typeface="Calibri" charset="0"/>
              </a:rPr>
              <a:t>.</a:t>
            </a:r>
          </a:p>
          <a:p>
            <a:r>
              <a:rPr lang="en-GB" dirty="0">
                <a:solidFill>
                  <a:schemeClr val="tx1"/>
                </a:solidFill>
                <a:latin typeface="Calibri" panose="020F0502020204030204" pitchFamily="34" charset="0"/>
                <a:cs typeface="Calibri" panose="020F0502020204030204" pitchFamily="34" charset="0"/>
              </a:rPr>
              <a:t>constantly monitor their comprehension, asking questions like: ‘Does this make sense?’</a:t>
            </a:r>
            <a:endParaRPr lang="en-US" dirty="0">
              <a:solidFill>
                <a:schemeClr val="tx1"/>
              </a:solidFill>
              <a:latin typeface="Calibri" charset="0"/>
              <a:ea typeface="Calibri" charset="0"/>
              <a:cs typeface="Calibri" charset="0"/>
            </a:endParaRPr>
          </a:p>
          <a:p>
            <a:pPr marL="0" indent="0" algn="r">
              <a:buNone/>
            </a:pPr>
            <a:r>
              <a:rPr lang="en-US" dirty="0">
                <a:solidFill>
                  <a:schemeClr val="tx1"/>
                </a:solidFill>
                <a:latin typeface="Calibri" charset="0"/>
                <a:ea typeface="Calibri" charset="0"/>
                <a:cs typeface="Calibri" charset="0"/>
              </a:rPr>
              <a:t>(Alex Quigley)</a:t>
            </a:r>
          </a:p>
          <a:p>
            <a:endParaRPr lang="en-US" dirty="0">
              <a:solidFill>
                <a:schemeClr val="accent6">
                  <a:lumMod val="75000"/>
                </a:schemeClr>
              </a:solidFill>
              <a:latin typeface="Calibri" charset="0"/>
              <a:ea typeface="Calibri" charset="0"/>
              <a:cs typeface="Calibri" charset="0"/>
            </a:endParaRPr>
          </a:p>
          <a:p>
            <a:endParaRPr lang="en-US" dirty="0">
              <a:solidFill>
                <a:schemeClr val="accent6">
                  <a:lumMod val="75000"/>
                </a:schemeClr>
              </a:solidFill>
              <a:latin typeface="Calibri" charset="0"/>
              <a:ea typeface="Calibri" charset="0"/>
              <a:cs typeface="Calibri" charset="0"/>
            </a:endParaRPr>
          </a:p>
          <a:p>
            <a:endParaRPr lang="en-US" dirty="0">
              <a:solidFill>
                <a:schemeClr val="accent6">
                  <a:lumMod val="75000"/>
                </a:schemeClr>
              </a:solidFill>
              <a:latin typeface="Calibri" charset="0"/>
              <a:ea typeface="Calibri" charset="0"/>
              <a:cs typeface="Calibri" charset="0"/>
            </a:endParaRPr>
          </a:p>
          <a:p>
            <a:endParaRPr lang="en-US" b="1" dirty="0">
              <a:solidFill>
                <a:schemeClr val="accent6">
                  <a:lumMod val="75000"/>
                </a:schemeClr>
              </a:solidFill>
              <a:latin typeface="Calibri" charset="0"/>
              <a:ea typeface="Calibri" charset="0"/>
              <a:cs typeface="Calibri" charset="0"/>
            </a:endParaRPr>
          </a:p>
          <a:p>
            <a:endParaRPr lang="en-US" b="1" dirty="0">
              <a:solidFill>
                <a:schemeClr val="accent6">
                  <a:lumMod val="75000"/>
                </a:schemeClr>
              </a:solidFill>
              <a:latin typeface="Calibri" charset="0"/>
              <a:ea typeface="Calibri" charset="0"/>
              <a:cs typeface="Calibri" charset="0"/>
            </a:endParaRPr>
          </a:p>
          <a:p>
            <a:endParaRPr lang="en-US" dirty="0"/>
          </a:p>
        </p:txBody>
      </p:sp>
    </p:spTree>
    <p:extLst>
      <p:ext uri="{BB962C8B-B14F-4D97-AF65-F5344CB8AC3E}">
        <p14:creationId xmlns:p14="http://schemas.microsoft.com/office/powerpoint/2010/main" val="2518549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5968E6F-9202-FB45-8B08-53C668617DB9}"/>
              </a:ext>
            </a:extLst>
          </p:cNvPr>
          <p:cNvSpPr>
            <a:spLocks noGrp="1"/>
          </p:cNvSpPr>
          <p:nvPr>
            <p:ph idx="1"/>
          </p:nvPr>
        </p:nvSpPr>
        <p:spPr>
          <a:xfrm>
            <a:off x="303616" y="1559258"/>
            <a:ext cx="8042276" cy="4343400"/>
          </a:xfrm>
        </p:spPr>
        <p:txBody>
          <a:bodyPr>
            <a:normAutofit/>
          </a:bodyPr>
          <a:lstStyle/>
          <a:p>
            <a:pPr marL="0" indent="0">
              <a:buNone/>
            </a:pPr>
            <a:r>
              <a:rPr lang="en-US" sz="2800" dirty="0"/>
              <a:t>The procedure is actually quite simple.  First you arrange items into different groups.  Of course one group may be sufficient depending on quantity.  If you have to go somewhere else due to lack of facilities that is the next step; otherwise, you are pretty well set.  It is important not to overdo things.  That is, it is better to do too few things at once than too many.</a:t>
            </a:r>
          </a:p>
        </p:txBody>
      </p:sp>
    </p:spTree>
    <p:extLst>
      <p:ext uri="{BB962C8B-B14F-4D97-AF65-F5344CB8AC3E}">
        <p14:creationId xmlns:p14="http://schemas.microsoft.com/office/powerpoint/2010/main" val="1509139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87314-4BC0-6F4B-9AB8-B25267DC3958}"/>
              </a:ext>
            </a:extLst>
          </p:cNvPr>
          <p:cNvSpPr>
            <a:spLocks noGrp="1"/>
          </p:cNvSpPr>
          <p:nvPr>
            <p:ph type="title"/>
          </p:nvPr>
        </p:nvSpPr>
        <p:spPr>
          <a:xfrm>
            <a:off x="616510" y="94129"/>
            <a:ext cx="8042276" cy="632012"/>
          </a:xfrm>
        </p:spPr>
        <p:txBody>
          <a:bodyPr/>
          <a:lstStyle/>
          <a:p>
            <a:r>
              <a:rPr lang="en-US" sz="3600" dirty="0"/>
              <a:t>Good readers:</a:t>
            </a:r>
          </a:p>
        </p:txBody>
      </p:sp>
      <p:sp>
        <p:nvSpPr>
          <p:cNvPr id="3" name="Content Placeholder 2">
            <a:extLst>
              <a:ext uri="{FF2B5EF4-FFF2-40B4-BE49-F238E27FC236}">
                <a16:creationId xmlns:a16="http://schemas.microsoft.com/office/drawing/2014/main" xmlns="" id="{F825A616-276E-A04E-8F62-53A3EFAD7AB8}"/>
              </a:ext>
            </a:extLst>
          </p:cNvPr>
          <p:cNvSpPr>
            <a:spLocks noGrp="1"/>
          </p:cNvSpPr>
          <p:nvPr>
            <p:ph idx="1"/>
          </p:nvPr>
        </p:nvSpPr>
        <p:spPr>
          <a:xfrm>
            <a:off x="207402" y="726141"/>
            <a:ext cx="8729195" cy="6037730"/>
          </a:xfrm>
        </p:spPr>
        <p:txBody>
          <a:bodyPr>
            <a:normAutofit fontScale="92500" lnSpcReduction="20000"/>
          </a:bodyPr>
          <a:lstStyle/>
          <a:p>
            <a:r>
              <a:rPr lang="en-US" dirty="0">
                <a:solidFill>
                  <a:schemeClr val="tx1"/>
                </a:solidFill>
                <a:latin typeface="Calibri" charset="0"/>
                <a:ea typeface="Calibri" charset="0"/>
                <a:cs typeface="Calibri" charset="0"/>
              </a:rPr>
              <a:t>read a lot.</a:t>
            </a:r>
          </a:p>
          <a:p>
            <a:r>
              <a:rPr lang="en-US" dirty="0">
                <a:solidFill>
                  <a:schemeClr val="tx1"/>
                </a:solidFill>
                <a:latin typeface="Calibri" charset="0"/>
                <a:ea typeface="Calibri" charset="0"/>
                <a:cs typeface="Calibri" charset="0"/>
              </a:rPr>
              <a:t>decode words fluently, quickly mapping out their meaning.</a:t>
            </a:r>
          </a:p>
          <a:p>
            <a:r>
              <a:rPr lang="en-US" dirty="0">
                <a:solidFill>
                  <a:schemeClr val="tx1"/>
                </a:solidFill>
                <a:latin typeface="Calibri" charset="0"/>
                <a:ea typeface="Calibri" charset="0"/>
                <a:cs typeface="Calibri" charset="0"/>
              </a:rPr>
              <a:t>read for longer, with greater effort and persistence.</a:t>
            </a:r>
          </a:p>
          <a:p>
            <a:r>
              <a:rPr lang="en-US" dirty="0">
                <a:solidFill>
                  <a:schemeClr val="tx1"/>
                </a:solidFill>
                <a:latin typeface="Calibri" charset="0"/>
                <a:ea typeface="Calibri" charset="0"/>
                <a:cs typeface="Calibri" charset="0"/>
              </a:rPr>
              <a:t>actively draw upon their broad background knowledge to make sense of the text.</a:t>
            </a:r>
          </a:p>
          <a:p>
            <a:r>
              <a:rPr lang="en-US" dirty="0">
                <a:solidFill>
                  <a:schemeClr val="tx1"/>
                </a:solidFill>
                <a:latin typeface="Calibri" charset="0"/>
                <a:ea typeface="Calibri" charset="0"/>
                <a:cs typeface="Calibri" charset="0"/>
              </a:rPr>
              <a:t>possess a broad and deep vocabulary knowledge.</a:t>
            </a:r>
          </a:p>
          <a:p>
            <a:r>
              <a:rPr lang="en-US" dirty="0">
                <a:solidFill>
                  <a:schemeClr val="tx1"/>
                </a:solidFill>
                <a:latin typeface="Calibri" charset="0"/>
                <a:ea typeface="Calibri" charset="0"/>
                <a:cs typeface="Calibri" charset="0"/>
              </a:rPr>
              <a:t>read a lot and are repeatedly exposed to vocabulary, gaining a depth of word knowledge, and they are better served with yet more background knowledge</a:t>
            </a:r>
          </a:p>
          <a:p>
            <a:r>
              <a:rPr lang="en-US" dirty="0">
                <a:solidFill>
                  <a:schemeClr val="tx1"/>
                </a:solidFill>
                <a:latin typeface="Calibri" charset="0"/>
                <a:ea typeface="Calibri" charset="0"/>
                <a:cs typeface="Calibri" charset="0"/>
              </a:rPr>
              <a:t>automatically deploy comprehension strategies, like predicting or </a:t>
            </a:r>
            <a:r>
              <a:rPr lang="en-US" dirty="0" err="1">
                <a:solidFill>
                  <a:schemeClr val="tx1"/>
                </a:solidFill>
                <a:latin typeface="Calibri" charset="0"/>
                <a:ea typeface="Calibri" charset="0"/>
                <a:cs typeface="Calibri" charset="0"/>
              </a:rPr>
              <a:t>summarising</a:t>
            </a:r>
            <a:r>
              <a:rPr lang="en-US" dirty="0">
                <a:solidFill>
                  <a:schemeClr val="tx1"/>
                </a:solidFill>
                <a:latin typeface="Calibri" charset="0"/>
                <a:ea typeface="Calibri" charset="0"/>
                <a:cs typeface="Calibri" charset="0"/>
              </a:rPr>
              <a:t>.</a:t>
            </a:r>
          </a:p>
          <a:p>
            <a:r>
              <a:rPr lang="en-GB" dirty="0">
                <a:solidFill>
                  <a:schemeClr val="tx1"/>
                </a:solidFill>
                <a:latin typeface="Calibri" panose="020F0502020204030204" pitchFamily="34" charset="0"/>
                <a:cs typeface="Calibri" panose="020F0502020204030204" pitchFamily="34" charset="0"/>
              </a:rPr>
              <a:t>constantly monitor their comprehension, asking questions like: ‘Does this make sense?’</a:t>
            </a:r>
            <a:endParaRPr lang="en-US" dirty="0">
              <a:solidFill>
                <a:schemeClr val="tx1"/>
              </a:solidFill>
              <a:latin typeface="Calibri" charset="0"/>
              <a:ea typeface="Calibri" charset="0"/>
              <a:cs typeface="Calibri" charset="0"/>
            </a:endParaRPr>
          </a:p>
          <a:p>
            <a:pPr marL="0" indent="0" algn="r">
              <a:buNone/>
            </a:pPr>
            <a:r>
              <a:rPr lang="en-US" dirty="0">
                <a:solidFill>
                  <a:schemeClr val="tx1"/>
                </a:solidFill>
                <a:latin typeface="Calibri" charset="0"/>
                <a:ea typeface="Calibri" charset="0"/>
                <a:cs typeface="Calibri" charset="0"/>
              </a:rPr>
              <a:t>(Alex Quigley)</a:t>
            </a:r>
          </a:p>
          <a:p>
            <a:endParaRPr lang="en-US" dirty="0">
              <a:solidFill>
                <a:schemeClr val="accent6">
                  <a:lumMod val="75000"/>
                </a:schemeClr>
              </a:solidFill>
              <a:latin typeface="Calibri" charset="0"/>
              <a:ea typeface="Calibri" charset="0"/>
              <a:cs typeface="Calibri" charset="0"/>
            </a:endParaRPr>
          </a:p>
          <a:p>
            <a:endParaRPr lang="en-US" dirty="0">
              <a:solidFill>
                <a:schemeClr val="accent6">
                  <a:lumMod val="75000"/>
                </a:schemeClr>
              </a:solidFill>
              <a:latin typeface="Calibri" charset="0"/>
              <a:ea typeface="Calibri" charset="0"/>
              <a:cs typeface="Calibri" charset="0"/>
            </a:endParaRPr>
          </a:p>
          <a:p>
            <a:endParaRPr lang="en-US" dirty="0">
              <a:solidFill>
                <a:schemeClr val="accent6">
                  <a:lumMod val="75000"/>
                </a:schemeClr>
              </a:solidFill>
              <a:latin typeface="Calibri" charset="0"/>
              <a:ea typeface="Calibri" charset="0"/>
              <a:cs typeface="Calibri" charset="0"/>
            </a:endParaRPr>
          </a:p>
          <a:p>
            <a:endParaRPr lang="en-US" b="1" dirty="0">
              <a:solidFill>
                <a:schemeClr val="accent6">
                  <a:lumMod val="75000"/>
                </a:schemeClr>
              </a:solidFill>
              <a:latin typeface="Calibri" charset="0"/>
              <a:ea typeface="Calibri" charset="0"/>
              <a:cs typeface="Calibri" charset="0"/>
            </a:endParaRPr>
          </a:p>
          <a:p>
            <a:endParaRPr lang="en-US" b="1" dirty="0">
              <a:solidFill>
                <a:schemeClr val="accent6">
                  <a:lumMod val="75000"/>
                </a:schemeClr>
              </a:solidFill>
              <a:latin typeface="Calibri" charset="0"/>
              <a:ea typeface="Calibri" charset="0"/>
              <a:cs typeface="Calibri" charset="0"/>
            </a:endParaRPr>
          </a:p>
          <a:p>
            <a:endParaRPr lang="en-US" dirty="0"/>
          </a:p>
        </p:txBody>
      </p:sp>
    </p:spTree>
    <p:extLst>
      <p:ext uri="{BB962C8B-B14F-4D97-AF65-F5344CB8AC3E}">
        <p14:creationId xmlns:p14="http://schemas.microsoft.com/office/powerpoint/2010/main" val="31178552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EF86D35342D84CBE5C12DB992543D7" ma:contentTypeVersion="6" ma:contentTypeDescription="Create a new document." ma:contentTypeScope="" ma:versionID="de1f44de1b88b5bf39d514353c05f5ce">
  <xsd:schema xmlns:xsd="http://www.w3.org/2001/XMLSchema" xmlns:xs="http://www.w3.org/2001/XMLSchema" xmlns:p="http://schemas.microsoft.com/office/2006/metadata/properties" xmlns:ns2="39c662bf-888e-4112-9953-c24767766342" targetNamespace="http://schemas.microsoft.com/office/2006/metadata/properties" ma:root="true" ma:fieldsID="8e8382c0de70a4161705ff5e5da15125" ns2:_="">
    <xsd:import namespace="39c662bf-888e-4112-9953-c247677663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c662bf-888e-4112-9953-c247677663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2E1B9C-1D46-4EA1-BB62-27296E1BA977}">
  <ds:schemaRefs>
    <ds:schemaRef ds:uri="http://schemas.microsoft.com/office/2006/metadata/properties"/>
    <ds:schemaRef ds:uri="http://schemas.microsoft.com/office/2006/documentManagement/types"/>
    <ds:schemaRef ds:uri="39c662bf-888e-4112-9953-c24767766342"/>
    <ds:schemaRef ds:uri="http://schemas.openxmlformats.org/package/2006/metadata/core-properties"/>
    <ds:schemaRef ds:uri="http://purl.org/dc/dcmitype/"/>
    <ds:schemaRef ds:uri="http://www.w3.org/XML/1998/namespace"/>
    <ds:schemaRef ds:uri="http://purl.org/dc/elements/1.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68EEF1E7-3B9F-47E5-A1CD-46F6D9C52F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c662bf-888e-4112-9953-c24767766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B80316-B4C9-4CC1-8953-D08208136B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Breeze.thmx</Template>
  <TotalTime>30558</TotalTime>
  <Words>764</Words>
  <Application>Microsoft Office PowerPoint</Application>
  <PresentationFormat>On-screen Show (4:3)</PresentationFormat>
  <Paragraphs>96</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News Gothic MT</vt:lpstr>
      <vt:lpstr>Times New Roman</vt:lpstr>
      <vt:lpstr>Wingdings 2</vt:lpstr>
      <vt:lpstr>Breeze</vt:lpstr>
      <vt:lpstr>PowerPoint Presentation</vt:lpstr>
      <vt:lpstr>Essex Reading Data for Year 11 Boys in 2017  </vt:lpstr>
      <vt:lpstr>PowerPoint Presentation</vt:lpstr>
      <vt:lpstr>PowerPoint Presentation</vt:lpstr>
      <vt:lpstr>PowerPoint Presentation</vt:lpstr>
      <vt:lpstr>Reading</vt:lpstr>
      <vt:lpstr>Good readers:</vt:lpstr>
      <vt:lpstr>PowerPoint Presentation</vt:lpstr>
      <vt:lpstr>Good readers:</vt:lpstr>
      <vt:lpstr>Elements of Successful Reading Comprehension</vt:lpstr>
      <vt:lpstr>Overview of the Programme</vt:lpstr>
      <vt:lpstr>Comparison of Average Percentage Increase of KS2 Reading SATs Results</vt:lpstr>
      <vt:lpstr>The development and impact of the SSIF Reading Project  within our school</vt:lpstr>
      <vt:lpstr>Key Messages from delegates</vt:lpstr>
      <vt:lpstr>Quotes from delegates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 Langmead</cp:lastModifiedBy>
  <cp:revision>191</cp:revision>
  <cp:lastPrinted>2019-02-01T16:25:33Z</cp:lastPrinted>
  <dcterms:created xsi:type="dcterms:W3CDTF">2015-07-17T10:20:09Z</dcterms:created>
  <dcterms:modified xsi:type="dcterms:W3CDTF">2019-06-18T12:14:40Z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0x010100DBEF86D35342D84CBE5C12DB992543D7</vt:lpwstr>
  </property>
  <property fmtid="{D5CDD505-2E9C-101B-9397-08002B2CF9AE}" pid="4" name="AuthorIds_UIVersion_7168">
    <vt:lpwstr>6</vt:lpwstr>
  </property>
</Properties>
</file>