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96" r:id="rId5"/>
    <p:sldId id="359" r:id="rId6"/>
    <p:sldId id="368" r:id="rId7"/>
    <p:sldId id="324" r:id="rId8"/>
    <p:sldId id="422" r:id="rId9"/>
    <p:sldId id="323" r:id="rId10"/>
    <p:sldId id="421" r:id="rId11"/>
    <p:sldId id="406" r:id="rId12"/>
    <p:sldId id="423" r:id="rId13"/>
    <p:sldId id="385" r:id="rId14"/>
    <p:sldId id="369" r:id="rId15"/>
    <p:sldId id="417" r:id="rId16"/>
    <p:sldId id="256" r:id="rId17"/>
    <p:sldId id="257" r:id="rId18"/>
    <p:sldId id="258" r:id="rId19"/>
    <p:sldId id="259" r:id="rId20"/>
    <p:sldId id="260" r:id="rId21"/>
    <p:sldId id="261" r:id="rId22"/>
    <p:sldId id="262" r:id="rId23"/>
    <p:sldId id="263" r:id="rId24"/>
    <p:sldId id="264" r:id="rId25"/>
    <p:sldId id="265" r:id="rId26"/>
    <p:sldId id="266" r:id="rId27"/>
    <p:sldId id="419" r:id="rId28"/>
    <p:sldId id="420" r:id="rId29"/>
    <p:sldId id="41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37277-1284-7B41-BF85-DEBAF56943DF}" v="3" dt="2019-03-07T12:39:50.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0"/>
    <p:restoredTop sz="86803" autoAdjust="0"/>
  </p:normalViewPr>
  <p:slideViewPr>
    <p:cSldViewPr snapToGrid="0" snapToObjects="1">
      <p:cViewPr varScale="1">
        <p:scale>
          <a:sx n="101" d="100"/>
          <a:sy n="101" d="100"/>
        </p:scale>
        <p:origin x="217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a:t>
            </a:r>
            <a:r>
              <a:rPr lang="en-US" baseline="0"/>
              <a:t> of disadvantaged boys achieveing Age Expected National Expectations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EC2-9D4C-967A-8260302C62F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EC2-9D4C-967A-8260302C62FB}"/>
              </c:ext>
            </c:extLst>
          </c:dPt>
          <c:cat>
            <c:strRef>
              <c:f>Sheet1!$A$1:$A$2</c:f>
              <c:strCache>
                <c:ptCount val="2"/>
                <c:pt idx="0">
                  <c:v>Achieved</c:v>
                </c:pt>
                <c:pt idx="1">
                  <c:v>Not achieved</c:v>
                </c:pt>
              </c:strCache>
            </c:strRef>
          </c:cat>
          <c:val>
            <c:numRef>
              <c:f>Sheet1!$B$1:$B$2</c:f>
              <c:numCache>
                <c:formatCode>General</c:formatCode>
                <c:ptCount val="2"/>
                <c:pt idx="0">
                  <c:v>29</c:v>
                </c:pt>
                <c:pt idx="1">
                  <c:v>403</c:v>
                </c:pt>
              </c:numCache>
            </c:numRef>
          </c:val>
          <c:extLst xmlns:c16r2="http://schemas.microsoft.com/office/drawing/2015/06/chart">
            <c:ext xmlns:c16="http://schemas.microsoft.com/office/drawing/2014/chart" uri="{C3380CC4-5D6E-409C-BE32-E72D297353CC}">
              <c16:uniqueId val="{00000004-8EC2-9D4C-967A-8260302C62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Sheet1!$B$5</c:f>
              <c:strCache>
                <c:ptCount val="1"/>
                <c:pt idx="0">
                  <c:v>Expected</c:v>
                </c:pt>
              </c:strCache>
            </c:strRef>
          </c:tx>
          <c:spPr>
            <a:solidFill>
              <a:schemeClr val="accent1"/>
            </a:solidFill>
            <a:ln>
              <a:noFill/>
            </a:ln>
            <a:effectLst/>
          </c:spPr>
          <c:invertIfNegative val="0"/>
          <c:cat>
            <c:strRef>
              <c:f>Sheet1!$A$8:$A$10</c:f>
              <c:strCache>
                <c:ptCount val="3"/>
                <c:pt idx="0">
                  <c:v>Programme</c:v>
                </c:pt>
                <c:pt idx="1">
                  <c:v>LA </c:v>
                </c:pt>
                <c:pt idx="2">
                  <c:v>National</c:v>
                </c:pt>
              </c:strCache>
            </c:strRef>
          </c:cat>
          <c:val>
            <c:numRef>
              <c:f>Sheet1!$B$8:$B$10</c:f>
              <c:numCache>
                <c:formatCode>General</c:formatCode>
                <c:ptCount val="3"/>
                <c:pt idx="0">
                  <c:v>12.8</c:v>
                </c:pt>
                <c:pt idx="1">
                  <c:v>2.9</c:v>
                </c:pt>
                <c:pt idx="2">
                  <c:v>3.6</c:v>
                </c:pt>
              </c:numCache>
            </c:numRef>
          </c:val>
          <c:extLst xmlns:c16r2="http://schemas.microsoft.com/office/drawing/2015/06/chart">
            <c:ext xmlns:c16="http://schemas.microsoft.com/office/drawing/2014/chart" uri="{C3380CC4-5D6E-409C-BE32-E72D297353CC}">
              <c16:uniqueId val="{00000000-2050-4942-B5D2-73FD33544A41}"/>
            </c:ext>
          </c:extLst>
        </c:ser>
        <c:ser>
          <c:idx val="1"/>
          <c:order val="1"/>
          <c:tx>
            <c:strRef>
              <c:f>Sheet1!$C$5</c:f>
              <c:strCache>
                <c:ptCount val="1"/>
                <c:pt idx="0">
                  <c:v>Greater Depth</c:v>
                </c:pt>
              </c:strCache>
            </c:strRef>
          </c:tx>
          <c:spPr>
            <a:solidFill>
              <a:schemeClr val="accent2"/>
            </a:solidFill>
            <a:ln>
              <a:noFill/>
            </a:ln>
            <a:effectLst/>
          </c:spPr>
          <c:invertIfNegative val="0"/>
          <c:cat>
            <c:strRef>
              <c:f>Sheet1!$A$8:$A$10</c:f>
              <c:strCache>
                <c:ptCount val="3"/>
                <c:pt idx="0">
                  <c:v>Programme</c:v>
                </c:pt>
                <c:pt idx="1">
                  <c:v>LA </c:v>
                </c:pt>
                <c:pt idx="2">
                  <c:v>National</c:v>
                </c:pt>
              </c:strCache>
            </c:strRef>
          </c:cat>
          <c:val>
            <c:numRef>
              <c:f>Sheet1!$C$8:$C$10</c:f>
              <c:numCache>
                <c:formatCode>General</c:formatCode>
                <c:ptCount val="3"/>
                <c:pt idx="0">
                  <c:v>11</c:v>
                </c:pt>
                <c:pt idx="1">
                  <c:v>3</c:v>
                </c:pt>
                <c:pt idx="2">
                  <c:v>3.4</c:v>
                </c:pt>
              </c:numCache>
            </c:numRef>
          </c:val>
          <c:extLst xmlns:c16r2="http://schemas.microsoft.com/office/drawing/2015/06/chart">
            <c:ext xmlns:c16="http://schemas.microsoft.com/office/drawing/2014/chart" uri="{C3380CC4-5D6E-409C-BE32-E72D297353CC}">
              <c16:uniqueId val="{00000001-2050-4942-B5D2-73FD33544A41}"/>
            </c:ext>
          </c:extLst>
        </c:ser>
        <c:dLbls>
          <c:showLegendKey val="0"/>
          <c:showVal val="0"/>
          <c:showCatName val="0"/>
          <c:showSerName val="0"/>
          <c:showPercent val="0"/>
          <c:showBubbleSize val="0"/>
        </c:dLbls>
        <c:gapWidth val="219"/>
        <c:overlap val="-27"/>
        <c:axId val="461165256"/>
        <c:axId val="461166040"/>
      </c:barChart>
      <c:catAx>
        <c:axId val="461165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166040"/>
        <c:crosses val="autoZero"/>
        <c:auto val="1"/>
        <c:lblAlgn val="ctr"/>
        <c:lblOffset val="100"/>
        <c:noMultiLvlLbl val="0"/>
      </c:catAx>
      <c:valAx>
        <c:axId val="461166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165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FC6A6-5DAC-EE47-9FF9-FD11DA99ACD1}" type="datetimeFigureOut">
              <a:rPr lang="en-US" smtClean="0"/>
              <a:t>3/7/2019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3AF2D1-E5C4-CE4C-B2A6-4733E9FCA384}" type="slidenum">
              <a:rPr lang="en-US" smtClean="0"/>
              <a:t>‹#›</a:t>
            </a:fld>
            <a:endParaRPr lang="en-US"/>
          </a:p>
        </p:txBody>
      </p:sp>
    </p:spTree>
    <p:extLst>
      <p:ext uri="{BB962C8B-B14F-4D97-AF65-F5344CB8AC3E}">
        <p14:creationId xmlns:p14="http://schemas.microsoft.com/office/powerpoint/2010/main" val="25477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02187-32B2-FE44-BFC4-93A0B46E8043}" type="datetimeFigureOut">
              <a:rPr lang="en-US" smtClean="0"/>
              <a:t>3/7/2019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DEFCE-B4B6-9142-9D99-6422F02FA91E}" type="slidenum">
              <a:rPr lang="en-US" smtClean="0"/>
              <a:t>‹#›</a:t>
            </a:fld>
            <a:endParaRPr lang="en-US"/>
          </a:p>
        </p:txBody>
      </p:sp>
    </p:spTree>
    <p:extLst>
      <p:ext uri="{BB962C8B-B14F-4D97-AF65-F5344CB8AC3E}">
        <p14:creationId xmlns:p14="http://schemas.microsoft.com/office/powerpoint/2010/main" val="35476569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DEFCE-B4B6-9142-9D99-6422F02FA91E}" type="slidenum">
              <a:rPr lang="en-US" smtClean="0"/>
              <a:t>1</a:t>
            </a:fld>
            <a:endParaRPr lang="en-US"/>
          </a:p>
        </p:txBody>
      </p:sp>
    </p:spTree>
    <p:extLst>
      <p:ext uri="{BB962C8B-B14F-4D97-AF65-F5344CB8AC3E}">
        <p14:creationId xmlns:p14="http://schemas.microsoft.com/office/powerpoint/2010/main" val="139752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895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1e4a6a15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1e4a6a1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832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1c30d8e5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1c30d8e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806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1c30d8e5e_3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1c30d8e5e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63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1c30d8e5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1c30d8e5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2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1c30d8e5e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1c30d8e5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154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1c30d8e5e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1c30d8e5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3612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1c30d8e5e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1c30d8e5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327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c30d8e5e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c30d8e5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598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1c30d8e5e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1c30d8e5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915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2</a:t>
            </a:fld>
            <a:endParaRPr lang="en-US"/>
          </a:p>
        </p:txBody>
      </p:sp>
    </p:spTree>
    <p:extLst>
      <p:ext uri="{BB962C8B-B14F-4D97-AF65-F5344CB8AC3E}">
        <p14:creationId xmlns:p14="http://schemas.microsoft.com/office/powerpoint/2010/main" val="857407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1c30d8e5e_3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1c30d8e5e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753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DEFCE-B4B6-9142-9D99-6422F02FA91E}" type="slidenum">
              <a:rPr lang="en-US" smtClean="0"/>
              <a:t>26</a:t>
            </a:fld>
            <a:endParaRPr lang="en-US"/>
          </a:p>
        </p:txBody>
      </p:sp>
    </p:spTree>
    <p:extLst>
      <p:ext uri="{BB962C8B-B14F-4D97-AF65-F5344CB8AC3E}">
        <p14:creationId xmlns:p14="http://schemas.microsoft.com/office/powerpoint/2010/main" val="74940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7FDEFCE-B4B6-9142-9D99-6422F02FA91E}" type="slidenum">
              <a:rPr lang="en-US" smtClean="0"/>
              <a:t>3</a:t>
            </a:fld>
            <a:endParaRPr lang="en-US"/>
          </a:p>
        </p:txBody>
      </p:sp>
    </p:spTree>
    <p:extLst>
      <p:ext uri="{BB962C8B-B14F-4D97-AF65-F5344CB8AC3E}">
        <p14:creationId xmlns:p14="http://schemas.microsoft.com/office/powerpoint/2010/main" val="89318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DEFCE-B4B6-9142-9D99-6422F02FA91E}" type="slidenum">
              <a:rPr lang="en-US" smtClean="0"/>
              <a:t>4</a:t>
            </a:fld>
            <a:endParaRPr lang="en-US"/>
          </a:p>
        </p:txBody>
      </p:sp>
    </p:spTree>
    <p:extLst>
      <p:ext uri="{BB962C8B-B14F-4D97-AF65-F5344CB8AC3E}">
        <p14:creationId xmlns:p14="http://schemas.microsoft.com/office/powerpoint/2010/main" val="142935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DEFCE-B4B6-9142-9D99-6422F02FA91E}" type="slidenum">
              <a:rPr lang="en-US" smtClean="0"/>
              <a:t>5</a:t>
            </a:fld>
            <a:endParaRPr lang="en-US"/>
          </a:p>
        </p:txBody>
      </p:sp>
    </p:spTree>
    <p:extLst>
      <p:ext uri="{BB962C8B-B14F-4D97-AF65-F5344CB8AC3E}">
        <p14:creationId xmlns:p14="http://schemas.microsoft.com/office/powerpoint/2010/main" val="162074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6</a:t>
            </a:fld>
            <a:endParaRPr lang="en-US"/>
          </a:p>
        </p:txBody>
      </p:sp>
    </p:spTree>
    <p:extLst>
      <p:ext uri="{BB962C8B-B14F-4D97-AF65-F5344CB8AC3E}">
        <p14:creationId xmlns:p14="http://schemas.microsoft.com/office/powerpoint/2010/main" val="185248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8</a:t>
            </a:fld>
            <a:endParaRPr lang="en-US"/>
          </a:p>
        </p:txBody>
      </p:sp>
    </p:spTree>
    <p:extLst>
      <p:ext uri="{BB962C8B-B14F-4D97-AF65-F5344CB8AC3E}">
        <p14:creationId xmlns:p14="http://schemas.microsoft.com/office/powerpoint/2010/main" val="196857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10</a:t>
            </a:fld>
            <a:endParaRPr lang="en-US"/>
          </a:p>
        </p:txBody>
      </p:sp>
    </p:spTree>
    <p:extLst>
      <p:ext uri="{BB962C8B-B14F-4D97-AF65-F5344CB8AC3E}">
        <p14:creationId xmlns:p14="http://schemas.microsoft.com/office/powerpoint/2010/main" val="171603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12</a:t>
            </a:fld>
            <a:endParaRPr lang="en-US"/>
          </a:p>
        </p:txBody>
      </p:sp>
    </p:spTree>
    <p:extLst>
      <p:ext uri="{BB962C8B-B14F-4D97-AF65-F5344CB8AC3E}">
        <p14:creationId xmlns:p14="http://schemas.microsoft.com/office/powerpoint/2010/main" val="138301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48F4EA-9249-BB40-A793-D4D01738E682}"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78474-E9E9-C74B-A715-8F2C44A9DADE}"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7516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A948F4EA-9249-BB40-A793-D4D01738E682}"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A948F4EA-9249-BB40-A793-D4D01738E682}" type="datetimeFigureOut">
              <a:rPr lang="en-US" smtClean="0"/>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A948F4EA-9249-BB40-A793-D4D01738E682}" type="datetimeFigureOut">
              <a:rPr lang="en-US" smtClean="0"/>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8F4EA-9249-BB40-A793-D4D01738E682}" type="datetimeFigureOut">
              <a:rPr lang="en-US" smtClean="0"/>
              <a:t>3/7/2019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48F4EA-9249-BB40-A793-D4D01738E682}"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948F4EA-9249-BB40-A793-D4D01738E682}" type="datetimeFigureOut">
              <a:rPr lang="en-US" smtClean="0"/>
              <a:t>3/7/2019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2778474-E9E9-C74B-A715-8F2C44A9DA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FE56A0E-7655-4E44-99BB-CA334DD4EFF8}"/>
              </a:ext>
            </a:extLst>
          </p:cNvPr>
          <p:cNvPicPr>
            <a:picLocks noChangeAspect="1"/>
          </p:cNvPicPr>
          <p:nvPr/>
        </p:nvPicPr>
        <p:blipFill rotWithShape="1">
          <a:blip r:embed="rId3"/>
          <a:srcRect t="5555" r="1666" b="3528"/>
          <a:stretch/>
        </p:blipFill>
        <p:spPr>
          <a:xfrm rot="5400000">
            <a:off x="-1053761" y="1053760"/>
            <a:ext cx="6874594" cy="4767073"/>
          </a:xfrm>
          <a:prstGeom prst="rect">
            <a:avLst/>
          </a:prstGeom>
        </p:spPr>
      </p:pic>
      <p:pic>
        <p:nvPicPr>
          <p:cNvPr id="3" name="Picture 2">
            <a:extLst>
              <a:ext uri="{FF2B5EF4-FFF2-40B4-BE49-F238E27FC236}">
                <a16:creationId xmlns:a16="http://schemas.microsoft.com/office/drawing/2014/main" xmlns="" id="{B1807AA7-B29E-3B43-A4CB-2EAC8D2E4199}"/>
              </a:ext>
            </a:extLst>
          </p:cNvPr>
          <p:cNvPicPr>
            <a:picLocks noChangeAspect="1"/>
          </p:cNvPicPr>
          <p:nvPr/>
        </p:nvPicPr>
        <p:blipFill>
          <a:blip r:embed="rId4"/>
          <a:stretch>
            <a:fillRect/>
          </a:stretch>
        </p:blipFill>
        <p:spPr>
          <a:xfrm>
            <a:off x="4817302" y="1273947"/>
            <a:ext cx="4326698" cy="4326698"/>
          </a:xfrm>
          <a:prstGeom prst="rect">
            <a:avLst/>
          </a:prstGeom>
        </p:spPr>
      </p:pic>
    </p:spTree>
    <p:extLst>
      <p:ext uri="{BB962C8B-B14F-4D97-AF65-F5344CB8AC3E}">
        <p14:creationId xmlns:p14="http://schemas.microsoft.com/office/powerpoint/2010/main" val="193060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396679" cy="640913"/>
          </a:xfrm>
        </p:spPr>
        <p:txBody>
          <a:bodyPr/>
          <a:lstStyle/>
          <a:p>
            <a:r>
              <a:rPr lang="en-US" sz="3200" b="1" dirty="0">
                <a:latin typeface="Calibri" charset="0"/>
                <a:ea typeface="Calibri" charset="0"/>
                <a:cs typeface="Calibri" charset="0"/>
              </a:rPr>
              <a:t>Elements of Successful Reading Comprehension</a:t>
            </a:r>
          </a:p>
        </p:txBody>
      </p:sp>
      <p:pic>
        <p:nvPicPr>
          <p:cNvPr id="6" name="Content Placeholder 5">
            <a:extLst>
              <a:ext uri="{FF2B5EF4-FFF2-40B4-BE49-F238E27FC236}">
                <a16:creationId xmlns:a16="http://schemas.microsoft.com/office/drawing/2014/main" xmlns="" id="{E07699E0-A44B-A84C-9C6A-0AE94E3DDFD3}"/>
              </a:ext>
            </a:extLst>
          </p:cNvPr>
          <p:cNvPicPr>
            <a:picLocks noGrp="1" noChangeAspect="1"/>
          </p:cNvPicPr>
          <p:nvPr>
            <p:ph idx="1"/>
          </p:nvPr>
        </p:nvPicPr>
        <p:blipFill>
          <a:blip r:embed="rId3"/>
          <a:stretch>
            <a:fillRect/>
          </a:stretch>
        </p:blipFill>
        <p:spPr>
          <a:xfrm>
            <a:off x="320634" y="803883"/>
            <a:ext cx="8312727" cy="5805551"/>
          </a:xfrm>
        </p:spPr>
      </p:pic>
    </p:spTree>
    <p:extLst>
      <p:ext uri="{BB962C8B-B14F-4D97-AF65-F5344CB8AC3E}">
        <p14:creationId xmlns:p14="http://schemas.microsoft.com/office/powerpoint/2010/main" val="362091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D5E77-700A-514D-8D62-A7B0800B528C}"/>
              </a:ext>
            </a:extLst>
          </p:cNvPr>
          <p:cNvSpPr>
            <a:spLocks noGrp="1"/>
          </p:cNvSpPr>
          <p:nvPr>
            <p:ph type="title"/>
          </p:nvPr>
        </p:nvSpPr>
        <p:spPr>
          <a:xfrm>
            <a:off x="549275" y="107576"/>
            <a:ext cx="8042276" cy="904360"/>
          </a:xfrm>
        </p:spPr>
        <p:txBody>
          <a:bodyPr/>
          <a:lstStyle/>
          <a:p>
            <a:r>
              <a:rPr lang="en-US" b="1" dirty="0">
                <a:latin typeface="Calibri" panose="020F0502020204030204" pitchFamily="34" charset="0"/>
                <a:cs typeface="Calibri" panose="020F0502020204030204" pitchFamily="34" charset="0"/>
              </a:rPr>
              <a:t>Overview of the Programme</a:t>
            </a:r>
          </a:p>
        </p:txBody>
      </p:sp>
      <p:sp>
        <p:nvSpPr>
          <p:cNvPr id="4" name="TextBox 3">
            <a:extLst>
              <a:ext uri="{FF2B5EF4-FFF2-40B4-BE49-F238E27FC236}">
                <a16:creationId xmlns:a16="http://schemas.microsoft.com/office/drawing/2014/main" xmlns="" id="{CA25AB21-A188-1A44-89D9-D518EA087F8B}"/>
              </a:ext>
            </a:extLst>
          </p:cNvPr>
          <p:cNvSpPr txBox="1"/>
          <p:nvPr/>
        </p:nvSpPr>
        <p:spPr>
          <a:xfrm>
            <a:off x="4872038" y="1341120"/>
            <a:ext cx="4271962" cy="3831818"/>
          </a:xfrm>
          <a:prstGeom prst="rect">
            <a:avLst/>
          </a:prstGeom>
          <a:noFill/>
        </p:spPr>
        <p:txBody>
          <a:bodyPr wrap="square" rtlCol="0">
            <a:spAutoFit/>
          </a:bodyPr>
          <a:lstStyle/>
          <a:p>
            <a:r>
              <a:rPr lang="en-US" sz="2700" b="1" dirty="0">
                <a:latin typeface="Calibri" panose="020F0502020204030204" pitchFamily="34" charset="0"/>
                <a:cs typeface="Calibri" panose="020F0502020204030204" pitchFamily="34" charset="0"/>
              </a:rPr>
              <a:t>Day 3 </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Vocabulary</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Inference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Predicting</a:t>
            </a:r>
          </a:p>
          <a:p>
            <a:endParaRPr lang="en-US" sz="2700" dirty="0">
              <a:latin typeface="Calibri" panose="020F0502020204030204" pitchFamily="34" charset="0"/>
              <a:cs typeface="Calibri" panose="020F0502020204030204" pitchFamily="34" charset="0"/>
            </a:endParaRPr>
          </a:p>
          <a:p>
            <a:r>
              <a:rPr lang="en-US" sz="2700" b="1" dirty="0">
                <a:latin typeface="Calibri" panose="020F0502020204030204" pitchFamily="34" charset="0"/>
                <a:cs typeface="Calibri" panose="020F0502020204030204" pitchFamily="34" charset="0"/>
              </a:rPr>
              <a:t>Day 4</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Teaching sequence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Lesson structures</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Other Reading strategies</a:t>
            </a:r>
          </a:p>
        </p:txBody>
      </p:sp>
      <p:sp>
        <p:nvSpPr>
          <p:cNvPr id="5" name="Rectangle 4">
            <a:extLst>
              <a:ext uri="{FF2B5EF4-FFF2-40B4-BE49-F238E27FC236}">
                <a16:creationId xmlns:a16="http://schemas.microsoft.com/office/drawing/2014/main" xmlns="" id="{F708D229-EA4D-F64F-91AC-D5C340949F16}"/>
              </a:ext>
            </a:extLst>
          </p:cNvPr>
          <p:cNvSpPr/>
          <p:nvPr/>
        </p:nvSpPr>
        <p:spPr>
          <a:xfrm>
            <a:off x="128588" y="1341120"/>
            <a:ext cx="4850511" cy="4401205"/>
          </a:xfrm>
          <a:prstGeom prst="rect">
            <a:avLst/>
          </a:prstGeom>
        </p:spPr>
        <p:txBody>
          <a:bodyPr wrap="square">
            <a:spAutoFit/>
          </a:bodyPr>
          <a:lstStyle/>
          <a:p>
            <a:r>
              <a:rPr lang="en-US" sz="2700" b="1" dirty="0">
                <a:latin typeface="Calibri" panose="020F0502020204030204" pitchFamily="34" charset="0"/>
                <a:cs typeface="Calibri" panose="020F0502020204030204" pitchFamily="34" charset="0"/>
              </a:rPr>
              <a:t>Day 1</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Reading for pleasure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Reading resilience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Fluency</a:t>
            </a:r>
          </a:p>
          <a:p>
            <a:endParaRPr lang="en-US" sz="2700" dirty="0">
              <a:latin typeface="Calibri" panose="020F0502020204030204" pitchFamily="34" charset="0"/>
              <a:cs typeface="Calibri" panose="020F0502020204030204" pitchFamily="34" charset="0"/>
            </a:endParaRPr>
          </a:p>
          <a:p>
            <a:r>
              <a:rPr lang="en-US" sz="2700" b="1" dirty="0">
                <a:latin typeface="Calibri" panose="020F0502020204030204" pitchFamily="34" charset="0"/>
                <a:cs typeface="Calibri" panose="020F0502020204030204" pitchFamily="34" charset="0"/>
              </a:rPr>
              <a:t>Day 2 </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Activating prior knowledge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Reading for meaning in the moment</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Assessing </a:t>
            </a:r>
          </a:p>
        </p:txBody>
      </p:sp>
    </p:spTree>
    <p:extLst>
      <p:ext uri="{BB962C8B-B14F-4D97-AF65-F5344CB8AC3E}">
        <p14:creationId xmlns:p14="http://schemas.microsoft.com/office/powerpoint/2010/main" val="66604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257BF1-F77C-3140-ABAD-7C20B95637D2}"/>
              </a:ext>
            </a:extLst>
          </p:cNvPr>
          <p:cNvSpPr>
            <a:spLocks noGrp="1"/>
          </p:cNvSpPr>
          <p:nvPr>
            <p:ph type="title"/>
          </p:nvPr>
        </p:nvSpPr>
        <p:spPr>
          <a:xfrm>
            <a:off x="174812" y="107576"/>
            <a:ext cx="8659906" cy="1336956"/>
          </a:xfrm>
        </p:spPr>
        <p:txBody>
          <a:bodyPr/>
          <a:lstStyle/>
          <a:p>
            <a:r>
              <a:rPr lang="en-US" sz="3600" dirty="0"/>
              <a:t>Comparison of Average Percentage Increase of KS2 Reading SATs Results</a:t>
            </a:r>
          </a:p>
        </p:txBody>
      </p:sp>
      <p:graphicFrame>
        <p:nvGraphicFramePr>
          <p:cNvPr id="6" name="Content Placeholder 5">
            <a:extLst>
              <a:ext uri="{FF2B5EF4-FFF2-40B4-BE49-F238E27FC236}">
                <a16:creationId xmlns:a16="http://schemas.microsoft.com/office/drawing/2014/main" xmlns="" id="{A3C9850B-C4D4-D046-9904-EEF3397781D5}"/>
              </a:ext>
            </a:extLst>
          </p:cNvPr>
          <p:cNvGraphicFramePr>
            <a:graphicFrameLocks noGrp="1"/>
          </p:cNvGraphicFramePr>
          <p:nvPr>
            <p:ph idx="1"/>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2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952925"/>
            <a:ext cx="8520600" cy="2052600"/>
          </a:xfrm>
          <a:prstGeom prst="rect">
            <a:avLst/>
          </a:prstGeom>
        </p:spPr>
        <p:txBody>
          <a:bodyPr spcFirstLastPara="1" vert="horz" wrap="square" lIns="91425" tIns="91425" rIns="91425" bIns="91425" rtlCol="0" anchor="b" anchorCtr="0">
            <a:noAutofit/>
          </a:bodyPr>
          <a:lstStyle/>
          <a:p>
            <a:pPr>
              <a:spcBef>
                <a:spcPts val="0"/>
              </a:spcBef>
            </a:pPr>
            <a:r>
              <a:rPr lang="en-GB" dirty="0">
                <a:latin typeface="Calibri"/>
                <a:ea typeface="Calibri"/>
                <a:cs typeface="Calibri"/>
                <a:sym typeface="Calibri"/>
              </a:rPr>
              <a:t>The development and impact of the SSIF Reading Project within our school</a:t>
            </a:r>
            <a:endParaRPr dirty="0">
              <a:latin typeface="Calibri"/>
              <a:ea typeface="Calibri"/>
              <a:cs typeface="Calibri"/>
              <a:sym typeface="Calibri"/>
            </a:endParaRPr>
          </a:p>
        </p:txBody>
      </p:sp>
      <p:sp>
        <p:nvSpPr>
          <p:cNvPr id="55" name="Google Shape;55;p13"/>
          <p:cNvSpPr txBox="1">
            <a:spLocks noGrp="1"/>
          </p:cNvSpPr>
          <p:nvPr>
            <p:ph type="subTitle" idx="1"/>
          </p:nvPr>
        </p:nvSpPr>
        <p:spPr>
          <a:xfrm>
            <a:off x="311700" y="4371000"/>
            <a:ext cx="8520600" cy="792600"/>
          </a:xfrm>
          <a:prstGeom prst="rect">
            <a:avLst/>
          </a:prstGeom>
        </p:spPr>
        <p:txBody>
          <a:bodyPr spcFirstLastPara="1" vert="horz" wrap="square" lIns="91425" tIns="91425" rIns="91425" bIns="91425" rtlCol="0" anchor="t" anchorCtr="0">
            <a:noAutofit/>
          </a:bodyPr>
          <a:lstStyle/>
          <a:p>
            <a:pPr>
              <a:spcBef>
                <a:spcPts val="0"/>
              </a:spcBef>
            </a:pPr>
            <a:r>
              <a:rPr lang="en-GB"/>
              <a:t>Kingswood Primary School and Nursery, Basildon</a:t>
            </a:r>
            <a:endParaRPr/>
          </a:p>
        </p:txBody>
      </p:sp>
    </p:spTree>
    <p:extLst>
      <p:ext uri="{BB962C8B-B14F-4D97-AF65-F5344CB8AC3E}">
        <p14:creationId xmlns:p14="http://schemas.microsoft.com/office/powerpoint/2010/main" val="149417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0"/>
            <a:ext cx="8520600" cy="572700"/>
          </a:xfrm>
          <a:prstGeom prst="rect">
            <a:avLst/>
          </a:prstGeom>
        </p:spPr>
        <p:txBody>
          <a:bodyPr spcFirstLastPara="1" vert="horz" wrap="square" lIns="91425" tIns="91425" rIns="91425" bIns="91425" rtlCol="0" anchor="t" anchorCtr="0">
            <a:noAutofit/>
          </a:bodyPr>
          <a:lstStyle/>
          <a:p>
            <a:pPr algn="l"/>
            <a:r>
              <a:rPr lang="en-GB" dirty="0">
                <a:latin typeface="Calibri"/>
                <a:ea typeface="Calibri"/>
                <a:cs typeface="Calibri"/>
                <a:sym typeface="Calibri"/>
              </a:rPr>
              <a:t>Strategic School Improvement Fund Project - Year 1 </a:t>
            </a:r>
            <a:endParaRPr dirty="0">
              <a:latin typeface="Calibri"/>
              <a:ea typeface="Calibri"/>
              <a:cs typeface="Calibri"/>
              <a:sym typeface="Calibri"/>
            </a:endParaRPr>
          </a:p>
        </p:txBody>
      </p:sp>
      <p:sp>
        <p:nvSpPr>
          <p:cNvPr id="61" name="Google Shape;61;p14"/>
          <p:cNvSpPr txBox="1">
            <a:spLocks noGrp="1"/>
          </p:cNvSpPr>
          <p:nvPr>
            <p:ph type="body" idx="1"/>
          </p:nvPr>
        </p:nvSpPr>
        <p:spPr>
          <a:xfrm>
            <a:off x="311700" y="1487775"/>
            <a:ext cx="8520600" cy="1072200"/>
          </a:xfrm>
          <a:prstGeom prst="rect">
            <a:avLst/>
          </a:prstGeom>
        </p:spPr>
        <p:txBody>
          <a:bodyPr spcFirstLastPara="1" vert="horz" wrap="square" lIns="91425" tIns="91425" rIns="91425" bIns="91425" rtlCol="0" anchor="t" anchorCtr="0">
            <a:noAutofit/>
          </a:bodyPr>
          <a:lstStyle/>
          <a:p>
            <a:pPr>
              <a:buFont typeface="Calibri"/>
              <a:buChar char="●"/>
            </a:pPr>
            <a:r>
              <a:rPr lang="en-GB">
                <a:latin typeface="Calibri"/>
                <a:ea typeface="Calibri"/>
                <a:cs typeface="Calibri"/>
                <a:sym typeface="Calibri"/>
              </a:rPr>
              <a:t>Strategic School Improvement Fund focus Improving Boys Reading </a:t>
            </a:r>
            <a:endParaRPr>
              <a:latin typeface="Calibri"/>
              <a:ea typeface="Calibri"/>
              <a:cs typeface="Calibri"/>
              <a:sym typeface="Calibri"/>
            </a:endParaRPr>
          </a:p>
          <a:p>
            <a:pPr>
              <a:buFont typeface="Calibri"/>
              <a:buChar char="●"/>
            </a:pPr>
            <a:r>
              <a:rPr lang="en-GB">
                <a:latin typeface="Calibri"/>
                <a:ea typeface="Calibri"/>
                <a:cs typeface="Calibri"/>
                <a:sym typeface="Calibri"/>
              </a:rPr>
              <a:t>2 members of staff from Kingswood attended the 4 day course</a:t>
            </a:r>
            <a:endParaRPr>
              <a:latin typeface="Calibri"/>
              <a:ea typeface="Calibri"/>
              <a:cs typeface="Calibri"/>
              <a:sym typeface="Calibri"/>
            </a:endParaRPr>
          </a:p>
          <a:p>
            <a:pPr>
              <a:buFont typeface="Calibri"/>
              <a:buChar char="●"/>
            </a:pPr>
            <a:r>
              <a:rPr lang="en-GB">
                <a:latin typeface="Calibri"/>
                <a:ea typeface="Calibri"/>
                <a:cs typeface="Calibri"/>
                <a:sym typeface="Calibri"/>
              </a:rPr>
              <a:t>Baseline of pupil’s own perception of themselves as a reader</a:t>
            </a:r>
            <a:endParaRPr>
              <a:latin typeface="Calibri"/>
              <a:ea typeface="Calibri"/>
              <a:cs typeface="Calibri"/>
              <a:sym typeface="Calibri"/>
            </a:endParaRPr>
          </a:p>
          <a:p>
            <a:pPr>
              <a:buFont typeface="Calibri"/>
              <a:buChar char="●"/>
            </a:pPr>
            <a:r>
              <a:rPr lang="en-GB">
                <a:latin typeface="Calibri"/>
                <a:ea typeface="Calibri"/>
                <a:cs typeface="Calibri"/>
                <a:sym typeface="Calibri"/>
              </a:rPr>
              <a:t>4 visits from Lyon’s Hall. Data collated across the year of focus group of boys from Year 2 group and Year 5s. </a:t>
            </a:r>
            <a:endParaRPr>
              <a:latin typeface="Calibri"/>
              <a:ea typeface="Calibri"/>
              <a:cs typeface="Calibri"/>
              <a:sym typeface="Calibri"/>
            </a:endParaRPr>
          </a:p>
          <a:p>
            <a:pPr marL="0" indent="0">
              <a:spcBef>
                <a:spcPts val="1600"/>
              </a:spcBef>
              <a:spcAft>
                <a:spcPts val="1600"/>
              </a:spcAft>
              <a:buNone/>
            </a:pPr>
            <a:endParaRPr>
              <a:latin typeface="Calibri"/>
              <a:ea typeface="Calibri"/>
              <a:cs typeface="Calibri"/>
              <a:sym typeface="Calibri"/>
            </a:endParaRPr>
          </a:p>
        </p:txBody>
      </p:sp>
      <p:pic>
        <p:nvPicPr>
          <p:cNvPr id="62" name="Google Shape;62;p14"/>
          <p:cNvPicPr preferRelativeResize="0"/>
          <p:nvPr/>
        </p:nvPicPr>
        <p:blipFill>
          <a:blip r:embed="rId3">
            <a:alphaModFix/>
          </a:blip>
          <a:stretch>
            <a:fillRect/>
          </a:stretch>
        </p:blipFill>
        <p:spPr>
          <a:xfrm>
            <a:off x="1664497" y="4097887"/>
            <a:ext cx="6918025" cy="2544675"/>
          </a:xfrm>
          <a:prstGeom prst="rect">
            <a:avLst/>
          </a:prstGeom>
          <a:noFill/>
          <a:ln w="9525" cap="flat" cmpd="sng">
            <a:solidFill>
              <a:srgbClr val="0000FF"/>
            </a:solidFill>
            <a:prstDash val="solid"/>
            <a:round/>
            <a:headEnd type="none" w="sm" len="sm"/>
            <a:tailEnd type="none" w="sm" len="sm"/>
          </a:ln>
        </p:spPr>
      </p:pic>
      <p:sp>
        <p:nvSpPr>
          <p:cNvPr id="63" name="Google Shape;63;p14"/>
          <p:cNvSpPr txBox="1"/>
          <p:nvPr/>
        </p:nvSpPr>
        <p:spPr>
          <a:xfrm>
            <a:off x="166173" y="4327334"/>
            <a:ext cx="1343700" cy="572700"/>
          </a:xfrm>
          <a:prstGeom prst="rect">
            <a:avLst/>
          </a:prstGeom>
          <a:noFill/>
          <a:ln>
            <a:noFill/>
          </a:ln>
        </p:spPr>
        <p:txBody>
          <a:bodyPr spcFirstLastPara="1" wrap="square" lIns="91425" tIns="91425" rIns="91425" bIns="91425" anchor="t" anchorCtr="0">
            <a:noAutofit/>
          </a:bodyPr>
          <a:lstStyle/>
          <a:p>
            <a:pPr algn="ctr"/>
            <a:r>
              <a:rPr lang="en-GB" u="sng" dirty="0">
                <a:latin typeface="Calibri"/>
                <a:ea typeface="Calibri"/>
                <a:cs typeface="Calibri"/>
                <a:sym typeface="Calibri"/>
              </a:rPr>
              <a:t>Year 2 Focus Group</a:t>
            </a:r>
            <a:endParaRPr u="sng" dirty="0">
              <a:latin typeface="Calibri"/>
              <a:ea typeface="Calibri"/>
              <a:cs typeface="Calibri"/>
              <a:sym typeface="Calibri"/>
            </a:endParaRPr>
          </a:p>
        </p:txBody>
      </p:sp>
    </p:spTree>
    <p:extLst>
      <p:ext uri="{BB962C8B-B14F-4D97-AF65-F5344CB8AC3E}">
        <p14:creationId xmlns:p14="http://schemas.microsoft.com/office/powerpoint/2010/main" val="957687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41352"/>
            <a:ext cx="8520600" cy="572700"/>
          </a:xfrm>
          <a:prstGeom prst="rect">
            <a:avLst/>
          </a:prstGeom>
        </p:spPr>
        <p:txBody>
          <a:bodyPr spcFirstLastPara="1" vert="horz" wrap="square" lIns="91425" tIns="91425" rIns="91425" bIns="91425" rtlCol="0" anchor="t" anchorCtr="0">
            <a:noAutofit/>
          </a:bodyPr>
          <a:lstStyle/>
          <a:p>
            <a:pPr algn="l"/>
            <a:r>
              <a:rPr lang="en-GB" dirty="0">
                <a:latin typeface="Calibri"/>
                <a:ea typeface="Calibri"/>
                <a:cs typeface="Calibri"/>
                <a:sym typeface="Calibri"/>
              </a:rPr>
              <a:t>Strategic School Improvement Fund Project - Year 1 </a:t>
            </a:r>
            <a:endParaRPr dirty="0">
              <a:latin typeface="Calibri"/>
              <a:ea typeface="Calibri"/>
              <a:cs typeface="Calibri"/>
              <a:sym typeface="Calibri"/>
            </a:endParaRPr>
          </a:p>
        </p:txBody>
      </p:sp>
      <p:sp>
        <p:nvSpPr>
          <p:cNvPr id="69" name="Google Shape;69;p15"/>
          <p:cNvSpPr txBox="1">
            <a:spLocks noGrp="1"/>
          </p:cNvSpPr>
          <p:nvPr>
            <p:ph type="body" idx="1"/>
          </p:nvPr>
        </p:nvSpPr>
        <p:spPr>
          <a:xfrm>
            <a:off x="311700" y="1487775"/>
            <a:ext cx="8520600" cy="1072200"/>
          </a:xfrm>
          <a:prstGeom prst="rect">
            <a:avLst/>
          </a:prstGeom>
        </p:spPr>
        <p:txBody>
          <a:bodyPr spcFirstLastPara="1" vert="horz" wrap="square" lIns="91425" tIns="91425" rIns="91425" bIns="91425" rtlCol="0" anchor="t" anchorCtr="0">
            <a:noAutofit/>
          </a:bodyPr>
          <a:lstStyle/>
          <a:p>
            <a:pPr marL="0" indent="0">
              <a:buNone/>
            </a:pPr>
            <a:endParaRPr>
              <a:latin typeface="Calibri"/>
              <a:ea typeface="Calibri"/>
              <a:cs typeface="Calibri"/>
              <a:sym typeface="Calibri"/>
            </a:endParaRPr>
          </a:p>
          <a:p>
            <a:pPr marL="0" indent="0">
              <a:spcBef>
                <a:spcPts val="1600"/>
              </a:spcBef>
              <a:spcAft>
                <a:spcPts val="1600"/>
              </a:spcAft>
              <a:buNone/>
            </a:pPr>
            <a:endParaRPr>
              <a:latin typeface="Calibri"/>
              <a:ea typeface="Calibri"/>
              <a:cs typeface="Calibri"/>
              <a:sym typeface="Calibri"/>
            </a:endParaRPr>
          </a:p>
        </p:txBody>
      </p:sp>
      <p:pic>
        <p:nvPicPr>
          <p:cNvPr id="70" name="Google Shape;70;p15"/>
          <p:cNvPicPr preferRelativeResize="0"/>
          <p:nvPr/>
        </p:nvPicPr>
        <p:blipFill>
          <a:blip r:embed="rId3">
            <a:alphaModFix/>
          </a:blip>
          <a:stretch>
            <a:fillRect/>
          </a:stretch>
        </p:blipFill>
        <p:spPr>
          <a:xfrm>
            <a:off x="0" y="2086443"/>
            <a:ext cx="4263775" cy="3728075"/>
          </a:xfrm>
          <a:prstGeom prst="rect">
            <a:avLst/>
          </a:prstGeom>
          <a:noFill/>
          <a:ln w="9525" cap="flat" cmpd="sng">
            <a:solidFill>
              <a:srgbClr val="0000FF"/>
            </a:solidFill>
            <a:prstDash val="solid"/>
            <a:round/>
            <a:headEnd type="none" w="sm" len="sm"/>
            <a:tailEnd type="none" w="sm" len="sm"/>
          </a:ln>
        </p:spPr>
      </p:pic>
      <p:pic>
        <p:nvPicPr>
          <p:cNvPr id="71" name="Google Shape;71;p15"/>
          <p:cNvPicPr preferRelativeResize="0"/>
          <p:nvPr/>
        </p:nvPicPr>
        <p:blipFill>
          <a:blip r:embed="rId4">
            <a:alphaModFix/>
          </a:blip>
          <a:stretch>
            <a:fillRect/>
          </a:stretch>
        </p:blipFill>
        <p:spPr>
          <a:xfrm>
            <a:off x="4154975" y="2086443"/>
            <a:ext cx="4989025" cy="3728075"/>
          </a:xfrm>
          <a:prstGeom prst="rect">
            <a:avLst/>
          </a:prstGeom>
          <a:noFill/>
          <a:ln w="9525" cap="flat" cmpd="sng">
            <a:solidFill>
              <a:srgbClr val="0000FF"/>
            </a:solidFill>
            <a:prstDash val="solid"/>
            <a:round/>
            <a:headEnd type="none" w="sm" len="sm"/>
            <a:tailEnd type="none" w="sm" len="sm"/>
          </a:ln>
        </p:spPr>
      </p:pic>
    </p:spTree>
    <p:extLst>
      <p:ext uri="{BB962C8B-B14F-4D97-AF65-F5344CB8AC3E}">
        <p14:creationId xmlns:p14="http://schemas.microsoft.com/office/powerpoint/2010/main" val="424683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336650" y="611067"/>
            <a:ext cx="8470725" cy="2211975"/>
          </a:xfrm>
          <a:prstGeom prst="rect">
            <a:avLst/>
          </a:prstGeom>
          <a:noFill/>
          <a:ln w="9525" cap="flat" cmpd="sng">
            <a:solidFill>
              <a:srgbClr val="0000FF"/>
            </a:solidFill>
            <a:prstDash val="solid"/>
            <a:round/>
            <a:headEnd type="none" w="sm" len="sm"/>
            <a:tailEnd type="none" w="sm" len="sm"/>
          </a:ln>
        </p:spPr>
      </p:pic>
      <p:pic>
        <p:nvPicPr>
          <p:cNvPr id="77" name="Google Shape;77;p16"/>
          <p:cNvPicPr preferRelativeResize="0"/>
          <p:nvPr/>
        </p:nvPicPr>
        <p:blipFill>
          <a:blip r:embed="rId4">
            <a:alphaModFix/>
          </a:blip>
          <a:stretch>
            <a:fillRect/>
          </a:stretch>
        </p:blipFill>
        <p:spPr>
          <a:xfrm>
            <a:off x="336650" y="3292501"/>
            <a:ext cx="8470724" cy="2542775"/>
          </a:xfrm>
          <a:prstGeom prst="rect">
            <a:avLst/>
          </a:prstGeom>
          <a:noFill/>
          <a:ln w="9525" cap="flat" cmpd="sng">
            <a:solidFill>
              <a:srgbClr val="0000FF"/>
            </a:solidFill>
            <a:prstDash val="solid"/>
            <a:round/>
            <a:headEnd type="none" w="sm" len="sm"/>
            <a:tailEnd type="none" w="sm" len="sm"/>
          </a:ln>
        </p:spPr>
      </p:pic>
    </p:spTree>
    <p:extLst>
      <p:ext uri="{BB962C8B-B14F-4D97-AF65-F5344CB8AC3E}">
        <p14:creationId xmlns:p14="http://schemas.microsoft.com/office/powerpoint/2010/main" val="92868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24101" y="282819"/>
            <a:ext cx="8520600" cy="572700"/>
          </a:xfrm>
          <a:prstGeom prst="rect">
            <a:avLst/>
          </a:prstGeom>
        </p:spPr>
        <p:txBody>
          <a:bodyPr spcFirstLastPara="1" vert="horz" wrap="square" lIns="91425" tIns="91425" rIns="91425" bIns="91425" rtlCol="0" anchor="t" anchorCtr="0">
            <a:noAutofit/>
          </a:bodyPr>
          <a:lstStyle/>
          <a:p>
            <a:pPr algn="l"/>
            <a:r>
              <a:rPr lang="en-GB" dirty="0">
                <a:latin typeface="Calibri"/>
                <a:ea typeface="Calibri"/>
                <a:cs typeface="Calibri"/>
                <a:sym typeface="Calibri"/>
              </a:rPr>
              <a:t>Whole School Development </a:t>
            </a:r>
            <a:endParaRPr dirty="0">
              <a:latin typeface="Calibri"/>
              <a:ea typeface="Calibri"/>
              <a:cs typeface="Calibri"/>
              <a:sym typeface="Calibri"/>
            </a:endParaRPr>
          </a:p>
        </p:txBody>
      </p:sp>
      <p:sp>
        <p:nvSpPr>
          <p:cNvPr id="83" name="Google Shape;83;p17"/>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spcAft>
                <a:spcPts val="1600"/>
              </a:spcAft>
              <a:buNone/>
            </a:pPr>
            <a:endParaRPr/>
          </a:p>
        </p:txBody>
      </p:sp>
      <p:pic>
        <p:nvPicPr>
          <p:cNvPr id="84" name="Google Shape;84;p17"/>
          <p:cNvPicPr preferRelativeResize="0"/>
          <p:nvPr/>
        </p:nvPicPr>
        <p:blipFill>
          <a:blip r:embed="rId3">
            <a:alphaModFix/>
          </a:blip>
          <a:stretch>
            <a:fillRect/>
          </a:stretch>
        </p:blipFill>
        <p:spPr>
          <a:xfrm>
            <a:off x="124101" y="1509226"/>
            <a:ext cx="8895801" cy="4324975"/>
          </a:xfrm>
          <a:prstGeom prst="rect">
            <a:avLst/>
          </a:prstGeom>
          <a:noFill/>
          <a:ln w="9525" cap="flat" cmpd="sng">
            <a:solidFill>
              <a:srgbClr val="0000FF"/>
            </a:solidFill>
            <a:prstDash val="solid"/>
            <a:round/>
            <a:headEnd type="none" w="sm" len="sm"/>
            <a:tailEnd type="none" w="sm" len="sm"/>
          </a:ln>
        </p:spPr>
      </p:pic>
    </p:spTree>
    <p:extLst>
      <p:ext uri="{BB962C8B-B14F-4D97-AF65-F5344CB8AC3E}">
        <p14:creationId xmlns:p14="http://schemas.microsoft.com/office/powerpoint/2010/main" val="3679562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p:nvPr/>
        </p:nvSpPr>
        <p:spPr>
          <a:xfrm>
            <a:off x="261250" y="1627950"/>
            <a:ext cx="3879600" cy="3853500"/>
          </a:xfrm>
          <a:prstGeom prst="rect">
            <a:avLst/>
          </a:prstGeom>
          <a:solidFill>
            <a:srgbClr val="76A5AF"/>
          </a:solidFill>
          <a:ln>
            <a:noFill/>
          </a:ln>
        </p:spPr>
        <p:txBody>
          <a:bodyPr spcFirstLastPara="1" wrap="square" lIns="91425" tIns="91425" rIns="91425" bIns="91425" anchor="t" anchorCtr="0">
            <a:noAutofit/>
          </a:bodyPr>
          <a:lstStyle/>
          <a:p>
            <a:endParaRPr/>
          </a:p>
        </p:txBody>
      </p:sp>
      <p:sp>
        <p:nvSpPr>
          <p:cNvPr id="90" name="Google Shape;90;p18"/>
          <p:cNvSpPr txBox="1">
            <a:spLocks noGrp="1"/>
          </p:cNvSpPr>
          <p:nvPr>
            <p:ph type="title"/>
          </p:nvPr>
        </p:nvSpPr>
        <p:spPr>
          <a:xfrm>
            <a:off x="261250" y="375144"/>
            <a:ext cx="8430900" cy="572700"/>
          </a:xfrm>
          <a:prstGeom prst="rect">
            <a:avLst/>
          </a:prstGeom>
        </p:spPr>
        <p:txBody>
          <a:bodyPr spcFirstLastPara="1" vert="horz" wrap="square" lIns="91425" tIns="91425" rIns="91425" bIns="91425" rtlCol="0" anchor="t" anchorCtr="0">
            <a:noAutofit/>
          </a:bodyPr>
          <a:lstStyle/>
          <a:p>
            <a:pPr algn="l"/>
            <a:r>
              <a:rPr lang="en-GB" dirty="0">
                <a:latin typeface="Calibri"/>
                <a:ea typeface="Calibri"/>
                <a:cs typeface="Calibri"/>
                <a:sym typeface="Calibri"/>
              </a:rPr>
              <a:t>Whole school impact</a:t>
            </a:r>
            <a:endParaRPr dirty="0">
              <a:latin typeface="Calibri"/>
              <a:ea typeface="Calibri"/>
              <a:cs typeface="Calibri"/>
              <a:sym typeface="Calibri"/>
            </a:endParaRPr>
          </a:p>
        </p:txBody>
      </p:sp>
      <p:sp>
        <p:nvSpPr>
          <p:cNvPr id="91" name="Google Shape;91;p18"/>
          <p:cNvSpPr txBox="1"/>
          <p:nvPr/>
        </p:nvSpPr>
        <p:spPr>
          <a:xfrm>
            <a:off x="4693375" y="2477050"/>
            <a:ext cx="3933600" cy="1593600"/>
          </a:xfrm>
          <a:prstGeom prst="rect">
            <a:avLst/>
          </a:prstGeom>
          <a:noFill/>
          <a:ln>
            <a:noFill/>
          </a:ln>
        </p:spPr>
        <p:txBody>
          <a:bodyPr spcFirstLastPara="1" wrap="square" lIns="91425" tIns="91425" rIns="91425" bIns="91425" anchor="t" anchorCtr="0">
            <a:noAutofit/>
          </a:bodyPr>
          <a:lstStyle/>
          <a:p>
            <a:pPr algn="ctr"/>
            <a:r>
              <a:rPr lang="en-GB">
                <a:latin typeface="Calibri"/>
                <a:ea typeface="Calibri"/>
                <a:cs typeface="Calibri"/>
                <a:sym typeface="Calibri"/>
              </a:rPr>
              <a:t>“The teaching of reading has improved significantly as staff ensure that pupils who need support in reading, read every day.”</a:t>
            </a:r>
            <a:endParaRPr>
              <a:latin typeface="Calibri"/>
              <a:ea typeface="Calibri"/>
              <a:cs typeface="Calibri"/>
              <a:sym typeface="Calibri"/>
            </a:endParaRPr>
          </a:p>
          <a:p>
            <a:pPr algn="ctr"/>
            <a:r>
              <a:rPr lang="en-GB">
                <a:latin typeface="Calibri"/>
                <a:ea typeface="Calibri"/>
                <a:cs typeface="Calibri"/>
                <a:sym typeface="Calibri"/>
              </a:rPr>
              <a:t>OfSTED - June 2018 </a:t>
            </a:r>
            <a:endParaRPr>
              <a:latin typeface="Calibri"/>
              <a:ea typeface="Calibri"/>
              <a:cs typeface="Calibri"/>
              <a:sym typeface="Calibri"/>
            </a:endParaRPr>
          </a:p>
        </p:txBody>
      </p:sp>
      <p:sp>
        <p:nvSpPr>
          <p:cNvPr id="92" name="Google Shape;92;p18"/>
          <p:cNvSpPr txBox="1"/>
          <p:nvPr/>
        </p:nvSpPr>
        <p:spPr>
          <a:xfrm>
            <a:off x="404950" y="1732475"/>
            <a:ext cx="3461700" cy="1671900"/>
          </a:xfrm>
          <a:prstGeom prst="rect">
            <a:avLst/>
          </a:prstGeom>
          <a:noFill/>
          <a:ln>
            <a:noFill/>
          </a:ln>
        </p:spPr>
        <p:txBody>
          <a:bodyPr spcFirstLastPara="1" wrap="square" lIns="91425" tIns="91425" rIns="91425" bIns="91425" anchor="t" anchorCtr="0">
            <a:noAutofit/>
          </a:bodyPr>
          <a:lstStyle/>
          <a:p>
            <a:pPr algn="ctr"/>
            <a:r>
              <a:rPr lang="en-GB" u="sng">
                <a:latin typeface="Calibri"/>
                <a:ea typeface="Calibri"/>
                <a:cs typeface="Calibri"/>
                <a:sym typeface="Calibri"/>
              </a:rPr>
              <a:t>Current Year 6 Cohort</a:t>
            </a:r>
            <a:endParaRPr u="sng">
              <a:latin typeface="Calibri"/>
              <a:ea typeface="Calibri"/>
              <a:cs typeface="Calibri"/>
              <a:sym typeface="Calibri"/>
            </a:endParaRPr>
          </a:p>
          <a:p>
            <a:pPr algn="ctr"/>
            <a:endParaRPr>
              <a:latin typeface="Calibri"/>
              <a:ea typeface="Calibri"/>
              <a:cs typeface="Calibri"/>
              <a:sym typeface="Calibri"/>
            </a:endParaRPr>
          </a:p>
          <a:p>
            <a:pPr algn="ctr"/>
            <a:r>
              <a:rPr lang="en-GB">
                <a:latin typeface="Calibri"/>
                <a:ea typeface="Calibri"/>
                <a:cs typeface="Calibri"/>
                <a:sym typeface="Calibri"/>
              </a:rPr>
              <a:t>December - Autumn 2018</a:t>
            </a:r>
            <a:endParaRPr>
              <a:latin typeface="Calibri"/>
              <a:ea typeface="Calibri"/>
              <a:cs typeface="Calibri"/>
              <a:sym typeface="Calibri"/>
            </a:endParaRPr>
          </a:p>
          <a:p>
            <a:pPr algn="ctr"/>
            <a:endParaRPr>
              <a:latin typeface="Calibri"/>
              <a:ea typeface="Calibri"/>
              <a:cs typeface="Calibri"/>
              <a:sym typeface="Calibri"/>
            </a:endParaRPr>
          </a:p>
          <a:p>
            <a:pPr algn="ctr"/>
            <a:r>
              <a:rPr lang="en-GB">
                <a:solidFill>
                  <a:schemeClr val="dk1"/>
                </a:solidFill>
                <a:latin typeface="Calibri"/>
                <a:ea typeface="Calibri"/>
                <a:cs typeface="Calibri"/>
                <a:sym typeface="Calibri"/>
              </a:rPr>
              <a:t>70% reaching SATs standard in Reading </a:t>
            </a:r>
            <a:endParaRPr>
              <a:solidFill>
                <a:schemeClr val="dk1"/>
              </a:solidFill>
              <a:latin typeface="Calibri"/>
              <a:ea typeface="Calibri"/>
              <a:cs typeface="Calibri"/>
              <a:sym typeface="Calibri"/>
            </a:endParaRPr>
          </a:p>
          <a:p>
            <a:pPr algn="ctr"/>
            <a:endParaRPr>
              <a:solidFill>
                <a:schemeClr val="dk1"/>
              </a:solidFill>
              <a:latin typeface="Calibri"/>
              <a:ea typeface="Calibri"/>
              <a:cs typeface="Calibri"/>
              <a:sym typeface="Calibri"/>
            </a:endParaRPr>
          </a:p>
          <a:p>
            <a:pPr algn="ctr"/>
            <a:r>
              <a:rPr lang="en-GB">
                <a:solidFill>
                  <a:schemeClr val="dk1"/>
                </a:solidFill>
                <a:latin typeface="Calibri"/>
                <a:ea typeface="Calibri"/>
                <a:cs typeface="Calibri"/>
                <a:sym typeface="Calibri"/>
              </a:rPr>
              <a:t>End of year prediction </a:t>
            </a:r>
            <a:endParaRPr>
              <a:solidFill>
                <a:schemeClr val="dk1"/>
              </a:solidFill>
              <a:latin typeface="Calibri"/>
              <a:ea typeface="Calibri"/>
              <a:cs typeface="Calibri"/>
              <a:sym typeface="Calibri"/>
            </a:endParaRPr>
          </a:p>
          <a:p>
            <a:pPr algn="ctr"/>
            <a:endParaRPr>
              <a:solidFill>
                <a:schemeClr val="dk1"/>
              </a:solidFill>
              <a:latin typeface="Calibri"/>
              <a:ea typeface="Calibri"/>
              <a:cs typeface="Calibri"/>
              <a:sym typeface="Calibri"/>
            </a:endParaRPr>
          </a:p>
          <a:p>
            <a:pPr algn="ctr"/>
            <a:r>
              <a:rPr lang="en-GB">
                <a:solidFill>
                  <a:schemeClr val="dk1"/>
                </a:solidFill>
                <a:latin typeface="Calibri"/>
                <a:ea typeface="Calibri"/>
                <a:cs typeface="Calibri"/>
                <a:sym typeface="Calibri"/>
              </a:rPr>
              <a:t>83%</a:t>
            </a:r>
            <a:endParaRPr>
              <a:solidFill>
                <a:schemeClr val="dk1"/>
              </a:solidFill>
              <a:latin typeface="Calibri"/>
              <a:ea typeface="Calibri"/>
              <a:cs typeface="Calibri"/>
              <a:sym typeface="Calibri"/>
            </a:endParaRPr>
          </a:p>
          <a:p>
            <a:pPr algn="ctr"/>
            <a:endParaRPr>
              <a:solidFill>
                <a:schemeClr val="dk1"/>
              </a:solidFill>
              <a:latin typeface="Calibri"/>
              <a:ea typeface="Calibri"/>
              <a:cs typeface="Calibri"/>
              <a:sym typeface="Calibri"/>
            </a:endParaRPr>
          </a:p>
          <a:p>
            <a:pPr algn="ctr">
              <a:buClr>
                <a:schemeClr val="dk1"/>
              </a:buClr>
              <a:buSzPts val="1100"/>
            </a:pPr>
            <a:r>
              <a:rPr lang="en-GB">
                <a:solidFill>
                  <a:schemeClr val="dk1"/>
                </a:solidFill>
                <a:latin typeface="Calibri"/>
                <a:ea typeface="Calibri"/>
                <a:cs typeface="Calibri"/>
                <a:sym typeface="Calibri"/>
              </a:rPr>
              <a:t>Last Year: 67% - ARE and above</a:t>
            </a:r>
            <a:endParaRPr>
              <a:solidFill>
                <a:schemeClr val="dk1"/>
              </a:solidFill>
              <a:latin typeface="Calibri"/>
              <a:ea typeface="Calibri"/>
              <a:cs typeface="Calibri"/>
              <a:sym typeface="Calibri"/>
            </a:endParaRPr>
          </a:p>
          <a:p>
            <a:pPr algn="ctr"/>
            <a:endParaRPr>
              <a:solidFill>
                <a:schemeClr val="dk1"/>
              </a:solidFill>
              <a:latin typeface="Calibri"/>
              <a:ea typeface="Calibri"/>
              <a:cs typeface="Calibri"/>
              <a:sym typeface="Calibri"/>
            </a:endParaRPr>
          </a:p>
          <a:p>
            <a:pPr algn="ctr"/>
            <a:endParaRPr>
              <a:solidFill>
                <a:schemeClr val="dk1"/>
              </a:solidFill>
              <a:latin typeface="Calibri"/>
              <a:ea typeface="Calibri"/>
              <a:cs typeface="Calibri"/>
              <a:sym typeface="Calibri"/>
            </a:endParaRPr>
          </a:p>
          <a:p>
            <a:pPr algn="ctr"/>
            <a:endParaRPr/>
          </a:p>
        </p:txBody>
      </p:sp>
    </p:spTree>
    <p:extLst>
      <p:ext uri="{BB962C8B-B14F-4D97-AF65-F5344CB8AC3E}">
        <p14:creationId xmlns:p14="http://schemas.microsoft.com/office/powerpoint/2010/main" val="967067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155696"/>
            <a:ext cx="8520600" cy="572700"/>
          </a:xfrm>
          <a:prstGeom prst="rect">
            <a:avLst/>
          </a:prstGeom>
        </p:spPr>
        <p:txBody>
          <a:bodyPr spcFirstLastPara="1" vert="horz" wrap="square" lIns="91425" tIns="91425" rIns="91425" bIns="91425" rtlCol="0" anchor="t" anchorCtr="0">
            <a:noAutofit/>
          </a:bodyPr>
          <a:lstStyle/>
          <a:p>
            <a:pPr algn="l"/>
            <a:r>
              <a:rPr lang="en-GB" dirty="0">
                <a:latin typeface="Calibri"/>
                <a:ea typeface="Calibri"/>
                <a:cs typeface="Calibri"/>
                <a:sym typeface="Calibri"/>
              </a:rPr>
              <a:t>Impact on Year 1 Phonics - 2017-18 Cohort</a:t>
            </a:r>
            <a:endParaRPr dirty="0">
              <a:latin typeface="Calibri"/>
              <a:ea typeface="Calibri"/>
              <a:cs typeface="Calibri"/>
              <a:sym typeface="Calibri"/>
            </a:endParaRPr>
          </a:p>
        </p:txBody>
      </p:sp>
      <p:sp>
        <p:nvSpPr>
          <p:cNvPr id="98" name="Google Shape;98;p19"/>
          <p:cNvSpPr txBox="1">
            <a:spLocks noGrp="1"/>
          </p:cNvSpPr>
          <p:nvPr>
            <p:ph type="body" idx="1"/>
          </p:nvPr>
        </p:nvSpPr>
        <p:spPr>
          <a:xfrm>
            <a:off x="267825" y="3483350"/>
            <a:ext cx="8707800" cy="2517300"/>
          </a:xfrm>
          <a:prstGeom prst="rect">
            <a:avLst/>
          </a:prstGeom>
        </p:spPr>
        <p:txBody>
          <a:bodyPr spcFirstLastPara="1" vert="horz" wrap="square" lIns="91425" tIns="91425" rIns="91425" bIns="91425" rtlCol="0" anchor="t" anchorCtr="0">
            <a:noAutofit/>
          </a:bodyPr>
          <a:lstStyle/>
          <a:p>
            <a:r>
              <a:rPr lang="en-GB" b="1">
                <a:latin typeface="Calibri"/>
                <a:ea typeface="Calibri"/>
                <a:cs typeface="Calibri"/>
                <a:sym typeface="Calibri"/>
              </a:rPr>
              <a:t>88%</a:t>
            </a:r>
            <a:r>
              <a:rPr lang="en-GB">
                <a:latin typeface="Calibri"/>
                <a:ea typeface="Calibri"/>
                <a:cs typeface="Calibri"/>
                <a:sym typeface="Calibri"/>
              </a:rPr>
              <a:t> pass rate for phonics in Year 1. Ofsted (June 2018 said: 2: “</a:t>
            </a:r>
            <a:r>
              <a:rPr lang="en-GB" b="1">
                <a:latin typeface="Calibri"/>
                <a:ea typeface="Calibri"/>
                <a:cs typeface="Calibri"/>
                <a:sym typeface="Calibri"/>
              </a:rPr>
              <a:t>The teaching of phonics is a particular strength”.</a:t>
            </a:r>
            <a:endParaRPr b="1">
              <a:latin typeface="Calibri"/>
              <a:ea typeface="Calibri"/>
              <a:cs typeface="Calibri"/>
              <a:sym typeface="Calibri"/>
            </a:endParaRPr>
          </a:p>
          <a:p>
            <a:pPr>
              <a:buFont typeface="Handlee"/>
              <a:buChar char="●"/>
            </a:pPr>
            <a:r>
              <a:rPr lang="en-GB" b="1">
                <a:latin typeface="Calibri"/>
                <a:ea typeface="Calibri"/>
                <a:cs typeface="Calibri"/>
                <a:sym typeface="Calibri"/>
              </a:rPr>
              <a:t>94%</a:t>
            </a:r>
            <a:r>
              <a:rPr lang="en-GB">
                <a:latin typeface="Calibri"/>
                <a:ea typeface="Calibri"/>
                <a:cs typeface="Calibri"/>
                <a:sym typeface="Calibri"/>
              </a:rPr>
              <a:t> passed in my class compared with 82% in the other Year 1 class.</a:t>
            </a:r>
            <a:endParaRPr>
              <a:latin typeface="Calibri"/>
              <a:ea typeface="Calibri"/>
              <a:cs typeface="Calibri"/>
              <a:sym typeface="Calibri"/>
            </a:endParaRPr>
          </a:p>
          <a:p>
            <a:pPr>
              <a:buFont typeface="Calibri"/>
              <a:buChar char="●"/>
            </a:pPr>
            <a:r>
              <a:rPr lang="en-GB">
                <a:latin typeface="Calibri"/>
                <a:ea typeface="Calibri"/>
                <a:cs typeface="Calibri"/>
                <a:sym typeface="Calibri"/>
              </a:rPr>
              <a:t>Impact was greater in my class due to more opportunities to apply reading skills.</a:t>
            </a:r>
            <a:endParaRPr>
              <a:latin typeface="Calibri"/>
              <a:ea typeface="Calibri"/>
              <a:cs typeface="Calibri"/>
              <a:sym typeface="Calibri"/>
            </a:endParaRPr>
          </a:p>
          <a:p>
            <a:pPr>
              <a:buFont typeface="Calibri"/>
              <a:buChar char="●"/>
            </a:pPr>
            <a:r>
              <a:rPr lang="en-GB">
                <a:latin typeface="Calibri"/>
                <a:ea typeface="Calibri"/>
                <a:cs typeface="Calibri"/>
                <a:sym typeface="Calibri"/>
              </a:rPr>
              <a:t>Children’s fluency in reading increased.  The children embraced activities such as ‘lucky listener’, choral reading, paired reading and using the park it wall to improve vocabulary.</a:t>
            </a:r>
            <a:endParaRPr>
              <a:latin typeface="Calibri"/>
              <a:ea typeface="Calibri"/>
              <a:cs typeface="Calibri"/>
              <a:sym typeface="Calibri"/>
            </a:endParaRPr>
          </a:p>
        </p:txBody>
      </p:sp>
      <p:pic>
        <p:nvPicPr>
          <p:cNvPr id="99" name="Google Shape;99;p19"/>
          <p:cNvPicPr preferRelativeResize="0"/>
          <p:nvPr/>
        </p:nvPicPr>
        <p:blipFill>
          <a:blip r:embed="rId3">
            <a:alphaModFix/>
          </a:blip>
          <a:stretch>
            <a:fillRect/>
          </a:stretch>
        </p:blipFill>
        <p:spPr>
          <a:xfrm>
            <a:off x="622851" y="1737810"/>
            <a:ext cx="8105775" cy="1608375"/>
          </a:xfrm>
          <a:prstGeom prst="rect">
            <a:avLst/>
          </a:prstGeom>
          <a:noFill/>
          <a:ln w="9525" cap="flat" cmpd="sng">
            <a:solidFill>
              <a:srgbClr val="1C4587"/>
            </a:solidFill>
            <a:prstDash val="solid"/>
            <a:round/>
            <a:headEnd type="none" w="sm" len="sm"/>
            <a:tailEnd type="none" w="sm" len="sm"/>
          </a:ln>
        </p:spPr>
      </p:pic>
    </p:spTree>
    <p:extLst>
      <p:ext uri="{BB962C8B-B14F-4D97-AF65-F5344CB8AC3E}">
        <p14:creationId xmlns:p14="http://schemas.microsoft.com/office/powerpoint/2010/main" val="109699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94690-D5AE-9C4F-967D-840A57E10AF6}"/>
              </a:ext>
            </a:extLst>
          </p:cNvPr>
          <p:cNvSpPr>
            <a:spLocks noGrp="1"/>
          </p:cNvSpPr>
          <p:nvPr>
            <p:ph type="title"/>
          </p:nvPr>
        </p:nvSpPr>
        <p:spPr>
          <a:xfrm>
            <a:off x="549275" y="380999"/>
            <a:ext cx="8042276" cy="1336956"/>
          </a:xfrm>
        </p:spPr>
        <p:txBody>
          <a:bodyPr/>
          <a:lstStyle/>
          <a:p>
            <a:r>
              <a:rPr lang="en-US" b="1" dirty="0"/>
              <a:t>Essex Reading Data for Year 11 Boys in 2017  </a:t>
            </a:r>
          </a:p>
        </p:txBody>
      </p:sp>
      <p:graphicFrame>
        <p:nvGraphicFramePr>
          <p:cNvPr id="4" name="Chart 3">
            <a:extLst>
              <a:ext uri="{FF2B5EF4-FFF2-40B4-BE49-F238E27FC236}">
                <a16:creationId xmlns:a16="http://schemas.microsoft.com/office/drawing/2014/main" xmlns="" id="{5D1595C3-9FFD-9D49-B479-AE98949B0649}"/>
              </a:ext>
            </a:extLst>
          </p:cNvPr>
          <p:cNvGraphicFramePr>
            <a:graphicFrameLocks/>
          </p:cNvGraphicFramePr>
          <p:nvPr>
            <p:extLst/>
          </p:nvPr>
        </p:nvGraphicFramePr>
        <p:xfrm>
          <a:off x="866274" y="1717955"/>
          <a:ext cx="7523747" cy="4987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630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118696"/>
            <a:ext cx="8520600" cy="647100"/>
          </a:xfrm>
          <a:prstGeom prst="rect">
            <a:avLst/>
          </a:prstGeom>
        </p:spPr>
        <p:txBody>
          <a:bodyPr spcFirstLastPara="1" vert="horz" wrap="square" lIns="91425" tIns="91425" rIns="91425" bIns="91425" rtlCol="0" anchor="t" anchorCtr="0">
            <a:noAutofit/>
          </a:bodyPr>
          <a:lstStyle/>
          <a:p>
            <a:pPr algn="l"/>
            <a:r>
              <a:rPr lang="en-GB" dirty="0">
                <a:latin typeface="Calibri"/>
                <a:ea typeface="Calibri"/>
                <a:cs typeface="Calibri"/>
                <a:sym typeface="Calibri"/>
              </a:rPr>
              <a:t>Continuing strategies for this academic year </a:t>
            </a:r>
            <a:endParaRPr dirty="0">
              <a:latin typeface="Calibri"/>
              <a:ea typeface="Calibri"/>
              <a:cs typeface="Calibri"/>
              <a:sym typeface="Calibri"/>
            </a:endParaRPr>
          </a:p>
        </p:txBody>
      </p:sp>
      <p:sp>
        <p:nvSpPr>
          <p:cNvPr id="105" name="Google Shape;105;p20"/>
          <p:cNvSpPr txBox="1">
            <a:spLocks noGrp="1"/>
          </p:cNvSpPr>
          <p:nvPr>
            <p:ph type="body" idx="1"/>
          </p:nvPr>
        </p:nvSpPr>
        <p:spPr>
          <a:xfrm>
            <a:off x="311700" y="1972848"/>
            <a:ext cx="8520600" cy="4095000"/>
          </a:xfrm>
          <a:prstGeom prst="rect">
            <a:avLst/>
          </a:prstGeom>
        </p:spPr>
        <p:txBody>
          <a:bodyPr spcFirstLastPara="1" vert="horz" wrap="square" lIns="91425" tIns="91425" rIns="91425" bIns="91425" rtlCol="0" anchor="t" anchorCtr="0">
            <a:noAutofit/>
          </a:bodyPr>
          <a:lstStyle/>
          <a:p>
            <a:pPr indent="-355600" algn="just">
              <a:buSzPts val="2000"/>
              <a:buFont typeface="Calibri"/>
              <a:buChar char="●"/>
            </a:pPr>
            <a:r>
              <a:rPr lang="en-GB" sz="2000" dirty="0">
                <a:latin typeface="Calibri"/>
                <a:ea typeface="Calibri"/>
                <a:cs typeface="Calibri"/>
                <a:sym typeface="Calibri"/>
              </a:rPr>
              <a:t>Continued focus on reading for enjoyment - including teachers reading books out aloud, children bringing in books from home to read for pleasure, all classrooms have stimulating book corner areas. </a:t>
            </a:r>
            <a:endParaRPr sz="2000" dirty="0">
              <a:latin typeface="Calibri"/>
              <a:ea typeface="Calibri"/>
              <a:cs typeface="Calibri"/>
              <a:sym typeface="Calibri"/>
            </a:endParaRPr>
          </a:p>
          <a:p>
            <a:pPr indent="-355600" algn="just">
              <a:buSzPts val="2000"/>
              <a:buFont typeface="Calibri"/>
              <a:buChar char="●"/>
            </a:pPr>
            <a:r>
              <a:rPr lang="en-GB" sz="2000" dirty="0">
                <a:latin typeface="Calibri"/>
                <a:ea typeface="Calibri"/>
                <a:cs typeface="Calibri"/>
                <a:sym typeface="Calibri"/>
              </a:rPr>
              <a:t>Alison and another staff member, Sam have attended the SSIF Lyon’s Hall reading course for and continue to implement reading strategies into the classroom in Year s3 and 4. </a:t>
            </a:r>
            <a:endParaRPr sz="2000" dirty="0">
              <a:latin typeface="Calibri"/>
              <a:ea typeface="Calibri"/>
              <a:cs typeface="Calibri"/>
              <a:sym typeface="Calibri"/>
            </a:endParaRPr>
          </a:p>
          <a:p>
            <a:pPr indent="-355600" algn="just">
              <a:buSzPts val="2000"/>
              <a:buFont typeface="Calibri"/>
              <a:buChar char="●"/>
            </a:pPr>
            <a:r>
              <a:rPr lang="en-GB" sz="2000" dirty="0">
                <a:latin typeface="Calibri"/>
                <a:ea typeface="Calibri"/>
                <a:cs typeface="Calibri"/>
                <a:sym typeface="Calibri"/>
              </a:rPr>
              <a:t>‘Reading Workshop’ covering VIPERs takes place 4 times a week.  This is a whole school approach.  </a:t>
            </a:r>
            <a:endParaRPr sz="2000" dirty="0">
              <a:latin typeface="Calibri"/>
              <a:ea typeface="Calibri"/>
              <a:cs typeface="Calibri"/>
              <a:sym typeface="Calibri"/>
            </a:endParaRPr>
          </a:p>
          <a:p>
            <a:pPr indent="-355600" algn="just">
              <a:buSzPts val="2000"/>
              <a:buFont typeface="Calibri"/>
              <a:buChar char="●"/>
            </a:pPr>
            <a:r>
              <a:rPr lang="en-GB" sz="2000" dirty="0">
                <a:latin typeface="Calibri"/>
                <a:ea typeface="Calibri"/>
                <a:cs typeface="Calibri"/>
                <a:sym typeface="Calibri"/>
              </a:rPr>
              <a:t>Lucky Listeners continue to be sent home to develop fluency and reading for enjoyment.</a:t>
            </a:r>
            <a:endParaRPr sz="2000" dirty="0">
              <a:latin typeface="Calibri"/>
              <a:ea typeface="Calibri"/>
              <a:cs typeface="Calibri"/>
              <a:sym typeface="Calibri"/>
            </a:endParaRPr>
          </a:p>
          <a:p>
            <a:pPr indent="-355600" algn="just">
              <a:buSzPts val="2000"/>
              <a:buFont typeface="Calibri"/>
              <a:buChar char="●"/>
            </a:pPr>
            <a:r>
              <a:rPr lang="en-GB" sz="2000" dirty="0">
                <a:latin typeface="Calibri"/>
                <a:ea typeface="Calibri"/>
                <a:cs typeface="Calibri"/>
                <a:sym typeface="Calibri"/>
              </a:rPr>
              <a:t>Teachers have embedded reading strategies into their daily teaching practice including in English, maths and topic lessons.</a:t>
            </a:r>
            <a:endParaRPr sz="2000" dirty="0">
              <a:latin typeface="Calibri"/>
              <a:ea typeface="Calibri"/>
              <a:cs typeface="Calibri"/>
              <a:sym typeface="Calibri"/>
            </a:endParaRPr>
          </a:p>
          <a:p>
            <a:pPr indent="-355600" algn="just">
              <a:buSzPts val="2000"/>
              <a:buFont typeface="Calibri"/>
              <a:buChar char="●"/>
            </a:pPr>
            <a:r>
              <a:rPr lang="en-GB" sz="2000" dirty="0">
                <a:latin typeface="Calibri"/>
                <a:ea typeface="Calibri"/>
                <a:cs typeface="Calibri"/>
                <a:sym typeface="Calibri"/>
              </a:rPr>
              <a:t>Children continue to see reading as an enjoyable activity. </a:t>
            </a:r>
            <a:endParaRPr sz="2000" dirty="0">
              <a:latin typeface="Calibri"/>
              <a:ea typeface="Calibri"/>
              <a:cs typeface="Calibri"/>
              <a:sym typeface="Calibri"/>
            </a:endParaRPr>
          </a:p>
        </p:txBody>
      </p:sp>
    </p:spTree>
    <p:extLst>
      <p:ext uri="{BB962C8B-B14F-4D97-AF65-F5344CB8AC3E}">
        <p14:creationId xmlns:p14="http://schemas.microsoft.com/office/powerpoint/2010/main" val="253878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153865"/>
            <a:ext cx="8520600" cy="572700"/>
          </a:xfrm>
          <a:prstGeom prst="rect">
            <a:avLst/>
          </a:prstGeom>
        </p:spPr>
        <p:txBody>
          <a:bodyPr spcFirstLastPara="1" vert="horz" wrap="square" lIns="91425" tIns="91425" rIns="91425" bIns="91425" rtlCol="0" anchor="t" anchorCtr="0">
            <a:noAutofit/>
          </a:bodyPr>
          <a:lstStyle/>
          <a:p>
            <a:pPr algn="l"/>
            <a:r>
              <a:rPr lang="en-GB" dirty="0">
                <a:latin typeface="Calibri"/>
                <a:ea typeface="Calibri"/>
                <a:cs typeface="Calibri"/>
                <a:sym typeface="Calibri"/>
              </a:rPr>
              <a:t>Reading interventions across the school </a:t>
            </a:r>
            <a:endParaRPr dirty="0">
              <a:latin typeface="Calibri"/>
              <a:ea typeface="Calibri"/>
              <a:cs typeface="Calibri"/>
              <a:sym typeface="Calibri"/>
            </a:endParaRPr>
          </a:p>
        </p:txBody>
      </p:sp>
      <p:sp>
        <p:nvSpPr>
          <p:cNvPr id="111" name="Google Shape;111;p21"/>
          <p:cNvSpPr txBox="1">
            <a:spLocks noGrp="1"/>
          </p:cNvSpPr>
          <p:nvPr>
            <p:ph type="body" idx="1"/>
          </p:nvPr>
        </p:nvSpPr>
        <p:spPr>
          <a:xfrm>
            <a:off x="146700" y="2188507"/>
            <a:ext cx="8850600" cy="3416400"/>
          </a:xfrm>
          <a:prstGeom prst="rect">
            <a:avLst/>
          </a:prstGeom>
        </p:spPr>
        <p:txBody>
          <a:bodyPr spcFirstLastPara="1" vert="horz" wrap="square" lIns="91425" tIns="91425" rIns="91425" bIns="91425" rtlCol="0" anchor="t" anchorCtr="0">
            <a:noAutofit/>
          </a:bodyPr>
          <a:lstStyle/>
          <a:p>
            <a:pPr indent="-374650" algn="just">
              <a:buSzPts val="2300"/>
            </a:pPr>
            <a:r>
              <a:rPr lang="en-GB" sz="2300" dirty="0">
                <a:latin typeface="Calibri"/>
                <a:ea typeface="Calibri"/>
                <a:cs typeface="Calibri"/>
                <a:sym typeface="Calibri"/>
              </a:rPr>
              <a:t>Additional reading group interventions for focus groups of children take place regularly.  </a:t>
            </a:r>
            <a:endParaRPr sz="2300" dirty="0">
              <a:latin typeface="Calibri"/>
              <a:ea typeface="Calibri"/>
              <a:cs typeface="Calibri"/>
              <a:sym typeface="Calibri"/>
            </a:endParaRPr>
          </a:p>
          <a:p>
            <a:pPr indent="-374650" algn="just">
              <a:buSzPts val="2300"/>
              <a:buFont typeface="Calibri"/>
              <a:buChar char="●"/>
            </a:pPr>
            <a:r>
              <a:rPr lang="en-GB" sz="2300" dirty="0">
                <a:latin typeface="Calibri"/>
                <a:ea typeface="Calibri"/>
                <a:cs typeface="Calibri"/>
                <a:sym typeface="Calibri"/>
              </a:rPr>
              <a:t>For example: In Year 2 children have daily reading interventions to embed fluency.  Children practise reading ‘Lucky Listener’ in small groups. </a:t>
            </a:r>
            <a:endParaRPr sz="2300" dirty="0">
              <a:latin typeface="Calibri"/>
              <a:ea typeface="Calibri"/>
              <a:cs typeface="Calibri"/>
              <a:sym typeface="Calibri"/>
            </a:endParaRPr>
          </a:p>
          <a:p>
            <a:pPr indent="-374650" algn="just">
              <a:buSzPts val="2300"/>
              <a:buFont typeface="Calibri"/>
              <a:buChar char="●"/>
            </a:pPr>
            <a:r>
              <a:rPr lang="en-GB" sz="2300" dirty="0">
                <a:latin typeface="Calibri"/>
                <a:ea typeface="Calibri"/>
                <a:cs typeface="Calibri"/>
                <a:sym typeface="Calibri"/>
              </a:rPr>
              <a:t>In Year 3 children, who had previously scored poorly in their comprehension test in Autumn 2 have had additional interventions focusing on developing reading skills such as inference and vocabulary.  This has has a positive impact on reading assessment results within the Year 3 with more children now working inline or at Greater Depth. </a:t>
            </a:r>
            <a:endParaRPr sz="2300" dirty="0">
              <a:latin typeface="Calibri"/>
              <a:ea typeface="Calibri"/>
              <a:cs typeface="Calibri"/>
              <a:sym typeface="Calibri"/>
            </a:endParaRPr>
          </a:p>
        </p:txBody>
      </p:sp>
    </p:spTree>
    <p:extLst>
      <p:ext uri="{BB962C8B-B14F-4D97-AF65-F5344CB8AC3E}">
        <p14:creationId xmlns:p14="http://schemas.microsoft.com/office/powerpoint/2010/main" val="2501735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p:nvPr/>
        </p:nvSpPr>
        <p:spPr>
          <a:xfrm>
            <a:off x="267750" y="150513"/>
            <a:ext cx="8608500" cy="640200"/>
          </a:xfrm>
          <a:prstGeom prst="rect">
            <a:avLst/>
          </a:prstGeom>
          <a:noFill/>
          <a:ln>
            <a:noFill/>
          </a:ln>
        </p:spPr>
        <p:txBody>
          <a:bodyPr spcFirstLastPara="1" wrap="square" lIns="91425" tIns="91425" rIns="91425" bIns="91425" anchor="t" anchorCtr="0">
            <a:noAutofit/>
          </a:bodyPr>
          <a:lstStyle/>
          <a:p>
            <a:pPr algn="ctr"/>
            <a:r>
              <a:rPr lang="en-GB" sz="2400" dirty="0">
                <a:latin typeface="Calibri"/>
                <a:ea typeface="Calibri"/>
                <a:cs typeface="Calibri"/>
                <a:sym typeface="Calibri"/>
              </a:rPr>
              <a:t>Pupil Voice - Year 2 Focus Group</a:t>
            </a:r>
            <a:endParaRPr sz="2400" dirty="0">
              <a:latin typeface="Calibri"/>
              <a:ea typeface="Calibri"/>
              <a:cs typeface="Calibri"/>
              <a:sym typeface="Calibri"/>
            </a:endParaRPr>
          </a:p>
          <a:p>
            <a:pPr algn="ctr"/>
            <a:endParaRPr sz="2400" dirty="0">
              <a:latin typeface="Calibri"/>
              <a:ea typeface="Calibri"/>
              <a:cs typeface="Calibri"/>
              <a:sym typeface="Calibri"/>
            </a:endParaRPr>
          </a:p>
        </p:txBody>
      </p:sp>
      <p:pic>
        <p:nvPicPr>
          <p:cNvPr id="117" name="Google Shape;117;p22"/>
          <p:cNvPicPr preferRelativeResize="0"/>
          <p:nvPr/>
        </p:nvPicPr>
        <p:blipFill>
          <a:blip r:embed="rId3">
            <a:alphaModFix/>
          </a:blip>
          <a:stretch>
            <a:fillRect/>
          </a:stretch>
        </p:blipFill>
        <p:spPr>
          <a:xfrm>
            <a:off x="157476" y="1494300"/>
            <a:ext cx="3069275" cy="1635014"/>
          </a:xfrm>
          <a:prstGeom prst="rect">
            <a:avLst/>
          </a:prstGeom>
          <a:noFill/>
          <a:ln w="9525" cap="flat" cmpd="sng">
            <a:solidFill>
              <a:srgbClr val="0000FF"/>
            </a:solidFill>
            <a:prstDash val="solid"/>
            <a:round/>
            <a:headEnd type="none" w="sm" len="sm"/>
            <a:tailEnd type="none" w="sm" len="sm"/>
          </a:ln>
        </p:spPr>
      </p:pic>
      <p:pic>
        <p:nvPicPr>
          <p:cNvPr id="118" name="Google Shape;118;p22"/>
          <p:cNvPicPr preferRelativeResize="0"/>
          <p:nvPr/>
        </p:nvPicPr>
        <p:blipFill>
          <a:blip r:embed="rId4">
            <a:alphaModFix/>
          </a:blip>
          <a:stretch>
            <a:fillRect/>
          </a:stretch>
        </p:blipFill>
        <p:spPr>
          <a:xfrm>
            <a:off x="5795550" y="1429938"/>
            <a:ext cx="3235276" cy="1763750"/>
          </a:xfrm>
          <a:prstGeom prst="rect">
            <a:avLst/>
          </a:prstGeom>
          <a:noFill/>
          <a:ln w="9525" cap="flat" cmpd="sng">
            <a:solidFill>
              <a:srgbClr val="0000FF"/>
            </a:solidFill>
            <a:prstDash val="solid"/>
            <a:round/>
            <a:headEnd type="none" w="sm" len="sm"/>
            <a:tailEnd type="none" w="sm" len="sm"/>
          </a:ln>
        </p:spPr>
      </p:pic>
      <p:pic>
        <p:nvPicPr>
          <p:cNvPr id="119" name="Google Shape;119;p22"/>
          <p:cNvPicPr preferRelativeResize="0"/>
          <p:nvPr/>
        </p:nvPicPr>
        <p:blipFill>
          <a:blip r:embed="rId5">
            <a:alphaModFix/>
          </a:blip>
          <a:stretch>
            <a:fillRect/>
          </a:stretch>
        </p:blipFill>
        <p:spPr>
          <a:xfrm>
            <a:off x="157451" y="4097225"/>
            <a:ext cx="3069275" cy="1736950"/>
          </a:xfrm>
          <a:prstGeom prst="rect">
            <a:avLst/>
          </a:prstGeom>
          <a:noFill/>
          <a:ln w="9525" cap="flat" cmpd="sng">
            <a:solidFill>
              <a:srgbClr val="0000FF"/>
            </a:solidFill>
            <a:prstDash val="solid"/>
            <a:round/>
            <a:headEnd type="none" w="sm" len="sm"/>
            <a:tailEnd type="none" w="sm" len="sm"/>
          </a:ln>
        </p:spPr>
      </p:pic>
      <p:pic>
        <p:nvPicPr>
          <p:cNvPr id="120" name="Google Shape;120;p22"/>
          <p:cNvPicPr preferRelativeResize="0"/>
          <p:nvPr/>
        </p:nvPicPr>
        <p:blipFill>
          <a:blip r:embed="rId6">
            <a:alphaModFix/>
          </a:blip>
          <a:stretch>
            <a:fillRect/>
          </a:stretch>
        </p:blipFill>
        <p:spPr>
          <a:xfrm>
            <a:off x="5795551" y="4011400"/>
            <a:ext cx="3235275" cy="1908604"/>
          </a:xfrm>
          <a:prstGeom prst="rect">
            <a:avLst/>
          </a:prstGeom>
          <a:noFill/>
          <a:ln w="9525" cap="flat" cmpd="sng">
            <a:solidFill>
              <a:srgbClr val="0000FF"/>
            </a:solidFill>
            <a:prstDash val="solid"/>
            <a:round/>
            <a:headEnd type="none" w="sm" len="sm"/>
            <a:tailEnd type="none" w="sm" len="sm"/>
          </a:ln>
        </p:spPr>
      </p:pic>
      <p:pic>
        <p:nvPicPr>
          <p:cNvPr id="121" name="Google Shape;121;p22"/>
          <p:cNvPicPr preferRelativeResize="0"/>
          <p:nvPr/>
        </p:nvPicPr>
        <p:blipFill>
          <a:blip r:embed="rId7">
            <a:alphaModFix/>
          </a:blip>
          <a:stretch>
            <a:fillRect/>
          </a:stretch>
        </p:blipFill>
        <p:spPr>
          <a:xfrm>
            <a:off x="3387838" y="2906601"/>
            <a:ext cx="2246600" cy="1576475"/>
          </a:xfrm>
          <a:prstGeom prst="rect">
            <a:avLst/>
          </a:prstGeom>
          <a:noFill/>
          <a:ln w="9525" cap="flat" cmpd="sng">
            <a:solidFill>
              <a:srgbClr val="0000FF"/>
            </a:solidFill>
            <a:prstDash val="solid"/>
            <a:round/>
            <a:headEnd type="none" w="sm" len="sm"/>
            <a:tailEnd type="none" w="sm" len="sm"/>
          </a:ln>
        </p:spPr>
      </p:pic>
      <p:sp>
        <p:nvSpPr>
          <p:cNvPr id="122" name="Google Shape;122;p22"/>
          <p:cNvSpPr txBox="1"/>
          <p:nvPr/>
        </p:nvSpPr>
        <p:spPr>
          <a:xfrm>
            <a:off x="3008888" y="789738"/>
            <a:ext cx="3004500" cy="640200"/>
          </a:xfrm>
          <a:prstGeom prst="rect">
            <a:avLst/>
          </a:pr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GB">
                <a:latin typeface="Calibri"/>
                <a:ea typeface="Calibri"/>
                <a:cs typeface="Calibri"/>
                <a:sym typeface="Calibri"/>
              </a:rPr>
              <a:t>What makes a good reader?</a:t>
            </a:r>
            <a:endParaRPr>
              <a:latin typeface="Calibri"/>
              <a:ea typeface="Calibri"/>
              <a:cs typeface="Calibri"/>
              <a:sym typeface="Calibri"/>
            </a:endParaRPr>
          </a:p>
          <a:p>
            <a:pPr algn="ctr"/>
            <a:r>
              <a:rPr lang="en-GB">
                <a:latin typeface="Calibri"/>
                <a:ea typeface="Calibri"/>
                <a:cs typeface="Calibri"/>
                <a:sym typeface="Calibri"/>
              </a:rPr>
              <a:t>Autumn 2</a:t>
            </a:r>
            <a:endParaRPr>
              <a:latin typeface="Calibri"/>
              <a:ea typeface="Calibri"/>
              <a:cs typeface="Calibri"/>
              <a:sym typeface="Calibri"/>
            </a:endParaRPr>
          </a:p>
        </p:txBody>
      </p:sp>
    </p:spTree>
    <p:extLst>
      <p:ext uri="{BB962C8B-B14F-4D97-AF65-F5344CB8AC3E}">
        <p14:creationId xmlns:p14="http://schemas.microsoft.com/office/powerpoint/2010/main" val="43625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p:nvPr/>
        </p:nvSpPr>
        <p:spPr>
          <a:xfrm>
            <a:off x="267750" y="857250"/>
            <a:ext cx="8608500" cy="640200"/>
          </a:xfrm>
          <a:prstGeom prst="rect">
            <a:avLst/>
          </a:prstGeom>
          <a:noFill/>
          <a:ln>
            <a:noFill/>
          </a:ln>
        </p:spPr>
        <p:txBody>
          <a:bodyPr spcFirstLastPara="1" wrap="square" lIns="91425" tIns="91425" rIns="91425" bIns="91425" anchor="t" anchorCtr="0">
            <a:noAutofit/>
          </a:bodyPr>
          <a:lstStyle/>
          <a:p>
            <a:pPr algn="ctr"/>
            <a:r>
              <a:rPr lang="en-GB" sz="2400">
                <a:latin typeface="Calibri"/>
                <a:ea typeface="Calibri"/>
                <a:cs typeface="Calibri"/>
                <a:sym typeface="Calibri"/>
              </a:rPr>
              <a:t>What makes a good reader? Summer 2 Responses</a:t>
            </a:r>
            <a:endParaRPr sz="2400">
              <a:latin typeface="Calibri"/>
              <a:ea typeface="Calibri"/>
              <a:cs typeface="Calibri"/>
              <a:sym typeface="Calibri"/>
            </a:endParaRPr>
          </a:p>
        </p:txBody>
      </p:sp>
      <p:sp>
        <p:nvSpPr>
          <p:cNvPr id="128" name="Google Shape;128;p23"/>
          <p:cNvSpPr txBox="1"/>
          <p:nvPr/>
        </p:nvSpPr>
        <p:spPr>
          <a:xfrm>
            <a:off x="169825" y="1510400"/>
            <a:ext cx="3566100" cy="822900"/>
          </a:xfrm>
          <a:prstGeom prst="rect">
            <a:avLst/>
          </a:prstGeom>
          <a:solidFill>
            <a:srgbClr val="F6B26B"/>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GB">
                <a:latin typeface="Handlee"/>
                <a:ea typeface="Handlee"/>
                <a:cs typeface="Handlee"/>
                <a:sym typeface="Handlee"/>
              </a:rPr>
              <a:t>“My brain - now it helps me think about what’s happening in a story.”</a:t>
            </a:r>
            <a:endParaRPr>
              <a:latin typeface="Handlee"/>
              <a:ea typeface="Handlee"/>
              <a:cs typeface="Handlee"/>
              <a:sym typeface="Handlee"/>
            </a:endParaRPr>
          </a:p>
        </p:txBody>
      </p:sp>
      <p:sp>
        <p:nvSpPr>
          <p:cNvPr id="129" name="Google Shape;129;p23"/>
          <p:cNvSpPr txBox="1"/>
          <p:nvPr/>
        </p:nvSpPr>
        <p:spPr>
          <a:xfrm>
            <a:off x="169825" y="2485750"/>
            <a:ext cx="3566100" cy="12975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GB">
                <a:latin typeface="Handlee"/>
                <a:ea typeface="Handlee"/>
                <a:cs typeface="Handlee"/>
                <a:sym typeface="Handlee"/>
              </a:rPr>
              <a:t>“If you’re stuck on a word, a good reader can repair it by segmenting and blending or asking what the word means.”</a:t>
            </a:r>
            <a:endParaRPr>
              <a:latin typeface="Handlee"/>
              <a:ea typeface="Handlee"/>
              <a:cs typeface="Handlee"/>
              <a:sym typeface="Handlee"/>
            </a:endParaRPr>
          </a:p>
        </p:txBody>
      </p:sp>
      <p:sp>
        <p:nvSpPr>
          <p:cNvPr id="130" name="Google Shape;130;p23"/>
          <p:cNvSpPr txBox="1"/>
          <p:nvPr/>
        </p:nvSpPr>
        <p:spPr>
          <a:xfrm>
            <a:off x="169825" y="3935700"/>
            <a:ext cx="3566100" cy="1297500"/>
          </a:xfrm>
          <a:prstGeom prst="rect">
            <a:avLst/>
          </a:prstGeom>
          <a:solidFill>
            <a:srgbClr val="8E7CC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GB">
                <a:latin typeface="Handlee"/>
                <a:ea typeface="Handlee"/>
                <a:cs typeface="Handlee"/>
                <a:sym typeface="Handlee"/>
              </a:rPr>
              <a:t>“A good reader needs to read over and over again. They need to be fluent so that they understand what they’ve read.”</a:t>
            </a:r>
            <a:endParaRPr>
              <a:latin typeface="Handlee"/>
              <a:ea typeface="Handlee"/>
              <a:cs typeface="Handlee"/>
              <a:sym typeface="Handlee"/>
            </a:endParaRPr>
          </a:p>
        </p:txBody>
      </p:sp>
      <p:sp>
        <p:nvSpPr>
          <p:cNvPr id="131" name="Google Shape;131;p23"/>
          <p:cNvSpPr txBox="1"/>
          <p:nvPr/>
        </p:nvSpPr>
        <p:spPr>
          <a:xfrm>
            <a:off x="5310150" y="1497438"/>
            <a:ext cx="3566100" cy="1297500"/>
          </a:xfrm>
          <a:prstGeom prst="rect">
            <a:avLst/>
          </a:prstGeom>
          <a:solidFill>
            <a:srgbClr val="3C78D8"/>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GB">
                <a:latin typeface="Handlee"/>
                <a:ea typeface="Handlee"/>
                <a:cs typeface="Handlee"/>
                <a:sym typeface="Handlee"/>
              </a:rPr>
              <a:t>“If you’re fluent, if you re-read, if you concentrate, if you understand, if you can tell someone else and if you can read with expression.”</a:t>
            </a:r>
            <a:endParaRPr>
              <a:latin typeface="Handlee"/>
              <a:ea typeface="Handlee"/>
              <a:cs typeface="Handlee"/>
              <a:sym typeface="Handlee"/>
            </a:endParaRPr>
          </a:p>
        </p:txBody>
      </p:sp>
      <p:sp>
        <p:nvSpPr>
          <p:cNvPr id="132" name="Google Shape;132;p23"/>
          <p:cNvSpPr txBox="1"/>
          <p:nvPr/>
        </p:nvSpPr>
        <p:spPr>
          <a:xfrm>
            <a:off x="5310150" y="2949475"/>
            <a:ext cx="3566100" cy="9666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GB">
                <a:latin typeface="Handlee"/>
                <a:ea typeface="Handlee"/>
                <a:cs typeface="Handlee"/>
                <a:sym typeface="Handlee"/>
              </a:rPr>
              <a:t>“If you listen to other readers and do more reading yourself. A good reader tries to understand.”</a:t>
            </a:r>
            <a:endParaRPr>
              <a:latin typeface="Handlee"/>
              <a:ea typeface="Handlee"/>
              <a:cs typeface="Handlee"/>
              <a:sym typeface="Handlee"/>
            </a:endParaRPr>
          </a:p>
        </p:txBody>
      </p:sp>
      <p:sp>
        <p:nvSpPr>
          <p:cNvPr id="133" name="Google Shape;133;p23"/>
          <p:cNvSpPr txBox="1"/>
          <p:nvPr/>
        </p:nvSpPr>
        <p:spPr>
          <a:xfrm>
            <a:off x="3949350" y="2615800"/>
            <a:ext cx="1245300" cy="1037400"/>
          </a:xfrm>
          <a:prstGeom prst="rect">
            <a:avLst/>
          </a:prstGeom>
          <a:solidFill>
            <a:srgbClr val="E06666"/>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GB">
                <a:latin typeface="Handlee"/>
                <a:ea typeface="Handlee"/>
                <a:cs typeface="Handlee"/>
                <a:sym typeface="Handlee"/>
              </a:rPr>
              <a:t>“ A great reader is fluent.”</a:t>
            </a:r>
            <a:endParaRPr>
              <a:latin typeface="Handlee"/>
              <a:ea typeface="Handlee"/>
              <a:cs typeface="Handlee"/>
              <a:sym typeface="Handlee"/>
            </a:endParaRPr>
          </a:p>
        </p:txBody>
      </p:sp>
      <p:sp>
        <p:nvSpPr>
          <p:cNvPr id="134" name="Google Shape;134;p23"/>
          <p:cNvSpPr txBox="1"/>
          <p:nvPr/>
        </p:nvSpPr>
        <p:spPr>
          <a:xfrm>
            <a:off x="5310150" y="4123988"/>
            <a:ext cx="3566100" cy="966600"/>
          </a:xfrm>
          <a:prstGeom prst="rect">
            <a:avLst/>
          </a:prstGeom>
          <a:solidFill>
            <a:srgbClr val="E69138"/>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GB">
                <a:latin typeface="Handlee"/>
                <a:ea typeface="Handlee"/>
                <a:cs typeface="Handlee"/>
                <a:sym typeface="Handlee"/>
              </a:rPr>
              <a:t>“Reading, reading, reading and reading again. A good reader enjoys it!”</a:t>
            </a:r>
            <a:endParaRPr>
              <a:latin typeface="Handlee"/>
              <a:ea typeface="Handlee"/>
              <a:cs typeface="Handlee"/>
              <a:sym typeface="Handlee"/>
            </a:endParaRPr>
          </a:p>
        </p:txBody>
      </p:sp>
      <p:sp>
        <p:nvSpPr>
          <p:cNvPr id="135" name="Google Shape;135;p23"/>
          <p:cNvSpPr txBox="1"/>
          <p:nvPr/>
        </p:nvSpPr>
        <p:spPr>
          <a:xfrm>
            <a:off x="269925" y="5298500"/>
            <a:ext cx="8347200" cy="431100"/>
          </a:xfrm>
          <a:prstGeom prst="rect">
            <a:avLst/>
          </a:prstGeom>
          <a:noFill/>
          <a:ln>
            <a:noFill/>
          </a:ln>
        </p:spPr>
        <p:txBody>
          <a:bodyPr spcFirstLastPara="1" wrap="square" lIns="91425" tIns="91425" rIns="91425" bIns="91425" anchor="t" anchorCtr="0">
            <a:noAutofit/>
          </a:bodyPr>
          <a:lstStyle/>
          <a:p>
            <a:pPr algn="ctr"/>
            <a:r>
              <a:rPr lang="en-GB">
                <a:latin typeface="Calibri"/>
                <a:ea typeface="Calibri"/>
                <a:cs typeface="Calibri"/>
                <a:sym typeface="Calibri"/>
              </a:rPr>
              <a:t>Only 1 of these boys said they enjoyed reading at the beginning of this project. 5 out of the 7 went on to say that they now LOVE reading! Most explained it was down to Rapid Reader and the Lucky Listener approach.</a:t>
            </a:r>
            <a:endParaRPr>
              <a:latin typeface="Calibri"/>
              <a:ea typeface="Calibri"/>
              <a:cs typeface="Calibri"/>
              <a:sym typeface="Calibri"/>
            </a:endParaRPr>
          </a:p>
        </p:txBody>
      </p:sp>
    </p:spTree>
    <p:extLst>
      <p:ext uri="{BB962C8B-B14F-4D97-AF65-F5344CB8AC3E}">
        <p14:creationId xmlns:p14="http://schemas.microsoft.com/office/powerpoint/2010/main" val="91751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7989D-B7E0-BE4A-8AB2-E3986821B431}"/>
              </a:ext>
            </a:extLst>
          </p:cNvPr>
          <p:cNvSpPr>
            <a:spLocks noGrp="1"/>
          </p:cNvSpPr>
          <p:nvPr>
            <p:ph type="title"/>
          </p:nvPr>
        </p:nvSpPr>
        <p:spPr>
          <a:xfrm>
            <a:off x="134470" y="107576"/>
            <a:ext cx="8673353" cy="954742"/>
          </a:xfrm>
        </p:spPr>
        <p:txBody>
          <a:bodyPr/>
          <a:lstStyle/>
          <a:p>
            <a:r>
              <a:rPr lang="en-US" dirty="0"/>
              <a:t>Key Messages from delegates</a:t>
            </a:r>
          </a:p>
        </p:txBody>
      </p:sp>
      <p:sp>
        <p:nvSpPr>
          <p:cNvPr id="3" name="Content Placeholder 2">
            <a:extLst>
              <a:ext uri="{FF2B5EF4-FFF2-40B4-BE49-F238E27FC236}">
                <a16:creationId xmlns:a16="http://schemas.microsoft.com/office/drawing/2014/main" xmlns="" id="{FC6F63CC-E183-F941-B039-4314CF9E4E78}"/>
              </a:ext>
            </a:extLst>
          </p:cNvPr>
          <p:cNvSpPr>
            <a:spLocks noGrp="1"/>
          </p:cNvSpPr>
          <p:nvPr>
            <p:ph idx="1"/>
          </p:nvPr>
        </p:nvSpPr>
        <p:spPr>
          <a:xfrm>
            <a:off x="134470" y="1237129"/>
            <a:ext cx="8901954" cy="5325036"/>
          </a:xfrm>
        </p:spPr>
        <p:txBody>
          <a:bodyPr>
            <a:normAutofit lnSpcReduction="10000"/>
          </a:bodyPr>
          <a:lstStyle/>
          <a:p>
            <a:r>
              <a:rPr lang="en-US" dirty="0" err="1"/>
              <a:t>Prioritise</a:t>
            </a:r>
            <a:r>
              <a:rPr lang="en-US" dirty="0"/>
              <a:t> reading and make time for it</a:t>
            </a:r>
          </a:p>
          <a:p>
            <a:r>
              <a:rPr lang="en-US" dirty="0"/>
              <a:t>Always read – raise the profile of reading across the curriculum</a:t>
            </a:r>
          </a:p>
          <a:p>
            <a:r>
              <a:rPr lang="en-US" dirty="0"/>
              <a:t>Allow children as much choice as possible</a:t>
            </a:r>
          </a:p>
          <a:p>
            <a:r>
              <a:rPr lang="en-US" dirty="0"/>
              <a:t>Discuss with children why they are doing reading tasks</a:t>
            </a:r>
          </a:p>
          <a:p>
            <a:r>
              <a:rPr lang="en-US" dirty="0"/>
              <a:t>Reflection on own practice and renewed enthusiasm for teaching reading = MASSIVE IMPACT</a:t>
            </a:r>
          </a:p>
          <a:p>
            <a:r>
              <a:rPr lang="en-US" dirty="0"/>
              <a:t>Get children to enjoy reading – it is half the battle</a:t>
            </a:r>
          </a:p>
          <a:p>
            <a:r>
              <a:rPr lang="en-US" dirty="0"/>
              <a:t>Invest in good books</a:t>
            </a:r>
          </a:p>
          <a:p>
            <a:r>
              <a:rPr lang="en-US" dirty="0"/>
              <a:t>If it is important make time for it</a:t>
            </a:r>
          </a:p>
          <a:p>
            <a:endParaRPr lang="en-US" dirty="0"/>
          </a:p>
        </p:txBody>
      </p:sp>
    </p:spTree>
    <p:extLst>
      <p:ext uri="{BB962C8B-B14F-4D97-AF65-F5344CB8AC3E}">
        <p14:creationId xmlns:p14="http://schemas.microsoft.com/office/powerpoint/2010/main" val="3819889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F5724-DDA0-0F4B-9618-5EB00844645D}"/>
              </a:ext>
            </a:extLst>
          </p:cNvPr>
          <p:cNvSpPr>
            <a:spLocks noGrp="1"/>
          </p:cNvSpPr>
          <p:nvPr>
            <p:ph type="title"/>
          </p:nvPr>
        </p:nvSpPr>
        <p:spPr>
          <a:xfrm>
            <a:off x="549275" y="107576"/>
            <a:ext cx="8042276" cy="806823"/>
          </a:xfrm>
        </p:spPr>
        <p:txBody>
          <a:bodyPr/>
          <a:lstStyle/>
          <a:p>
            <a:r>
              <a:rPr lang="en-US" dirty="0"/>
              <a:t>Quotes from delegates</a:t>
            </a:r>
          </a:p>
        </p:txBody>
      </p:sp>
      <p:sp>
        <p:nvSpPr>
          <p:cNvPr id="3" name="Content Placeholder 2">
            <a:extLst>
              <a:ext uri="{FF2B5EF4-FFF2-40B4-BE49-F238E27FC236}">
                <a16:creationId xmlns:a16="http://schemas.microsoft.com/office/drawing/2014/main" xmlns="" id="{B98BD3C6-4F27-134B-BC70-D36BA045707A}"/>
              </a:ext>
            </a:extLst>
          </p:cNvPr>
          <p:cNvSpPr>
            <a:spLocks noGrp="1"/>
          </p:cNvSpPr>
          <p:nvPr>
            <p:ph idx="1"/>
          </p:nvPr>
        </p:nvSpPr>
        <p:spPr>
          <a:xfrm>
            <a:off x="549275" y="1008528"/>
            <a:ext cx="8042276" cy="5741895"/>
          </a:xfrm>
        </p:spPr>
        <p:txBody>
          <a:bodyPr/>
          <a:lstStyle/>
          <a:p>
            <a:pPr marL="0" indent="0">
              <a:buNone/>
            </a:pPr>
            <a:r>
              <a:rPr lang="en-US" dirty="0"/>
              <a:t>‘It’s really made me think about reading and understand how to unpick and teach the skills of reading.  It has been a real learning curve for me.’</a:t>
            </a:r>
          </a:p>
          <a:p>
            <a:pPr marL="0" indent="0">
              <a:buNone/>
            </a:pPr>
            <a:endParaRPr lang="en-US" dirty="0"/>
          </a:p>
          <a:p>
            <a:pPr marL="0" indent="0">
              <a:buNone/>
            </a:pPr>
            <a:r>
              <a:rPr lang="en-US" dirty="0"/>
              <a:t>‘One of the target group is now a phenomenal reader and he wasn’t before.  This is down to all the work we have done on fluency.</a:t>
            </a:r>
          </a:p>
          <a:p>
            <a:pPr marL="0" indent="0">
              <a:buNone/>
            </a:pPr>
            <a:endParaRPr lang="en-US" dirty="0"/>
          </a:p>
          <a:p>
            <a:pPr marL="0" indent="0">
              <a:buNone/>
            </a:pPr>
            <a:r>
              <a:rPr lang="en-US" dirty="0"/>
              <a:t>‘My attitude to reading has really changed and this has meant the attitude of the children towards reading has changed.  They are now far more enthusiastic and confident.’</a:t>
            </a:r>
          </a:p>
          <a:p>
            <a:endParaRPr lang="en-US" dirty="0"/>
          </a:p>
        </p:txBody>
      </p:sp>
    </p:spTree>
    <p:extLst>
      <p:ext uri="{BB962C8B-B14F-4D97-AF65-F5344CB8AC3E}">
        <p14:creationId xmlns:p14="http://schemas.microsoft.com/office/powerpoint/2010/main" val="3636842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6754" y="1756292"/>
            <a:ext cx="4075326" cy="3785652"/>
          </a:xfrm>
          <a:prstGeom prst="rect">
            <a:avLst/>
          </a:prstGeom>
          <a:noFill/>
        </p:spPr>
        <p:txBody>
          <a:bodyPr wrap="square" rtlCol="0">
            <a:spAutoFit/>
          </a:bodyPr>
          <a:lstStyle/>
          <a:p>
            <a:pPr algn="ctr"/>
            <a:r>
              <a:rPr lang="en-US" sz="4000" b="1" dirty="0">
                <a:solidFill>
                  <a:schemeClr val="accent1"/>
                </a:solidFill>
                <a:latin typeface="Calibri" charset="0"/>
                <a:ea typeface="Calibri" charset="0"/>
                <a:cs typeface="Calibri" charset="0"/>
              </a:rPr>
              <a:t>Thank you</a:t>
            </a:r>
          </a:p>
          <a:p>
            <a:pPr algn="ctr"/>
            <a:endParaRPr lang="en-US" sz="4000" b="1" dirty="0">
              <a:solidFill>
                <a:schemeClr val="accent1"/>
              </a:solidFill>
              <a:latin typeface="Calibri" charset="0"/>
              <a:ea typeface="Calibri" charset="0"/>
              <a:cs typeface="Calibri" charset="0"/>
            </a:endParaRPr>
          </a:p>
          <a:p>
            <a:pPr algn="ctr"/>
            <a:r>
              <a:rPr lang="en-US" sz="2400" dirty="0">
                <a:latin typeface="Calibri" charset="0"/>
                <a:ea typeface="Calibri" charset="0"/>
                <a:cs typeface="Calibri" charset="0"/>
              </a:rPr>
              <a:t>For more information go to </a:t>
            </a:r>
          </a:p>
          <a:p>
            <a:pPr algn="ctr"/>
            <a:r>
              <a:rPr lang="en-US" sz="2400" dirty="0" err="1">
                <a:latin typeface="Calibri" charset="0"/>
                <a:ea typeface="Calibri" charset="0"/>
                <a:cs typeface="Calibri" charset="0"/>
              </a:rPr>
              <a:t>Prolearnnet.com</a:t>
            </a:r>
            <a:r>
              <a:rPr lang="en-US" sz="2400" dirty="0">
                <a:latin typeface="Calibri" charset="0"/>
                <a:ea typeface="Calibri" charset="0"/>
                <a:cs typeface="Calibri" charset="0"/>
              </a:rPr>
              <a:t>, click on the training tab and scroll down to Developing Reading </a:t>
            </a:r>
            <a:r>
              <a:rPr lang="en-US" sz="2400" dirty="0" err="1">
                <a:latin typeface="Calibri" charset="0"/>
                <a:ea typeface="Calibri" charset="0"/>
                <a:cs typeface="Calibri" charset="0"/>
              </a:rPr>
              <a:t>Programme</a:t>
            </a:r>
            <a:endParaRPr lang="en-US" sz="2400" dirty="0">
              <a:latin typeface="Calibri" charset="0"/>
              <a:ea typeface="Calibri" charset="0"/>
              <a:cs typeface="Calibri" charset="0"/>
            </a:endParaRPr>
          </a:p>
          <a:p>
            <a:pPr algn="ctr"/>
            <a:endParaRPr lang="en-US" sz="4000" dirty="0"/>
          </a:p>
        </p:txBody>
      </p:sp>
      <p:pic>
        <p:nvPicPr>
          <p:cNvPr id="5" name="Picture 4">
            <a:extLst>
              <a:ext uri="{FF2B5EF4-FFF2-40B4-BE49-F238E27FC236}">
                <a16:creationId xmlns:a16="http://schemas.microsoft.com/office/drawing/2014/main" xmlns="" id="{CFE56A0E-7655-4E44-99BB-CA334DD4EFF8}"/>
              </a:ext>
            </a:extLst>
          </p:cNvPr>
          <p:cNvPicPr>
            <a:picLocks noChangeAspect="1"/>
          </p:cNvPicPr>
          <p:nvPr/>
        </p:nvPicPr>
        <p:blipFill rotWithShape="1">
          <a:blip r:embed="rId3"/>
          <a:srcRect t="5555" r="1666" b="3528"/>
          <a:stretch/>
        </p:blipFill>
        <p:spPr>
          <a:xfrm rot="5400000">
            <a:off x="-1053762" y="1037167"/>
            <a:ext cx="6874594" cy="4767073"/>
          </a:xfrm>
          <a:prstGeom prst="rect">
            <a:avLst/>
          </a:prstGeom>
        </p:spPr>
      </p:pic>
    </p:spTree>
    <p:extLst>
      <p:ext uri="{BB962C8B-B14F-4D97-AF65-F5344CB8AC3E}">
        <p14:creationId xmlns:p14="http://schemas.microsoft.com/office/powerpoint/2010/main" val="401378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53" y="1986618"/>
            <a:ext cx="7753815" cy="1077218"/>
          </a:xfrm>
          <a:prstGeom prst="rect">
            <a:avLst/>
          </a:prstGeom>
        </p:spPr>
        <p:txBody>
          <a:bodyPr wrap="square">
            <a:spAutoFit/>
          </a:bodyPr>
          <a:lstStyle/>
          <a:p>
            <a:endParaRPr lang="en-US" sz="3200" dirty="0">
              <a:solidFill>
                <a:srgbClr val="0C0C0C"/>
              </a:solidFill>
              <a:latin typeface="Calibri" charset="0"/>
              <a:ea typeface="Calibri" charset="0"/>
              <a:cs typeface="Calibri" charset="0"/>
            </a:endParaRPr>
          </a:p>
          <a:p>
            <a:endParaRPr lang="en-US" sz="3200" dirty="0">
              <a:latin typeface="Calibri" charset="0"/>
              <a:ea typeface="Calibri" charset="0"/>
              <a:cs typeface="Calibri" charset="0"/>
            </a:endParaRPr>
          </a:p>
        </p:txBody>
      </p:sp>
      <p:sp>
        <p:nvSpPr>
          <p:cNvPr id="3" name="Rectangle 2">
            <a:extLst>
              <a:ext uri="{FF2B5EF4-FFF2-40B4-BE49-F238E27FC236}">
                <a16:creationId xmlns:a16="http://schemas.microsoft.com/office/drawing/2014/main" xmlns="" id="{765AAE2B-6106-C34A-A96C-C27244E52E75}"/>
              </a:ext>
            </a:extLst>
          </p:cNvPr>
          <p:cNvSpPr/>
          <p:nvPr/>
        </p:nvSpPr>
        <p:spPr>
          <a:xfrm>
            <a:off x="170688" y="876795"/>
            <a:ext cx="6242304" cy="5570756"/>
          </a:xfrm>
          <a:prstGeom prst="rect">
            <a:avLst/>
          </a:prstGeom>
        </p:spPr>
        <p:txBody>
          <a:bodyPr wrap="square">
            <a:spAutoFit/>
          </a:bodyPr>
          <a:lstStyle/>
          <a:p>
            <a:pPr>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While good readers gain new skills very rapidly, and quickly move from learning to read to reading to learn, poor readers become increasingly frustrated with the act of reading, and try to avoid reading where possible.   </a:t>
            </a:r>
          </a:p>
          <a:p>
            <a:pPr algn="r">
              <a:spcAft>
                <a:spcPts val="0"/>
              </a:spcAft>
            </a:pP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3D5D5285-04FE-D945-B6A7-5D88EAAD17AC}"/>
              </a:ext>
            </a:extLst>
          </p:cNvPr>
          <p:cNvPicPr>
            <a:picLocks noChangeAspect="1"/>
          </p:cNvPicPr>
          <p:nvPr/>
        </p:nvPicPr>
        <p:blipFill>
          <a:blip r:embed="rId3"/>
          <a:stretch>
            <a:fillRect/>
          </a:stretch>
        </p:blipFill>
        <p:spPr>
          <a:xfrm>
            <a:off x="6412992" y="1546995"/>
            <a:ext cx="2731008" cy="4030082"/>
          </a:xfrm>
          <a:prstGeom prst="rect">
            <a:avLst/>
          </a:prstGeom>
        </p:spPr>
      </p:pic>
    </p:spTree>
    <p:extLst>
      <p:ext uri="{BB962C8B-B14F-4D97-AF65-F5344CB8AC3E}">
        <p14:creationId xmlns:p14="http://schemas.microsoft.com/office/powerpoint/2010/main" val="220844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557" y="914400"/>
            <a:ext cx="7916994" cy="502920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Children who read for 20 minutes a day are exposed to 1.8 million words a year.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Children who read on average for 4.6 minutes a day are exposed to 282,000 words a year.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Children who read for less than one minute a day are exposed to 8,000 words a year.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So it would take a child who reads for less than one minute a day a whole year to read the number of words that a child who reads for 20 minutes a day would read in 2 days.</a:t>
            </a:r>
          </a:p>
        </p:txBody>
      </p:sp>
    </p:spTree>
    <p:extLst>
      <p:ext uri="{BB962C8B-B14F-4D97-AF65-F5344CB8AC3E}">
        <p14:creationId xmlns:p14="http://schemas.microsoft.com/office/powerpoint/2010/main" val="352472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53" y="1986618"/>
            <a:ext cx="7753815" cy="1077218"/>
          </a:xfrm>
          <a:prstGeom prst="rect">
            <a:avLst/>
          </a:prstGeom>
        </p:spPr>
        <p:txBody>
          <a:bodyPr wrap="square">
            <a:spAutoFit/>
          </a:bodyPr>
          <a:lstStyle/>
          <a:p>
            <a:endParaRPr lang="en-US" sz="3200" dirty="0">
              <a:solidFill>
                <a:srgbClr val="0C0C0C"/>
              </a:solidFill>
              <a:latin typeface="Calibri" charset="0"/>
              <a:ea typeface="Calibri" charset="0"/>
              <a:cs typeface="Calibri" charset="0"/>
            </a:endParaRPr>
          </a:p>
          <a:p>
            <a:endParaRPr lang="en-US" sz="3200" dirty="0">
              <a:latin typeface="Calibri" charset="0"/>
              <a:ea typeface="Calibri" charset="0"/>
              <a:cs typeface="Calibri" charset="0"/>
            </a:endParaRPr>
          </a:p>
        </p:txBody>
      </p:sp>
      <p:sp>
        <p:nvSpPr>
          <p:cNvPr id="3" name="Rectangle 2">
            <a:extLst>
              <a:ext uri="{FF2B5EF4-FFF2-40B4-BE49-F238E27FC236}">
                <a16:creationId xmlns:a16="http://schemas.microsoft.com/office/drawing/2014/main" xmlns="" id="{765AAE2B-6106-C34A-A96C-C27244E52E75}"/>
              </a:ext>
            </a:extLst>
          </p:cNvPr>
          <p:cNvSpPr/>
          <p:nvPr/>
        </p:nvSpPr>
        <p:spPr>
          <a:xfrm>
            <a:off x="170688" y="876795"/>
            <a:ext cx="6242304" cy="5570756"/>
          </a:xfrm>
          <a:prstGeom prst="rect">
            <a:avLst/>
          </a:prstGeom>
        </p:spPr>
        <p:txBody>
          <a:bodyPr wrap="square">
            <a:spAutoFit/>
          </a:bodyPr>
          <a:lstStyle/>
          <a:p>
            <a:pPr>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While good readers gain new skills very rapidly, and quickly move from </a:t>
            </a:r>
            <a:r>
              <a:rPr lang="en-GB" sz="4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learning to read to reading to learn</a:t>
            </a:r>
            <a:r>
              <a:rPr lang="en-GB" sz="4000" dirty="0">
                <a:latin typeface="Calibri" panose="020F0502020204030204" pitchFamily="34" charset="0"/>
                <a:ea typeface="Calibri" panose="020F0502020204030204" pitchFamily="34" charset="0"/>
                <a:cs typeface="Times New Roman" panose="02020603050405020304" pitchFamily="18" charset="0"/>
              </a:rPr>
              <a:t>, poor readers become increasingly frustrated with the act of reading, and try to avoid reading where possible.   </a:t>
            </a:r>
          </a:p>
          <a:p>
            <a:pPr algn="r">
              <a:spcAft>
                <a:spcPts val="0"/>
              </a:spcAft>
            </a:pP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3D5D5285-04FE-D945-B6A7-5D88EAAD17AC}"/>
              </a:ext>
            </a:extLst>
          </p:cNvPr>
          <p:cNvPicPr>
            <a:picLocks noChangeAspect="1"/>
          </p:cNvPicPr>
          <p:nvPr/>
        </p:nvPicPr>
        <p:blipFill>
          <a:blip r:embed="rId3"/>
          <a:stretch>
            <a:fillRect/>
          </a:stretch>
        </p:blipFill>
        <p:spPr>
          <a:xfrm>
            <a:off x="6412992" y="1546995"/>
            <a:ext cx="2731008" cy="4030082"/>
          </a:xfrm>
          <a:prstGeom prst="rect">
            <a:avLst/>
          </a:prstGeom>
        </p:spPr>
      </p:pic>
    </p:spTree>
    <p:extLst>
      <p:ext uri="{BB962C8B-B14F-4D97-AF65-F5344CB8AC3E}">
        <p14:creationId xmlns:p14="http://schemas.microsoft.com/office/powerpoint/2010/main" val="72407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23554"/>
            <a:ext cx="8042276" cy="1076647"/>
          </a:xfrm>
        </p:spPr>
        <p:txBody>
          <a:bodyPr/>
          <a:lstStyle/>
          <a:p>
            <a:r>
              <a:rPr lang="en-US" sz="6600" b="1" dirty="0">
                <a:latin typeface="Calibri" charset="0"/>
                <a:ea typeface="Calibri" charset="0"/>
                <a:cs typeface="Calibri" charset="0"/>
              </a:rPr>
              <a:t>Reading</a:t>
            </a:r>
          </a:p>
        </p:txBody>
      </p:sp>
      <p:sp>
        <p:nvSpPr>
          <p:cNvPr id="3" name="Content Placeholder 2"/>
          <p:cNvSpPr>
            <a:spLocks noGrp="1"/>
          </p:cNvSpPr>
          <p:nvPr>
            <p:ph idx="1"/>
          </p:nvPr>
        </p:nvSpPr>
        <p:spPr>
          <a:xfrm>
            <a:off x="359764" y="1600201"/>
            <a:ext cx="8231787" cy="4343400"/>
          </a:xfrm>
        </p:spPr>
        <p:txBody>
          <a:bodyPr/>
          <a:lstStyle/>
          <a:p>
            <a:pPr marL="0" indent="0">
              <a:buNone/>
            </a:pPr>
            <a:endParaRPr lang="en-GB" dirty="0"/>
          </a:p>
          <a:p>
            <a:pPr marL="0" indent="0">
              <a:buNone/>
            </a:pPr>
            <a:r>
              <a:rPr lang="en-GB" sz="3600" dirty="0">
                <a:latin typeface="Calibri" charset="0"/>
                <a:ea typeface="Calibri" charset="0"/>
                <a:cs typeface="Calibri" charset="0"/>
              </a:rPr>
              <a:t>The unlocking of the language in a written text so that it is accessible and open to interpretation, debate and question.</a:t>
            </a:r>
          </a:p>
          <a:p>
            <a:pPr marL="0" indent="0">
              <a:buNone/>
            </a:pPr>
            <a:endParaRPr lang="en-GB" sz="3600" dirty="0">
              <a:latin typeface="Calibri" charset="0"/>
              <a:ea typeface="Calibri" charset="0"/>
              <a:cs typeface="Calibri" charset="0"/>
            </a:endParaRPr>
          </a:p>
          <a:p>
            <a:pPr marL="0" indent="0" algn="r">
              <a:buNone/>
            </a:pPr>
            <a:r>
              <a:rPr lang="en-GB" sz="3600">
                <a:latin typeface="Calibri" charset="0"/>
                <a:ea typeface="Calibri" charset="0"/>
                <a:cs typeface="Calibri" charset="0"/>
              </a:rPr>
              <a:t>Keith Topping</a:t>
            </a:r>
            <a:endParaRPr lang="en-GB" sz="3600" dirty="0">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57495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87314-4BC0-6F4B-9AB8-B25267DC3958}"/>
              </a:ext>
            </a:extLst>
          </p:cNvPr>
          <p:cNvSpPr>
            <a:spLocks noGrp="1"/>
          </p:cNvSpPr>
          <p:nvPr>
            <p:ph type="title"/>
          </p:nvPr>
        </p:nvSpPr>
        <p:spPr>
          <a:xfrm>
            <a:off x="616510" y="94129"/>
            <a:ext cx="8042276" cy="632012"/>
          </a:xfrm>
        </p:spPr>
        <p:txBody>
          <a:bodyPr/>
          <a:lstStyle/>
          <a:p>
            <a:r>
              <a:rPr lang="en-US" sz="3600" dirty="0"/>
              <a:t>Good readers:</a:t>
            </a:r>
          </a:p>
        </p:txBody>
      </p:sp>
      <p:sp>
        <p:nvSpPr>
          <p:cNvPr id="3" name="Content Placeholder 2">
            <a:extLst>
              <a:ext uri="{FF2B5EF4-FFF2-40B4-BE49-F238E27FC236}">
                <a16:creationId xmlns:a16="http://schemas.microsoft.com/office/drawing/2014/main" xmlns="" id="{F825A616-276E-A04E-8F62-53A3EFAD7AB8}"/>
              </a:ext>
            </a:extLst>
          </p:cNvPr>
          <p:cNvSpPr>
            <a:spLocks noGrp="1"/>
          </p:cNvSpPr>
          <p:nvPr>
            <p:ph idx="1"/>
          </p:nvPr>
        </p:nvSpPr>
        <p:spPr>
          <a:xfrm>
            <a:off x="207402" y="726141"/>
            <a:ext cx="8729195" cy="6037730"/>
          </a:xfrm>
        </p:spPr>
        <p:txBody>
          <a:bodyPr>
            <a:normAutofit fontScale="92500" lnSpcReduction="20000"/>
          </a:bodyPr>
          <a:lstStyle/>
          <a:p>
            <a:r>
              <a:rPr lang="en-US" dirty="0">
                <a:solidFill>
                  <a:schemeClr val="tx1"/>
                </a:solidFill>
                <a:latin typeface="Calibri" charset="0"/>
                <a:ea typeface="Calibri" charset="0"/>
                <a:cs typeface="Calibri" charset="0"/>
              </a:rPr>
              <a:t>read a lot.</a:t>
            </a:r>
          </a:p>
          <a:p>
            <a:r>
              <a:rPr lang="en-US" dirty="0">
                <a:solidFill>
                  <a:schemeClr val="tx1"/>
                </a:solidFill>
                <a:latin typeface="Calibri" charset="0"/>
                <a:ea typeface="Calibri" charset="0"/>
                <a:cs typeface="Calibri" charset="0"/>
              </a:rPr>
              <a:t>decode words fluently, quickly mapping out their meaning.</a:t>
            </a:r>
          </a:p>
          <a:p>
            <a:r>
              <a:rPr lang="en-US" dirty="0">
                <a:solidFill>
                  <a:schemeClr val="tx1"/>
                </a:solidFill>
                <a:latin typeface="Calibri" charset="0"/>
                <a:ea typeface="Calibri" charset="0"/>
                <a:cs typeface="Calibri" charset="0"/>
              </a:rPr>
              <a:t>read for longer, with greater effort and persistence.</a:t>
            </a:r>
          </a:p>
          <a:p>
            <a:r>
              <a:rPr lang="en-US" dirty="0">
                <a:solidFill>
                  <a:schemeClr val="tx1"/>
                </a:solidFill>
                <a:latin typeface="Calibri" charset="0"/>
                <a:ea typeface="Calibri" charset="0"/>
                <a:cs typeface="Calibri" charset="0"/>
              </a:rPr>
              <a:t>actively draw upon their broad background knowledge to make sense of the text.</a:t>
            </a:r>
          </a:p>
          <a:p>
            <a:r>
              <a:rPr lang="en-US" dirty="0">
                <a:solidFill>
                  <a:schemeClr val="tx1"/>
                </a:solidFill>
                <a:latin typeface="Calibri" charset="0"/>
                <a:ea typeface="Calibri" charset="0"/>
                <a:cs typeface="Calibri" charset="0"/>
              </a:rPr>
              <a:t>possess a broad and deep vocabulary knowledge.</a:t>
            </a:r>
          </a:p>
          <a:p>
            <a:r>
              <a:rPr lang="en-US" dirty="0">
                <a:solidFill>
                  <a:schemeClr val="tx1"/>
                </a:solidFill>
                <a:latin typeface="Calibri" charset="0"/>
                <a:ea typeface="Calibri" charset="0"/>
                <a:cs typeface="Calibri" charset="0"/>
              </a:rPr>
              <a:t>read a lot and are repeatedly exposed to vocabulary, gaining a depth of word knowledge, and they are better served with yet more background knowledge</a:t>
            </a:r>
          </a:p>
          <a:p>
            <a:r>
              <a:rPr lang="en-US" dirty="0">
                <a:solidFill>
                  <a:schemeClr val="tx1"/>
                </a:solidFill>
                <a:latin typeface="Calibri" charset="0"/>
                <a:ea typeface="Calibri" charset="0"/>
                <a:cs typeface="Calibri" charset="0"/>
              </a:rPr>
              <a:t>automatically deploy comprehension strategies, like predicting or </a:t>
            </a:r>
            <a:r>
              <a:rPr lang="en-US" dirty="0" err="1">
                <a:solidFill>
                  <a:schemeClr val="tx1"/>
                </a:solidFill>
                <a:latin typeface="Calibri" charset="0"/>
                <a:ea typeface="Calibri" charset="0"/>
                <a:cs typeface="Calibri" charset="0"/>
              </a:rPr>
              <a:t>summarising</a:t>
            </a:r>
            <a:r>
              <a:rPr lang="en-US" dirty="0">
                <a:solidFill>
                  <a:schemeClr val="tx1"/>
                </a:solidFill>
                <a:latin typeface="Calibri" charset="0"/>
                <a:ea typeface="Calibri" charset="0"/>
                <a:cs typeface="Calibri" charset="0"/>
              </a:rPr>
              <a:t>.</a:t>
            </a:r>
          </a:p>
          <a:p>
            <a:r>
              <a:rPr lang="en-GB" dirty="0">
                <a:solidFill>
                  <a:schemeClr val="tx1"/>
                </a:solidFill>
                <a:latin typeface="Calibri" panose="020F0502020204030204" pitchFamily="34" charset="0"/>
                <a:cs typeface="Calibri" panose="020F0502020204030204" pitchFamily="34" charset="0"/>
              </a:rPr>
              <a:t>constantly monitor their comprehension, asking questions like: ‘Does this make sense?’</a:t>
            </a:r>
            <a:endParaRPr lang="en-US" dirty="0">
              <a:solidFill>
                <a:schemeClr val="tx1"/>
              </a:solidFill>
              <a:latin typeface="Calibri" charset="0"/>
              <a:ea typeface="Calibri" charset="0"/>
              <a:cs typeface="Calibri" charset="0"/>
            </a:endParaRPr>
          </a:p>
          <a:p>
            <a:pPr marL="0" indent="0" algn="r">
              <a:buNone/>
            </a:pPr>
            <a:r>
              <a:rPr lang="en-US" dirty="0">
                <a:solidFill>
                  <a:schemeClr val="tx1"/>
                </a:solidFill>
                <a:latin typeface="Calibri" charset="0"/>
                <a:ea typeface="Calibri" charset="0"/>
                <a:cs typeface="Calibri" charset="0"/>
              </a:rPr>
              <a:t>(Alex Quigley)</a:t>
            </a: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251854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968E6F-9202-FB45-8B08-53C668617DB9}"/>
              </a:ext>
            </a:extLst>
          </p:cNvPr>
          <p:cNvSpPr>
            <a:spLocks noGrp="1"/>
          </p:cNvSpPr>
          <p:nvPr>
            <p:ph idx="1"/>
          </p:nvPr>
        </p:nvSpPr>
        <p:spPr>
          <a:xfrm>
            <a:off x="303616" y="1559258"/>
            <a:ext cx="8042276" cy="4343400"/>
          </a:xfrm>
        </p:spPr>
        <p:txBody>
          <a:bodyPr>
            <a:normAutofit/>
          </a:bodyPr>
          <a:lstStyle/>
          <a:p>
            <a:pPr marL="0" indent="0">
              <a:buNone/>
            </a:pPr>
            <a:r>
              <a:rPr lang="en-US" sz="2800" dirty="0"/>
              <a:t>The procedure is actually quite simple.  First you arrange items into different groups.  Of course one group may be sufficient depending on quantity.  If you have to go somewhere else due to lack of facilities that is the next step; otherwise, you are pretty well set.  It is important not to overdo things.  That is, it is better to do too few things at once than too many.</a:t>
            </a:r>
          </a:p>
        </p:txBody>
      </p:sp>
    </p:spTree>
    <p:extLst>
      <p:ext uri="{BB962C8B-B14F-4D97-AF65-F5344CB8AC3E}">
        <p14:creationId xmlns:p14="http://schemas.microsoft.com/office/powerpoint/2010/main" val="150913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87314-4BC0-6F4B-9AB8-B25267DC3958}"/>
              </a:ext>
            </a:extLst>
          </p:cNvPr>
          <p:cNvSpPr>
            <a:spLocks noGrp="1"/>
          </p:cNvSpPr>
          <p:nvPr>
            <p:ph type="title"/>
          </p:nvPr>
        </p:nvSpPr>
        <p:spPr>
          <a:xfrm>
            <a:off x="616510" y="94129"/>
            <a:ext cx="8042276" cy="632012"/>
          </a:xfrm>
        </p:spPr>
        <p:txBody>
          <a:bodyPr/>
          <a:lstStyle/>
          <a:p>
            <a:r>
              <a:rPr lang="en-US" sz="3600" dirty="0"/>
              <a:t>Good readers:</a:t>
            </a:r>
          </a:p>
        </p:txBody>
      </p:sp>
      <p:sp>
        <p:nvSpPr>
          <p:cNvPr id="3" name="Content Placeholder 2">
            <a:extLst>
              <a:ext uri="{FF2B5EF4-FFF2-40B4-BE49-F238E27FC236}">
                <a16:creationId xmlns:a16="http://schemas.microsoft.com/office/drawing/2014/main" xmlns="" id="{F825A616-276E-A04E-8F62-53A3EFAD7AB8}"/>
              </a:ext>
            </a:extLst>
          </p:cNvPr>
          <p:cNvSpPr>
            <a:spLocks noGrp="1"/>
          </p:cNvSpPr>
          <p:nvPr>
            <p:ph idx="1"/>
          </p:nvPr>
        </p:nvSpPr>
        <p:spPr>
          <a:xfrm>
            <a:off x="207402" y="726141"/>
            <a:ext cx="8729195" cy="6037730"/>
          </a:xfrm>
        </p:spPr>
        <p:txBody>
          <a:bodyPr>
            <a:normAutofit fontScale="92500" lnSpcReduction="20000"/>
          </a:bodyPr>
          <a:lstStyle/>
          <a:p>
            <a:r>
              <a:rPr lang="en-US" dirty="0">
                <a:solidFill>
                  <a:schemeClr val="tx1"/>
                </a:solidFill>
                <a:latin typeface="Calibri" charset="0"/>
                <a:ea typeface="Calibri" charset="0"/>
                <a:cs typeface="Calibri" charset="0"/>
              </a:rPr>
              <a:t>read a lot.</a:t>
            </a:r>
          </a:p>
          <a:p>
            <a:r>
              <a:rPr lang="en-US" dirty="0">
                <a:solidFill>
                  <a:schemeClr val="tx1"/>
                </a:solidFill>
                <a:latin typeface="Calibri" charset="0"/>
                <a:ea typeface="Calibri" charset="0"/>
                <a:cs typeface="Calibri" charset="0"/>
              </a:rPr>
              <a:t>decode words fluently, quickly mapping out their meaning.</a:t>
            </a:r>
          </a:p>
          <a:p>
            <a:r>
              <a:rPr lang="en-US" dirty="0">
                <a:solidFill>
                  <a:schemeClr val="tx1"/>
                </a:solidFill>
                <a:latin typeface="Calibri" charset="0"/>
                <a:ea typeface="Calibri" charset="0"/>
                <a:cs typeface="Calibri" charset="0"/>
              </a:rPr>
              <a:t>read for longer, with greater effort and persistence.</a:t>
            </a:r>
          </a:p>
          <a:p>
            <a:r>
              <a:rPr lang="en-US" dirty="0">
                <a:solidFill>
                  <a:schemeClr val="tx1"/>
                </a:solidFill>
                <a:latin typeface="Calibri" charset="0"/>
                <a:ea typeface="Calibri" charset="0"/>
                <a:cs typeface="Calibri" charset="0"/>
              </a:rPr>
              <a:t>actively draw upon their broad background knowledge to make sense of the text.</a:t>
            </a:r>
          </a:p>
          <a:p>
            <a:r>
              <a:rPr lang="en-US" dirty="0">
                <a:solidFill>
                  <a:schemeClr val="tx1"/>
                </a:solidFill>
                <a:latin typeface="Calibri" charset="0"/>
                <a:ea typeface="Calibri" charset="0"/>
                <a:cs typeface="Calibri" charset="0"/>
              </a:rPr>
              <a:t>possess a broad and deep vocabulary knowledge.</a:t>
            </a:r>
          </a:p>
          <a:p>
            <a:r>
              <a:rPr lang="en-US" dirty="0">
                <a:solidFill>
                  <a:schemeClr val="tx1"/>
                </a:solidFill>
                <a:latin typeface="Calibri" charset="0"/>
                <a:ea typeface="Calibri" charset="0"/>
                <a:cs typeface="Calibri" charset="0"/>
              </a:rPr>
              <a:t>read a lot and are repeatedly exposed to vocabulary, gaining a depth of word knowledge, and they are better served with yet more background knowledge</a:t>
            </a:r>
          </a:p>
          <a:p>
            <a:r>
              <a:rPr lang="en-US" dirty="0">
                <a:solidFill>
                  <a:schemeClr val="tx1"/>
                </a:solidFill>
                <a:latin typeface="Calibri" charset="0"/>
                <a:ea typeface="Calibri" charset="0"/>
                <a:cs typeface="Calibri" charset="0"/>
              </a:rPr>
              <a:t>automatically deploy comprehension strategies, like predicting or </a:t>
            </a:r>
            <a:r>
              <a:rPr lang="en-US" dirty="0" err="1">
                <a:solidFill>
                  <a:schemeClr val="tx1"/>
                </a:solidFill>
                <a:latin typeface="Calibri" charset="0"/>
                <a:ea typeface="Calibri" charset="0"/>
                <a:cs typeface="Calibri" charset="0"/>
              </a:rPr>
              <a:t>summarising</a:t>
            </a:r>
            <a:r>
              <a:rPr lang="en-US" dirty="0">
                <a:solidFill>
                  <a:schemeClr val="tx1"/>
                </a:solidFill>
                <a:latin typeface="Calibri" charset="0"/>
                <a:ea typeface="Calibri" charset="0"/>
                <a:cs typeface="Calibri" charset="0"/>
              </a:rPr>
              <a:t>.</a:t>
            </a:r>
          </a:p>
          <a:p>
            <a:r>
              <a:rPr lang="en-GB" dirty="0">
                <a:solidFill>
                  <a:schemeClr val="tx1"/>
                </a:solidFill>
                <a:latin typeface="Calibri" panose="020F0502020204030204" pitchFamily="34" charset="0"/>
                <a:cs typeface="Calibri" panose="020F0502020204030204" pitchFamily="34" charset="0"/>
              </a:rPr>
              <a:t>constantly monitor their comprehension, asking questions like: ‘Does this make sense?’</a:t>
            </a:r>
            <a:endParaRPr lang="en-US" dirty="0">
              <a:solidFill>
                <a:schemeClr val="tx1"/>
              </a:solidFill>
              <a:latin typeface="Calibri" charset="0"/>
              <a:ea typeface="Calibri" charset="0"/>
              <a:cs typeface="Calibri" charset="0"/>
            </a:endParaRPr>
          </a:p>
          <a:p>
            <a:pPr marL="0" indent="0" algn="r">
              <a:buNone/>
            </a:pPr>
            <a:r>
              <a:rPr lang="en-US" dirty="0">
                <a:solidFill>
                  <a:schemeClr val="tx1"/>
                </a:solidFill>
                <a:latin typeface="Calibri" charset="0"/>
                <a:ea typeface="Calibri" charset="0"/>
                <a:cs typeface="Calibri" charset="0"/>
              </a:rPr>
              <a:t>(Alex Quigley)</a:t>
            </a: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3117855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EF86D35342D84CBE5C12DB992543D7" ma:contentTypeVersion="6" ma:contentTypeDescription="Create a new document." ma:contentTypeScope="" ma:versionID="de1f44de1b88b5bf39d514353c05f5ce">
  <xsd:schema xmlns:xsd="http://www.w3.org/2001/XMLSchema" xmlns:xs="http://www.w3.org/2001/XMLSchema" xmlns:p="http://schemas.microsoft.com/office/2006/metadata/properties" xmlns:ns2="39c662bf-888e-4112-9953-c24767766342" targetNamespace="http://schemas.microsoft.com/office/2006/metadata/properties" ma:root="true" ma:fieldsID="8e8382c0de70a4161705ff5e5da15125" ns2:_="">
    <xsd:import namespace="39c662bf-888e-4112-9953-c247677663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662bf-888e-4112-9953-c247677663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EEF1E7-3B9F-47E5-A1CD-46F6D9C52F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c662bf-888e-4112-9953-c24767766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2E1B9C-1D46-4EA1-BB62-27296E1BA977}">
  <ds:schemaRefs>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39c662bf-888e-4112-9953-c24767766342"/>
    <ds:schemaRef ds:uri="http://purl.org/dc/elements/1.1/"/>
  </ds:schemaRefs>
</ds:datastoreItem>
</file>

<file path=customXml/itemProps3.xml><?xml version="1.0" encoding="utf-8"?>
<ds:datastoreItem xmlns:ds="http://schemas.openxmlformats.org/officeDocument/2006/customXml" ds:itemID="{E2B80316-B4C9-4CC1-8953-D08208136B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Breeze.thmx</Template>
  <TotalTime>30554</TotalTime>
  <Words>1453</Words>
  <Application>Microsoft Office PowerPoint</Application>
  <PresentationFormat>On-screen Show (4:3)</PresentationFormat>
  <Paragraphs>148</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Handlee</vt:lpstr>
      <vt:lpstr>News Gothic MT</vt:lpstr>
      <vt:lpstr>Times New Roman</vt:lpstr>
      <vt:lpstr>Wingdings 2</vt:lpstr>
      <vt:lpstr>Breeze</vt:lpstr>
      <vt:lpstr>PowerPoint Presentation</vt:lpstr>
      <vt:lpstr>Essex Reading Data for Year 11 Boys in 2017  </vt:lpstr>
      <vt:lpstr>PowerPoint Presentation</vt:lpstr>
      <vt:lpstr>PowerPoint Presentation</vt:lpstr>
      <vt:lpstr>PowerPoint Presentation</vt:lpstr>
      <vt:lpstr>Reading</vt:lpstr>
      <vt:lpstr>Good readers:</vt:lpstr>
      <vt:lpstr>PowerPoint Presentation</vt:lpstr>
      <vt:lpstr>Good readers:</vt:lpstr>
      <vt:lpstr>Elements of Successful Reading Comprehension</vt:lpstr>
      <vt:lpstr>Overview of the Programme</vt:lpstr>
      <vt:lpstr>Comparison of Average Percentage Increase of KS2 Reading SATs Results</vt:lpstr>
      <vt:lpstr>The development and impact of the SSIF Reading Project within our school</vt:lpstr>
      <vt:lpstr>Strategic School Improvement Fund Project - Year 1 </vt:lpstr>
      <vt:lpstr>Strategic School Improvement Fund Project - Year 1 </vt:lpstr>
      <vt:lpstr>PowerPoint Presentation</vt:lpstr>
      <vt:lpstr>Whole School Development </vt:lpstr>
      <vt:lpstr>Whole school impact</vt:lpstr>
      <vt:lpstr>Impact on Year 1 Phonics - 2017-18 Cohort</vt:lpstr>
      <vt:lpstr>Continuing strategies for this academic year </vt:lpstr>
      <vt:lpstr>Reading interventions across the school </vt:lpstr>
      <vt:lpstr>PowerPoint Presentation</vt:lpstr>
      <vt:lpstr>PowerPoint Presentation</vt:lpstr>
      <vt:lpstr>Key Messages from delegates</vt:lpstr>
      <vt:lpstr>Quotes from delegates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 Langmead</cp:lastModifiedBy>
  <cp:revision>190</cp:revision>
  <cp:lastPrinted>2019-02-01T16:25:33Z</cp:lastPrinted>
  <dcterms:created xsi:type="dcterms:W3CDTF">2015-07-17T10:20:09Z</dcterms:created>
  <dcterms:modified xsi:type="dcterms:W3CDTF">2019-03-07T18:11:34Z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0x010100DBEF86D35342D84CBE5C12DB992543D7</vt:lpwstr>
  </property>
  <property fmtid="{D5CDD505-2E9C-101B-9397-08002B2CF9AE}" pid="4" name="AuthorIds_UIVersion_7168">
    <vt:lpwstr>6</vt:lpwstr>
  </property>
</Properties>
</file>