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9" r:id="rId9"/>
    <p:sldId id="266" r:id="rId10"/>
  </p:sldIdLst>
  <p:sldSz cx="12192000" cy="6858000"/>
  <p:notesSz cx="6858000" cy="952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A3D073-16F1-4486-92E1-2881D9A4FBD2}" v="3" dt="2020-01-14T15:57:18.583"/>
    <p1510:client id="{48C16354-2B58-7087-ACC0-A135E242F3A3}" v="4" dt="2020-01-14T15:53:13.203"/>
    <p1510:client id="{98B348F3-67FD-3611-3638-6472EF513A12}" v="57" dt="2020-03-06T11:53:11.1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E0EEF-5C2F-478D-8F99-0CFCE1FF944D}" type="datetimeFigureOut">
              <a:rPr lang="en-US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A2EC4-8AD6-4743-B8AF-8D23080FC4B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18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Specialised</a:t>
            </a:r>
            <a:r>
              <a:rPr lang="en-US" dirty="0">
                <a:cs typeface="Calibri"/>
              </a:rPr>
              <a:t> primary facilitator</a:t>
            </a:r>
          </a:p>
          <a:p>
            <a:r>
              <a:rPr lang="en-US" dirty="0">
                <a:cs typeface="Calibri"/>
              </a:rPr>
              <a:t>1 course per school per year that gets reset</a:t>
            </a:r>
          </a:p>
          <a:p>
            <a:r>
              <a:rPr lang="en-US" dirty="0">
                <a:cs typeface="Calibri"/>
              </a:rPr>
              <a:t>We can come to your school and pay for room refreshments to offset cost of course.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1A2EC4-8AD6-4743-B8AF-8D23080FC4B3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14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SwV3QyVc-go?feature=oembed" TargetMode="Externa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TeachComputing@swchs.ne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xmlns="" id="{91AACA91-89D0-47C4-9E9F-9013E4307D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5334526"/>
            <a:ext cx="2743200" cy="152294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B5ED3A5-20E8-4F82-85C5-5E276FAC95AA}"/>
              </a:ext>
            </a:extLst>
          </p:cNvPr>
          <p:cNvSpPr/>
          <p:nvPr/>
        </p:nvSpPr>
        <p:spPr>
          <a:xfrm>
            <a:off x="1733" y="1732"/>
            <a:ext cx="12190268" cy="5335477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91666" y="1375805"/>
            <a:ext cx="701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Objectivity Medium" pitchFamily="50" charset="0"/>
              </a:rPr>
              <a:t>National Centre for Computing Education (NCCE)</a:t>
            </a:r>
          </a:p>
          <a:p>
            <a:endParaRPr lang="en-GB" sz="3600" dirty="0">
              <a:latin typeface="Objectivity Medium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44550" y="4318000"/>
            <a:ext cx="5904633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Objectivity Light"/>
              </a:rPr>
              <a:t>Essex, London and Herts Hub </a:t>
            </a:r>
            <a:endParaRPr lang="en-US">
              <a:solidFill>
                <a:schemeClr val="bg1"/>
              </a:solidFill>
              <a:latin typeface="Objectivity Light"/>
            </a:endParaRPr>
          </a:p>
          <a:p>
            <a:pPr algn="ctr"/>
            <a:r>
              <a:rPr lang="en-GB" dirty="0">
                <a:solidFill>
                  <a:schemeClr val="bg1"/>
                </a:solidFill>
                <a:latin typeface="Objectivity Light"/>
              </a:rPr>
              <a:t>(Saffron Walden County High School)</a:t>
            </a:r>
            <a:endParaRPr lang="en-GB">
              <a:solidFill>
                <a:schemeClr val="bg1"/>
              </a:solidFill>
              <a:latin typeface="Objectivity Light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xmlns="" id="{91AACA91-89D0-47C4-9E9F-9013E4307D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5334526"/>
            <a:ext cx="2743200" cy="152294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B5ED3A5-20E8-4F82-85C5-5E276FAC95AA}"/>
              </a:ext>
            </a:extLst>
          </p:cNvPr>
          <p:cNvSpPr/>
          <p:nvPr/>
        </p:nvSpPr>
        <p:spPr>
          <a:xfrm>
            <a:off x="1733" y="1732"/>
            <a:ext cx="12190268" cy="5335477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991966" y="5787935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dirty="0">
                <a:solidFill>
                  <a:srgbClr val="007FA2"/>
                </a:solidFill>
                <a:latin typeface="Objectivity Medium" pitchFamily="50" charset="0"/>
              </a:rPr>
              <a:t>Who are we?</a:t>
            </a:r>
          </a:p>
          <a:p>
            <a:pPr algn="r"/>
            <a:endParaRPr lang="en-GB" sz="3600" dirty="0">
              <a:solidFill>
                <a:srgbClr val="007FA2"/>
              </a:solidFill>
              <a:latin typeface="Objectivity Medium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26436" y="802547"/>
            <a:ext cx="59046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Objectivity Light" pitchFamily="50" charset="0"/>
              </a:rPr>
              <a:t>The NCCE is a consortium of three organisations, STEM Learning, Raspberry Pi and the BCS funded by the Department for Education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26436" y="2337670"/>
            <a:ext cx="59046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Objectivity Light" pitchFamily="50" charset="0"/>
              </a:rPr>
              <a:t>The aim of the NCCE is to provide support, training and resources to improve Computing Education across England.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26436" y="3436304"/>
            <a:ext cx="5904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Objectivity Light" pitchFamily="50" charset="0"/>
              </a:rPr>
              <a:t>This will be delivered through online resources, online courses and face to face CPD.</a:t>
            </a:r>
          </a:p>
        </p:txBody>
      </p:sp>
    </p:spTree>
    <p:extLst>
      <p:ext uri="{BB962C8B-B14F-4D97-AF65-F5344CB8AC3E}">
        <p14:creationId xmlns:p14="http://schemas.microsoft.com/office/powerpoint/2010/main" val="336793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7" grpId="0"/>
      <p:bldP spid="7" grpId="1"/>
      <p:bldP spid="8" grpId="0"/>
      <p:bldP spid="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xmlns="" id="{91AACA91-89D0-47C4-9E9F-9013E4307D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5334526"/>
            <a:ext cx="2743200" cy="152294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B5ED3A5-20E8-4F82-85C5-5E276FAC95AA}"/>
              </a:ext>
            </a:extLst>
          </p:cNvPr>
          <p:cNvSpPr/>
          <p:nvPr/>
        </p:nvSpPr>
        <p:spPr>
          <a:xfrm>
            <a:off x="1733" y="1732"/>
            <a:ext cx="12190268" cy="5335477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991966" y="5787935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dirty="0">
                <a:solidFill>
                  <a:srgbClr val="007FA2"/>
                </a:solidFill>
                <a:latin typeface="Objectivity Medium" pitchFamily="50" charset="0"/>
              </a:rPr>
              <a:t>What can we offer schools?</a:t>
            </a:r>
          </a:p>
          <a:p>
            <a:pPr algn="r"/>
            <a:endParaRPr lang="en-GB" sz="3600" dirty="0">
              <a:solidFill>
                <a:srgbClr val="007FA2"/>
              </a:solidFill>
              <a:latin typeface="Objectivity Medium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27075" y="951938"/>
            <a:ext cx="7010400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Objectivity Medium" pitchFamily="50" charset="0"/>
              </a:rPr>
              <a:t>We can provide schools in your local area a bespoke package of funded support, combined with resources and long term community growth</a:t>
            </a:r>
          </a:p>
          <a:p>
            <a:pPr algn="ctr"/>
            <a:endParaRPr lang="en-GB" sz="3600" dirty="0">
              <a:latin typeface="Objectivity Medium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772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xmlns="" id="{91AACA91-89D0-47C4-9E9F-9013E4307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7" y="5334526"/>
            <a:ext cx="2743200" cy="152294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B5ED3A5-20E8-4F82-85C5-5E276FAC95AA}"/>
              </a:ext>
            </a:extLst>
          </p:cNvPr>
          <p:cNvSpPr/>
          <p:nvPr/>
        </p:nvSpPr>
        <p:spPr>
          <a:xfrm>
            <a:off x="1733" y="1732"/>
            <a:ext cx="12190268" cy="5335477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991966" y="5787935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dirty="0">
                <a:solidFill>
                  <a:srgbClr val="007FA2"/>
                </a:solidFill>
                <a:latin typeface="Objectivity Medium" pitchFamily="50" charset="0"/>
              </a:rPr>
              <a:t>What can we offer schools?</a:t>
            </a:r>
          </a:p>
          <a:p>
            <a:pPr algn="r"/>
            <a:endParaRPr lang="en-GB" sz="3600" dirty="0">
              <a:solidFill>
                <a:srgbClr val="007FA2"/>
              </a:solidFill>
              <a:latin typeface="Objectivity Medium" pitchFamily="50" charset="0"/>
            </a:endParaRPr>
          </a:p>
        </p:txBody>
      </p:sp>
      <p:pic>
        <p:nvPicPr>
          <p:cNvPr id="3" name="Picture 4">
            <a:hlinkClick r:id="" action="ppaction://media"/>
            <a:extLst>
              <a:ext uri="{FF2B5EF4-FFF2-40B4-BE49-F238E27FC236}">
                <a16:creationId xmlns:a16="http://schemas.microsoft.com/office/drawing/2014/main" xmlns="" id="{0690E2E5-297B-4D65-85A9-79BA7AACC0F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91067" y="178859"/>
            <a:ext cx="11286066" cy="499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792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xmlns="" id="{91AACA91-89D0-47C4-9E9F-9013E4307D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5334526"/>
            <a:ext cx="2743200" cy="152294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B5ED3A5-20E8-4F82-85C5-5E276FAC95AA}"/>
              </a:ext>
            </a:extLst>
          </p:cNvPr>
          <p:cNvSpPr/>
          <p:nvPr/>
        </p:nvSpPr>
        <p:spPr>
          <a:xfrm>
            <a:off x="1733" y="1732"/>
            <a:ext cx="12190268" cy="5335477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991966" y="5787935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dirty="0">
                <a:solidFill>
                  <a:srgbClr val="007FA2"/>
                </a:solidFill>
                <a:latin typeface="Objectivity Medium" pitchFamily="50" charset="0"/>
              </a:rPr>
              <a:t>State Primary Schools</a:t>
            </a:r>
          </a:p>
          <a:p>
            <a:pPr algn="r"/>
            <a:endParaRPr lang="en-GB" sz="3600" dirty="0">
              <a:solidFill>
                <a:srgbClr val="007FA2"/>
              </a:solidFill>
              <a:latin typeface="Objectivity Medium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" y="181391"/>
            <a:ext cx="11758526" cy="45243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Objectivity Medium"/>
              </a:rPr>
              <a:t>Each state school in England can have one bursary supported place on one of our core Primary F2F courses, free access to a full set of teaching resources for KS1 and 2 and free access to online courses.</a:t>
            </a:r>
          </a:p>
          <a:p>
            <a:pPr algn="ctr"/>
            <a:endParaRPr lang="en-GB" sz="3600" dirty="0">
              <a:solidFill>
                <a:schemeClr val="bg1"/>
              </a:solidFill>
              <a:latin typeface="Objectivity Medium" pitchFamily="50" charset="0"/>
            </a:endParaRPr>
          </a:p>
          <a:p>
            <a:pPr algn="ctr"/>
            <a:r>
              <a:rPr lang="en-GB" sz="3600" dirty="0">
                <a:solidFill>
                  <a:schemeClr val="bg1"/>
                </a:solidFill>
                <a:latin typeface="Objectivity Medium" pitchFamily="50" charset="0"/>
              </a:rPr>
              <a:t>We can also help to set up and run a Computing at School Community and provide free Barefoot training and resources.</a:t>
            </a:r>
          </a:p>
          <a:p>
            <a:endParaRPr lang="en-GB" sz="3600" dirty="0">
              <a:latin typeface="Objectivity Medium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089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xmlns="" id="{91AACA91-89D0-47C4-9E9F-9013E4307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7" y="5334526"/>
            <a:ext cx="2743200" cy="152294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B5ED3A5-20E8-4F82-85C5-5E276FAC95AA}"/>
              </a:ext>
            </a:extLst>
          </p:cNvPr>
          <p:cNvSpPr/>
          <p:nvPr/>
        </p:nvSpPr>
        <p:spPr>
          <a:xfrm>
            <a:off x="1733" y="1732"/>
            <a:ext cx="12190268" cy="5335477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991966" y="5787935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dirty="0">
                <a:solidFill>
                  <a:srgbClr val="007FA2"/>
                </a:solidFill>
                <a:latin typeface="Objectivity Medium" pitchFamily="50" charset="0"/>
              </a:rPr>
              <a:t>State Primary Schools</a:t>
            </a:r>
          </a:p>
          <a:p>
            <a:pPr algn="r"/>
            <a:endParaRPr lang="en-GB" sz="3600" dirty="0">
              <a:solidFill>
                <a:srgbClr val="007FA2"/>
              </a:solidFill>
              <a:latin typeface="Objectivity Medium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" y="181391"/>
            <a:ext cx="11758526" cy="31085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Objectivity Medium" pitchFamily="50" charset="0"/>
              </a:rPr>
              <a:t>Face to Face Courses we can offer:</a:t>
            </a:r>
          </a:p>
          <a:p>
            <a:pPr algn="ctr"/>
            <a:endParaRPr lang="en-GB" sz="2800" dirty="0">
              <a:solidFill>
                <a:schemeClr val="bg1"/>
              </a:solidFill>
              <a:latin typeface="Objectivity Medium" pitchFamily="50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chemeClr val="bg1"/>
                </a:solidFill>
                <a:latin typeface="Objectivity" pitchFamily="50" charset="0"/>
              </a:rPr>
              <a:t>Teaching and leading key stage 1 computing (2 day)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chemeClr val="bg1"/>
                </a:solidFill>
                <a:latin typeface="Objectivity" pitchFamily="50" charset="0"/>
              </a:rPr>
              <a:t>Teaching and leading key stage 2 computing (2 day)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chemeClr val="bg1"/>
                </a:solidFill>
                <a:latin typeface="Objectivity" pitchFamily="50" charset="0"/>
              </a:rPr>
              <a:t>Primary programming and algorithms (1 day)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chemeClr val="bg1"/>
                </a:solidFill>
                <a:latin typeface="Objectivity" pitchFamily="50" charset="0"/>
              </a:rPr>
              <a:t>Introduction to primary computing (1 day)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3600">
              <a:latin typeface="Objectivity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814260"/>
            <a:ext cx="519684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07FA2"/>
                </a:solidFill>
                <a:latin typeface="Objectivity Medium" pitchFamily="50" charset="0"/>
              </a:rPr>
              <a:t>Non-Priority Area Schools</a:t>
            </a:r>
          </a:p>
          <a:p>
            <a:pPr algn="ctr"/>
            <a:r>
              <a:rPr lang="en-GB" sz="2000" dirty="0">
                <a:solidFill>
                  <a:srgbClr val="007FA2"/>
                </a:solidFill>
                <a:latin typeface="Objectivity Medium" pitchFamily="50" charset="0"/>
              </a:rPr>
              <a:t>Courses cost just £35 per day</a:t>
            </a:r>
          </a:p>
          <a:p>
            <a:pPr algn="ctr"/>
            <a:r>
              <a:rPr lang="en-GB" sz="2000" dirty="0">
                <a:solidFill>
                  <a:srgbClr val="007FA2"/>
                </a:solidFill>
                <a:latin typeface="Objectivity Medium" pitchFamily="50" charset="0"/>
              </a:rPr>
              <a:t>Schools can claim £220 in bursary to cover costs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92387" y="3818520"/>
            <a:ext cx="519684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07FA2"/>
                </a:solidFill>
                <a:latin typeface="Objectivity Medium" pitchFamily="50" charset="0"/>
              </a:rPr>
              <a:t>Priority Area Schools</a:t>
            </a:r>
          </a:p>
          <a:p>
            <a:pPr algn="ctr"/>
            <a:r>
              <a:rPr lang="en-GB" sz="2000" dirty="0">
                <a:solidFill>
                  <a:srgbClr val="007FA2"/>
                </a:solidFill>
                <a:latin typeface="Objectivity Medium" pitchFamily="50" charset="0"/>
              </a:rPr>
              <a:t>Courses are free</a:t>
            </a:r>
          </a:p>
          <a:p>
            <a:pPr algn="ctr"/>
            <a:r>
              <a:rPr lang="en-GB" sz="2000" dirty="0">
                <a:solidFill>
                  <a:srgbClr val="007FA2"/>
                </a:solidFill>
                <a:latin typeface="Objectivity Medium" pitchFamily="50" charset="0"/>
              </a:rPr>
              <a:t>Schools can claim £220 in bursary to cover costs</a:t>
            </a:r>
          </a:p>
        </p:txBody>
      </p:sp>
    </p:spTree>
    <p:extLst>
      <p:ext uri="{BB962C8B-B14F-4D97-AF65-F5344CB8AC3E}">
        <p14:creationId xmlns:p14="http://schemas.microsoft.com/office/powerpoint/2010/main" val="2069813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xmlns="" id="{91AACA91-89D0-47C4-9E9F-9013E4307D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5334526"/>
            <a:ext cx="2743200" cy="152294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B5ED3A5-20E8-4F82-85C5-5E276FAC95AA}"/>
              </a:ext>
            </a:extLst>
          </p:cNvPr>
          <p:cNvSpPr/>
          <p:nvPr/>
        </p:nvSpPr>
        <p:spPr>
          <a:xfrm>
            <a:off x="1733" y="1732"/>
            <a:ext cx="12190268" cy="5335477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991966" y="5787935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dirty="0">
                <a:solidFill>
                  <a:srgbClr val="007FA2"/>
                </a:solidFill>
                <a:latin typeface="Objectivity Medium" pitchFamily="50" charset="0"/>
              </a:rPr>
              <a:t>State Primary Schools</a:t>
            </a:r>
          </a:p>
          <a:p>
            <a:pPr algn="r"/>
            <a:endParaRPr lang="en-GB" sz="3600" dirty="0">
              <a:solidFill>
                <a:srgbClr val="007FA2"/>
              </a:solidFill>
              <a:latin typeface="Objectivity Medium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" y="181391"/>
            <a:ext cx="1175852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Objectivity Medium" pitchFamily="50" charset="0"/>
              </a:rPr>
              <a:t>Online Courses (no cost):</a:t>
            </a:r>
          </a:p>
          <a:p>
            <a:pPr algn="ctr"/>
            <a:endParaRPr lang="en-GB" sz="3600" dirty="0">
              <a:solidFill>
                <a:schemeClr val="bg1"/>
              </a:solidFill>
              <a:latin typeface="Objectivity Medium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  <a:latin typeface="Objectivity Medium" pitchFamily="50" charset="0"/>
              </a:rPr>
              <a:t>Teaching Programming in Primary Schools – 4 runs a year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  <a:latin typeface="Objectivity Medium" pitchFamily="50" charset="0"/>
              </a:rPr>
              <a:t>Scratch to Python: Moving from Block- to Text-based Programming 4 runs a year</a:t>
            </a:r>
            <a:endParaRPr lang="en-GB" sz="3600" dirty="0">
              <a:latin typeface="Objectivity Medium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3855" y="2844764"/>
            <a:ext cx="519684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07FA2"/>
                </a:solidFill>
                <a:latin typeface="Objectivity Medium" pitchFamily="50" charset="0"/>
              </a:rPr>
              <a:t>Why not look at the free resources for KS1 and 2, all developed by experienced teachers and quality assured. </a:t>
            </a:r>
          </a:p>
          <a:p>
            <a:pPr algn="ctr"/>
            <a:r>
              <a:rPr lang="en-GB" sz="2000" dirty="0">
                <a:solidFill>
                  <a:srgbClr val="007FA2"/>
                </a:solidFill>
                <a:latin typeface="Objectivity Medium" pitchFamily="50" charset="0"/>
              </a:rPr>
              <a:t>Stop paying for resources and invest the money in kit or CPD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16886" y="2718867"/>
            <a:ext cx="519684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07FA2"/>
                </a:solidFill>
                <a:latin typeface="Objectivity Medium" pitchFamily="50" charset="0"/>
              </a:rPr>
              <a:t>We can support you with the Barefoot program and give you training from a local barefoot ambassador. This program also has free resources.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EBC5C18-6FAC-4061-BF49-3666D4A3F837}"/>
              </a:ext>
            </a:extLst>
          </p:cNvPr>
          <p:cNvSpPr txBox="1"/>
          <p:nvPr/>
        </p:nvSpPr>
        <p:spPr>
          <a:xfrm>
            <a:off x="6216886" y="4239133"/>
            <a:ext cx="519684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07FA2"/>
                </a:solidFill>
                <a:latin typeface="Objectivity Medium" pitchFamily="50" charset="0"/>
              </a:rPr>
              <a:t>Bespoke support available at SLE rate.</a:t>
            </a:r>
          </a:p>
        </p:txBody>
      </p:sp>
    </p:spTree>
    <p:extLst>
      <p:ext uri="{BB962C8B-B14F-4D97-AF65-F5344CB8AC3E}">
        <p14:creationId xmlns:p14="http://schemas.microsoft.com/office/powerpoint/2010/main" val="2629957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xmlns="" id="{91AACA91-89D0-47C4-9E9F-9013E4307D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5334526"/>
            <a:ext cx="2743200" cy="152294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B5ED3A5-20E8-4F82-85C5-5E276FAC95AA}"/>
              </a:ext>
            </a:extLst>
          </p:cNvPr>
          <p:cNvSpPr/>
          <p:nvPr/>
        </p:nvSpPr>
        <p:spPr>
          <a:xfrm>
            <a:off x="1733" y="1732"/>
            <a:ext cx="12190268" cy="5335477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991966" y="5787935"/>
            <a:ext cx="7010400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GB" sz="3600" dirty="0">
                <a:solidFill>
                  <a:srgbClr val="007FA2"/>
                </a:solidFill>
                <a:latin typeface="Objectivity Medium"/>
              </a:rPr>
              <a:t>Accreditation</a:t>
            </a:r>
            <a:endParaRPr lang="en-GB" sz="3600" dirty="0">
              <a:solidFill>
                <a:srgbClr val="007FA2"/>
              </a:solidFill>
              <a:latin typeface="Objectivity Medium" pitchFamily="50" charset="0"/>
            </a:endParaRPr>
          </a:p>
          <a:p>
            <a:pPr algn="r"/>
            <a:endParaRPr lang="en-GB" sz="3600" dirty="0">
              <a:solidFill>
                <a:srgbClr val="007FA2"/>
              </a:solidFill>
              <a:latin typeface="Objectivity Medium" pitchFamily="50" charset="0"/>
            </a:endParaRPr>
          </a:p>
        </p:txBody>
      </p:sp>
      <p:pic>
        <p:nvPicPr>
          <p:cNvPr id="5" name="Picture 7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xmlns="" id="{98CA9F02-511D-4F7C-858D-138B519720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3575" y="579727"/>
            <a:ext cx="6315075" cy="4174546"/>
          </a:xfrm>
          <a:prstGeom prst="rect">
            <a:avLst/>
          </a:prstGeom>
        </p:spPr>
      </p:pic>
      <p:pic>
        <p:nvPicPr>
          <p:cNvPr id="11" name="Picture 11" descr="A picture containing orange, traffic, red, people&#10;&#10;Description generated with very high confidence">
            <a:extLst>
              <a:ext uri="{FF2B5EF4-FFF2-40B4-BE49-F238E27FC236}">
                <a16:creationId xmlns:a16="http://schemas.microsoft.com/office/drawing/2014/main" xmlns="" id="{7D24B989-5C82-4552-9924-4CA4229B78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759169"/>
            <a:ext cx="5324475" cy="122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885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xmlns="" id="{91AACA91-89D0-47C4-9E9F-9013E4307D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5334526"/>
            <a:ext cx="2743200" cy="152294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B5ED3A5-20E8-4F82-85C5-5E276FAC95AA}"/>
              </a:ext>
            </a:extLst>
          </p:cNvPr>
          <p:cNvSpPr/>
          <p:nvPr/>
        </p:nvSpPr>
        <p:spPr>
          <a:xfrm>
            <a:off x="1733" y="1732"/>
            <a:ext cx="12190268" cy="5335477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991966" y="5787935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dirty="0">
                <a:solidFill>
                  <a:srgbClr val="007FA2"/>
                </a:solidFill>
                <a:latin typeface="Objectivity Medium" pitchFamily="50" charset="0"/>
              </a:rPr>
              <a:t>Long Term Development</a:t>
            </a:r>
          </a:p>
          <a:p>
            <a:pPr algn="r"/>
            <a:endParaRPr lang="en-GB" sz="3600" dirty="0">
              <a:solidFill>
                <a:srgbClr val="007FA2"/>
              </a:solidFill>
              <a:latin typeface="Objectivity Medium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19609" y="424672"/>
            <a:ext cx="95527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Objectivity Medium" pitchFamily="50" charset="0"/>
              </a:rPr>
              <a:t>Our aim is to provide you with support over the next three years.</a:t>
            </a:r>
          </a:p>
          <a:p>
            <a:pPr algn="ctr"/>
            <a:endParaRPr lang="en-GB" sz="3600" dirty="0">
              <a:solidFill>
                <a:schemeClr val="bg1"/>
              </a:solidFill>
              <a:latin typeface="Objectivity Medium" pitchFamily="50" charset="0"/>
            </a:endParaRPr>
          </a:p>
          <a:p>
            <a:endParaRPr lang="en-GB" sz="3600" dirty="0">
              <a:latin typeface="Objectivity Medium" pitchFamily="50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FCCA1CA-C940-4C25-BD26-5ACCBB242719}"/>
              </a:ext>
            </a:extLst>
          </p:cNvPr>
          <p:cNvSpPr txBox="1"/>
          <p:nvPr/>
        </p:nvSpPr>
        <p:spPr>
          <a:xfrm>
            <a:off x="472939" y="1860283"/>
            <a:ext cx="519684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07FA2"/>
                </a:solidFill>
                <a:latin typeface="Objectivity Medium" pitchFamily="50" charset="0"/>
              </a:rPr>
              <a:t>What is your local need? Can we support you to develop a local community of practice supplemented by training and resources?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2D08E0F-0CAF-4F35-BCC3-EF0F7267C5EF}"/>
              </a:ext>
            </a:extLst>
          </p:cNvPr>
          <p:cNvSpPr txBox="1"/>
          <p:nvPr/>
        </p:nvSpPr>
        <p:spPr>
          <a:xfrm>
            <a:off x="472939" y="3429000"/>
            <a:ext cx="5196840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A2"/>
                </a:solidFill>
                <a:latin typeface="Objectivity Medium" pitchFamily="50" charset="0"/>
              </a:rPr>
              <a:t>As a local group, can we work with you to plan CPD that fits in with your availability (twilights, weekends, holidays etc) in your local area with a specialist trainer who is experienced in the phase.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7F27069-A7CA-4933-BAF6-2B4DCAC7F7B0}"/>
              </a:ext>
            </a:extLst>
          </p:cNvPr>
          <p:cNvSpPr txBox="1"/>
          <p:nvPr/>
        </p:nvSpPr>
        <p:spPr>
          <a:xfrm>
            <a:off x="5898746" y="1860283"/>
            <a:ext cx="5820314" cy="28623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07FA2"/>
                </a:solidFill>
                <a:latin typeface="Objectivity Medium" pitchFamily="50" charset="0"/>
              </a:rPr>
              <a:t>Contact your local Hub Team:</a:t>
            </a:r>
          </a:p>
          <a:p>
            <a:pPr algn="ctr"/>
            <a:endParaRPr lang="en-GB" sz="2000" dirty="0">
              <a:solidFill>
                <a:srgbClr val="007FA2"/>
              </a:solidFill>
              <a:latin typeface="Objectivity Medium" pitchFamily="50" charset="0"/>
            </a:endParaRPr>
          </a:p>
          <a:p>
            <a:pPr algn="ctr"/>
            <a:r>
              <a:rPr lang="en-GB" sz="2000" dirty="0">
                <a:solidFill>
                  <a:srgbClr val="007FA2"/>
                </a:solidFill>
                <a:latin typeface="Objectivity Medium" pitchFamily="50" charset="0"/>
              </a:rPr>
              <a:t>Katie Vanderpere-Brown Hub Lead</a:t>
            </a:r>
          </a:p>
          <a:p>
            <a:pPr algn="ctr"/>
            <a:r>
              <a:rPr lang="en-GB" sz="2000" dirty="0">
                <a:solidFill>
                  <a:srgbClr val="007FA2"/>
                </a:solidFill>
                <a:latin typeface="Objectivity Medium" pitchFamily="50" charset="0"/>
              </a:rPr>
              <a:t>@vanderpere</a:t>
            </a:r>
          </a:p>
          <a:p>
            <a:pPr algn="ctr"/>
            <a:endParaRPr lang="en-GB" sz="2000" dirty="0">
              <a:solidFill>
                <a:srgbClr val="007FA2"/>
              </a:solidFill>
              <a:latin typeface="Objectivity Medium" pitchFamily="50" charset="0"/>
            </a:endParaRPr>
          </a:p>
          <a:p>
            <a:pPr algn="ctr"/>
            <a:r>
              <a:rPr lang="en-GB" sz="2000" dirty="0">
                <a:solidFill>
                  <a:srgbClr val="007FA2"/>
                </a:solidFill>
                <a:latin typeface="Objectivity Medium" pitchFamily="50" charset="0"/>
              </a:rPr>
              <a:t>Stefanie Godfrey – Admin Lead</a:t>
            </a:r>
          </a:p>
          <a:p>
            <a:pPr algn="ctr"/>
            <a:endParaRPr lang="en-GB" sz="2000" dirty="0">
              <a:solidFill>
                <a:srgbClr val="007FA2"/>
              </a:solidFill>
              <a:latin typeface="Objectivity Medium" pitchFamily="50" charset="0"/>
            </a:endParaRPr>
          </a:p>
          <a:p>
            <a:pPr algn="ctr"/>
            <a:r>
              <a:rPr lang="en-GB" sz="2000" dirty="0">
                <a:solidFill>
                  <a:srgbClr val="007FA2"/>
                </a:solidFill>
                <a:latin typeface="Objectivity Medium" pitchFamily="50" charset="0"/>
                <a:hlinkClick r:id="rId3"/>
              </a:rPr>
              <a:t>TeachComputing@swchs.net</a:t>
            </a:r>
            <a:endParaRPr lang="en-GB" sz="2000" dirty="0">
              <a:solidFill>
                <a:srgbClr val="007FA2"/>
              </a:solidFill>
              <a:latin typeface="Objectivity Medium" pitchFamily="50" charset="0"/>
            </a:endParaRPr>
          </a:p>
          <a:p>
            <a:pPr algn="ctr"/>
            <a:endParaRPr lang="en-GB" sz="2000" dirty="0">
              <a:solidFill>
                <a:srgbClr val="007FA2"/>
              </a:solidFill>
              <a:latin typeface="Objectivity Medium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898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1415</TotalTime>
  <Words>467</Words>
  <Application>Microsoft Office PowerPoint</Application>
  <PresentationFormat>Widescreen</PresentationFormat>
  <Paragraphs>53</Paragraphs>
  <Slides>9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Objectivity</vt:lpstr>
      <vt:lpstr>Objectivity Light</vt:lpstr>
      <vt:lpstr>Objectivity Medium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Langmead</dc:creator>
  <cp:lastModifiedBy>P Langmead</cp:lastModifiedBy>
  <cp:revision>66</cp:revision>
  <dcterms:created xsi:type="dcterms:W3CDTF">2019-11-25T13:48:15Z</dcterms:created>
  <dcterms:modified xsi:type="dcterms:W3CDTF">2020-03-10T13:37:44Z</dcterms:modified>
</cp:coreProperties>
</file>