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51" r:id="rId2"/>
    <p:sldId id="867" r:id="rId3"/>
    <p:sldId id="862" r:id="rId4"/>
    <p:sldId id="861" r:id="rId5"/>
    <p:sldId id="863" r:id="rId6"/>
    <p:sldId id="864" r:id="rId7"/>
    <p:sldId id="865" r:id="rId8"/>
    <p:sldId id="868" r:id="rId9"/>
    <p:sldId id="869" r:id="rId10"/>
    <p:sldId id="870" r:id="rId11"/>
    <p:sldId id="296" r:id="rId12"/>
    <p:sldId id="866" r:id="rId13"/>
    <p:sldId id="871" r:id="rId14"/>
    <p:sldId id="874" r:id="rId15"/>
    <p:sldId id="872" r:id="rId16"/>
    <p:sldId id="873" r:id="rId17"/>
    <p:sldId id="876" r:id="rId1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7710" autoAdjust="0"/>
  </p:normalViewPr>
  <p:slideViewPr>
    <p:cSldViewPr snapToGrid="0">
      <p:cViewPr varScale="1">
        <p:scale>
          <a:sx n="59" d="100"/>
          <a:sy n="59" d="100"/>
        </p:scale>
        <p:origin x="14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hillips - Deputy Head Of Service" userId="7e8d5928-9b78-4a62-ba53-3870cb528347" providerId="ADAL" clId="{471107D2-D3AE-4B12-9BE5-45BB49F53F42}"/>
    <pc:docChg chg="modSld sldOrd">
      <pc:chgData name="Steve Phillips - Deputy Head Of Service" userId="7e8d5928-9b78-4a62-ba53-3870cb528347" providerId="ADAL" clId="{471107D2-D3AE-4B12-9BE5-45BB49F53F42}" dt="2023-02-28T21:21:14.752" v="1"/>
      <pc:docMkLst>
        <pc:docMk/>
      </pc:docMkLst>
      <pc:sldChg chg="ord">
        <pc:chgData name="Steve Phillips - Deputy Head Of Service" userId="7e8d5928-9b78-4a62-ba53-3870cb528347" providerId="ADAL" clId="{471107D2-D3AE-4B12-9BE5-45BB49F53F42}" dt="2023-02-28T21:21:14.752" v="1"/>
        <pc:sldMkLst>
          <pc:docMk/>
          <pc:sldMk cId="2477126126"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2290" tIns="46145" rIns="92290" bIns="46145" rtlCol="0"/>
          <a:lstStyle>
            <a:lvl1pPr algn="r">
              <a:defRPr sz="1200"/>
            </a:lvl1pPr>
          </a:lstStyle>
          <a:p>
            <a:fld id="{6E1F7100-8415-4616-94E6-E68276D707BE}" type="datetimeFigureOut">
              <a:rPr lang="en-GB" smtClean="0"/>
              <a:t>01/03/2023</a:t>
            </a:fld>
            <a:endParaRPr lang="en-GB"/>
          </a:p>
        </p:txBody>
      </p:sp>
      <p:sp>
        <p:nvSpPr>
          <p:cNvPr id="4" name="Footer Placeholder 3"/>
          <p:cNvSpPr>
            <a:spLocks noGrp="1"/>
          </p:cNvSpPr>
          <p:nvPr>
            <p:ph type="ftr" sz="quarter" idx="2"/>
          </p:nvPr>
        </p:nvSpPr>
        <p:spPr>
          <a:xfrm>
            <a:off x="1" y="9433108"/>
            <a:ext cx="2944283" cy="498294"/>
          </a:xfrm>
          <a:prstGeom prst="rect">
            <a:avLst/>
          </a:prstGeom>
        </p:spPr>
        <p:txBody>
          <a:bodyPr vert="horz" lIns="92290" tIns="46145" rIns="92290" bIns="46145"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8"/>
            <a:ext cx="2944283" cy="498294"/>
          </a:xfrm>
          <a:prstGeom prst="rect">
            <a:avLst/>
          </a:prstGeom>
        </p:spPr>
        <p:txBody>
          <a:bodyPr vert="horz" lIns="92290" tIns="46145" rIns="92290" bIns="46145" rtlCol="0" anchor="b"/>
          <a:lstStyle>
            <a:lvl1pPr algn="r">
              <a:defRPr sz="1200"/>
            </a:lvl1pPr>
          </a:lstStyle>
          <a:p>
            <a:fld id="{0FCCE462-574C-4F3E-8FF0-95FFAA967736}" type="slidenum">
              <a:rPr lang="en-GB" smtClean="0"/>
              <a:t>‹#›</a:t>
            </a:fld>
            <a:endParaRPr lang="en-GB"/>
          </a:p>
        </p:txBody>
      </p:sp>
    </p:spTree>
    <p:extLst>
      <p:ext uri="{BB962C8B-B14F-4D97-AF65-F5344CB8AC3E}">
        <p14:creationId xmlns:p14="http://schemas.microsoft.com/office/powerpoint/2010/main" val="3660277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2290" tIns="46145" rIns="92290" bIns="46145" rtlCol="0"/>
          <a:lstStyle>
            <a:lvl1pPr algn="r">
              <a:defRPr sz="1200"/>
            </a:lvl1pPr>
          </a:lstStyle>
          <a:p>
            <a:fld id="{DF11D403-DBEA-41A8-AEC7-FD41D80A54C1}" type="datetimeFigureOut">
              <a:rPr lang="en-GB" smtClean="0"/>
              <a:t>01/03/2023</a:t>
            </a:fld>
            <a:endParaRPr lang="en-GB"/>
          </a:p>
        </p:txBody>
      </p:sp>
      <p:sp>
        <p:nvSpPr>
          <p:cNvPr id="4" name="Slide Image Placeholder 3"/>
          <p:cNvSpPr>
            <a:spLocks noGrp="1" noRot="1" noChangeAspect="1"/>
          </p:cNvSpPr>
          <p:nvPr>
            <p:ph type="sldImg" idx="2"/>
          </p:nvPr>
        </p:nvSpPr>
        <p:spPr>
          <a:xfrm>
            <a:off x="415925" y="1239838"/>
            <a:ext cx="5962650" cy="3354387"/>
          </a:xfrm>
          <a:prstGeom prst="rect">
            <a:avLst/>
          </a:prstGeom>
          <a:noFill/>
          <a:ln w="12700">
            <a:solidFill>
              <a:prstClr val="black"/>
            </a:solidFill>
          </a:ln>
        </p:spPr>
        <p:txBody>
          <a:bodyPr vert="horz" lIns="92290" tIns="46145" rIns="92290" bIns="46145" rtlCol="0" anchor="ctr"/>
          <a:lstStyle/>
          <a:p>
            <a:endParaRPr lang="en-GB"/>
          </a:p>
        </p:txBody>
      </p:sp>
      <p:sp>
        <p:nvSpPr>
          <p:cNvPr id="5" name="Notes Placeholder 4"/>
          <p:cNvSpPr>
            <a:spLocks noGrp="1"/>
          </p:cNvSpPr>
          <p:nvPr>
            <p:ph type="body" sz="quarter" idx="3"/>
          </p:nvPr>
        </p:nvSpPr>
        <p:spPr>
          <a:xfrm>
            <a:off x="679451" y="4779487"/>
            <a:ext cx="5435600" cy="3910488"/>
          </a:xfrm>
          <a:prstGeom prst="rect">
            <a:avLst/>
          </a:prstGeom>
        </p:spPr>
        <p:txBody>
          <a:bodyPr vert="horz" lIns="92290" tIns="46145" rIns="92290" bIns="461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8"/>
            <a:ext cx="2944283" cy="498294"/>
          </a:xfrm>
          <a:prstGeom prst="rect">
            <a:avLst/>
          </a:prstGeom>
        </p:spPr>
        <p:txBody>
          <a:bodyPr vert="horz" lIns="92290" tIns="46145" rIns="92290" bIns="4614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2290" tIns="46145" rIns="92290" bIns="46145" rtlCol="0" anchor="b"/>
          <a:lstStyle>
            <a:lvl1pPr algn="r">
              <a:defRPr sz="1200"/>
            </a:lvl1pPr>
          </a:lstStyle>
          <a:p>
            <a:fld id="{0DE3E4B8-54D8-4378-B4DF-B6C7EC743440}" type="slidenum">
              <a:rPr lang="en-GB" smtClean="0"/>
              <a:t>‹#›</a:t>
            </a:fld>
            <a:endParaRPr lang="en-GB"/>
          </a:p>
        </p:txBody>
      </p:sp>
    </p:spTree>
    <p:extLst>
      <p:ext uri="{BB962C8B-B14F-4D97-AF65-F5344CB8AC3E}">
        <p14:creationId xmlns:p14="http://schemas.microsoft.com/office/powerpoint/2010/main" val="16334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0842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711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9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409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668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448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83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14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14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1703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33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96530" y="0"/>
            <a:ext cx="1995470" cy="1454825"/>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3697801"/>
            <a:ext cx="1289957" cy="3160199"/>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50186" y="5894279"/>
            <a:ext cx="2541814" cy="963721"/>
          </a:xfrm>
          <a:prstGeom prst="rect">
            <a:avLst/>
          </a:prstGeom>
        </p:spPr>
      </p:pic>
    </p:spTree>
    <p:extLst>
      <p:ext uri="{BB962C8B-B14F-4D97-AF65-F5344CB8AC3E}">
        <p14:creationId xmlns:p14="http://schemas.microsoft.com/office/powerpoint/2010/main" val="1949120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ssexsouthcss-my.sharepoint.com/personal/steve_phillips_css-essex_co_uk1/Documents/Training/Resilience/The%20Resilience%20Project%20-%20Manual%20-%20ACCESSIBLE%20updated.docx?web=1"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file:///C:\Users\StevePhillips-Deputy\OneDrive%20-%20Children's%20Support%20Service\Training\Resilience\Interactive_Resilience_Framework.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hyperlink" Target="https://eur02.safelinks.protection.outlook.com/?url=https%3A%2F%2Fmentalhealthlead.com%2F&amp;data=05%7C01%7Csteve.phillips%40css-essex.co.uk%7C4543cde8e3cb425ee99608db19b14c01%7C9f3eb8943fe54ef882bfbe75c75a3176%7C0%7C0%7C638132021510816646%7CUnknown%7CTWFpbGZsb3d8eyJWIjoiMC4wLjAwMDAiLCJQIjoiV2luMzIiLCJBTiI6Ik1haWwiLCJXVCI6Mn0%3D%7C3000%7C%7C%7C&amp;sdata=AFuI8JelrcB0YW%2BJBxu8e26yG8hvOC0YTs8TLPtvCio%3D&amp;reserve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sexsouthcss-my.sharepoint.com/personal/steve_phillips_css-essex_co_uk1/Documents/Training/Virtual%20Schools%20Training/aaaa%20standing%20forms/Essex%20Virtual%20Schools%20Request%20for%20Training%20form%20and%20Session%20Outlines%202022%202023.docx?web=1" TargetMode="External"/><Relationship Id="rId2" Type="http://schemas.openxmlformats.org/officeDocument/2006/relationships/hyperlink" Target="https://eur02.safelinks.protection.outlook.com/?url=https%3A%2F%2Fschools.essex.gov.uk%2Fpupils%2FEssex_Virtual_School%2FPages%2FInterventions.aspx&amp;data=05%7C01%7CSteve.Phillips%40css-essex.co.uk%7C959e512a54724d6dc0bf08daf31ddf9a%7C9f3eb8943fe54ef882bfbe75c75a3176%7C0%7C0%7C638089606901946258%7CUnknown%7CTWFpbGZsb3d8eyJWIjoiMC4wLjAwMDAiLCJQIjoiV2luMzIiLCJBTiI6Ik1haWwiLCJXVCI6Mn0%3D%7C3000%7C%7C%7C&amp;sdata=GYOP7rGCt9cSWxgaI8XQsPub84fEMwBDO5DJGFURjaY%3D&amp;reserve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081" y="1008320"/>
            <a:ext cx="10864210" cy="2836320"/>
          </a:xfrm>
        </p:spPr>
        <p:txBody>
          <a:bodyPr>
            <a:noAutofit/>
          </a:bodyPr>
          <a:lstStyle/>
          <a:p>
            <a:pPr algn="r"/>
            <a:r>
              <a:rPr lang="en-GB" sz="6600" b="1" dirty="0">
                <a:latin typeface="Lato" panose="020F0502020204030203" pitchFamily="34" charset="0"/>
                <a:ea typeface="Lato" panose="020F0502020204030203" pitchFamily="34" charset="0"/>
                <a:cs typeface="Lato" panose="020F0502020204030203" pitchFamily="34" charset="0"/>
              </a:rPr>
              <a:t>Essex Virtual School</a:t>
            </a:r>
            <a:br>
              <a:rPr lang="en-GB" sz="6600" b="1" dirty="0">
                <a:latin typeface="Lato" panose="020F0502020204030203" pitchFamily="34" charset="0"/>
                <a:ea typeface="Lato" panose="020F0502020204030203" pitchFamily="34" charset="0"/>
                <a:cs typeface="Lato" panose="020F0502020204030203" pitchFamily="34" charset="0"/>
              </a:rPr>
            </a:br>
            <a:r>
              <a:rPr lang="en-GB" sz="6600" b="1" dirty="0">
                <a:latin typeface="Lato" panose="020F0502020204030203" pitchFamily="34" charset="0"/>
                <a:ea typeface="Lato" panose="020F0502020204030203" pitchFamily="34" charset="0"/>
                <a:cs typeface="Lato" panose="020F0502020204030203" pitchFamily="34" charset="0"/>
              </a:rPr>
              <a:t>Fully Funded Training Offer</a:t>
            </a:r>
          </a:p>
        </p:txBody>
      </p:sp>
      <p:sp>
        <p:nvSpPr>
          <p:cNvPr id="3" name="Subtitle 2"/>
          <p:cNvSpPr>
            <a:spLocks noGrp="1"/>
          </p:cNvSpPr>
          <p:nvPr>
            <p:ph type="subTitle" idx="1"/>
          </p:nvPr>
        </p:nvSpPr>
        <p:spPr>
          <a:xfrm flipV="1">
            <a:off x="1524000" y="5257800"/>
            <a:ext cx="9144000" cy="695528"/>
          </a:xfrm>
        </p:spPr>
        <p:txBody>
          <a:bodyPr/>
          <a:lstStyle/>
          <a:p>
            <a:pPr algn="r"/>
            <a:endParaRPr lang="en-GB" dirty="0"/>
          </a:p>
          <a:p>
            <a:pPr algn="r"/>
            <a:endParaRPr lang="en-GB" dirty="0"/>
          </a:p>
          <a:p>
            <a:pPr algn="r"/>
            <a:endParaRPr lang="en-GB" dirty="0"/>
          </a:p>
        </p:txBody>
      </p:sp>
      <p:sp>
        <p:nvSpPr>
          <p:cNvPr id="4" name="Subtitle 2">
            <a:extLst>
              <a:ext uri="{FF2B5EF4-FFF2-40B4-BE49-F238E27FC236}">
                <a16:creationId xmlns:a16="http://schemas.microsoft.com/office/drawing/2014/main" id="{7AE88006-234F-4AAA-A0D4-7E84ECBBB437}"/>
              </a:ext>
            </a:extLst>
          </p:cNvPr>
          <p:cNvSpPr txBox="1">
            <a:spLocks/>
          </p:cNvSpPr>
          <p:nvPr/>
        </p:nvSpPr>
        <p:spPr>
          <a:xfrm>
            <a:off x="1524000" y="384464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dirty="0"/>
          </a:p>
          <a:p>
            <a:pPr algn="r"/>
            <a:endParaRPr lang="en-GB" dirty="0"/>
          </a:p>
          <a:p>
            <a:pPr algn="r"/>
            <a:endParaRPr lang="en-GB" dirty="0"/>
          </a:p>
        </p:txBody>
      </p:sp>
      <p:pic>
        <p:nvPicPr>
          <p:cNvPr id="5" name="Content Placeholder 3">
            <a:extLst>
              <a:ext uri="{FF2B5EF4-FFF2-40B4-BE49-F238E27FC236}">
                <a16:creationId xmlns:a16="http://schemas.microsoft.com/office/drawing/2014/main" id="{9B855757-3764-41FE-918B-37EC7D85A35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46951" y="4347606"/>
            <a:ext cx="4997335" cy="1395398"/>
          </a:xfrm>
          <a:prstGeom prst="rect">
            <a:avLst/>
          </a:prstGeom>
        </p:spPr>
      </p:pic>
      <p:pic>
        <p:nvPicPr>
          <p:cNvPr id="7" name="Picture 6">
            <a:extLst>
              <a:ext uri="{FF2B5EF4-FFF2-40B4-BE49-F238E27FC236}">
                <a16:creationId xmlns:a16="http://schemas.microsoft.com/office/drawing/2014/main" id="{ECED2D50-A741-4748-B68C-85B88F7D360F}"/>
              </a:ext>
            </a:extLst>
          </p:cNvPr>
          <p:cNvPicPr>
            <a:picLocks noChangeAspect="1"/>
          </p:cNvPicPr>
          <p:nvPr/>
        </p:nvPicPr>
        <p:blipFill>
          <a:blip r:embed="rId3"/>
          <a:stretch>
            <a:fillRect/>
          </a:stretch>
        </p:blipFill>
        <p:spPr>
          <a:xfrm>
            <a:off x="90985" y="63132"/>
            <a:ext cx="2466882" cy="1294466"/>
          </a:xfrm>
          <a:prstGeom prst="rect">
            <a:avLst/>
          </a:prstGeom>
        </p:spPr>
      </p:pic>
    </p:spTree>
    <p:extLst>
      <p:ext uri="{BB962C8B-B14F-4D97-AF65-F5344CB8AC3E}">
        <p14:creationId xmlns:p14="http://schemas.microsoft.com/office/powerpoint/2010/main" val="11316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9178-E368-A4AD-37D7-2149E982446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8E14169-7316-4BAC-2CAA-509E3D2391D1}"/>
              </a:ext>
            </a:extLst>
          </p:cNvPr>
          <p:cNvPicPr>
            <a:picLocks noGrp="1" noChangeAspect="1"/>
          </p:cNvPicPr>
          <p:nvPr>
            <p:ph idx="1"/>
          </p:nvPr>
        </p:nvPicPr>
        <p:blipFill>
          <a:blip r:embed="rId2"/>
          <a:stretch>
            <a:fillRect/>
          </a:stretch>
        </p:blipFill>
        <p:spPr>
          <a:xfrm>
            <a:off x="389900" y="563206"/>
            <a:ext cx="11412200" cy="5114261"/>
          </a:xfrm>
        </p:spPr>
      </p:pic>
    </p:spTree>
    <p:extLst>
      <p:ext uri="{BB962C8B-B14F-4D97-AF65-F5344CB8AC3E}">
        <p14:creationId xmlns:p14="http://schemas.microsoft.com/office/powerpoint/2010/main" val="91639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C7F7-9AD5-8992-7D3B-DFD0ACB30BC4}"/>
              </a:ext>
            </a:extLst>
          </p:cNvPr>
          <p:cNvSpPr>
            <a:spLocks noGrp="1"/>
          </p:cNvSpPr>
          <p:nvPr>
            <p:ph type="title"/>
          </p:nvPr>
        </p:nvSpPr>
        <p:spPr>
          <a:xfrm>
            <a:off x="838200" y="365125"/>
            <a:ext cx="10515600" cy="772905"/>
          </a:xfrm>
        </p:spPr>
        <p:txBody>
          <a:bodyPr/>
          <a:lstStyle/>
          <a:p>
            <a:pPr algn="ctr"/>
            <a:r>
              <a:rPr lang="en-GB" b="1" dirty="0">
                <a:latin typeface="Lato" panose="020F0502020204030203" pitchFamily="34" charset="0"/>
                <a:ea typeface="Lato" panose="020F0502020204030203" pitchFamily="34" charset="0"/>
                <a:cs typeface="Lato" panose="020F0502020204030203" pitchFamily="34" charset="0"/>
              </a:rPr>
              <a:t>Resilience Assessment</a:t>
            </a:r>
          </a:p>
        </p:txBody>
      </p:sp>
      <p:pic>
        <p:nvPicPr>
          <p:cNvPr id="7" name="Content Placeholder 6">
            <a:extLst>
              <a:ext uri="{FF2B5EF4-FFF2-40B4-BE49-F238E27FC236}">
                <a16:creationId xmlns:a16="http://schemas.microsoft.com/office/drawing/2014/main" id="{B07C2C17-9766-B3A1-1B1E-098710676D31}"/>
              </a:ext>
            </a:extLst>
          </p:cNvPr>
          <p:cNvPicPr>
            <a:picLocks noGrp="1" noChangeAspect="1"/>
          </p:cNvPicPr>
          <p:nvPr>
            <p:ph idx="1"/>
          </p:nvPr>
        </p:nvPicPr>
        <p:blipFill>
          <a:blip r:embed="rId2"/>
          <a:stretch>
            <a:fillRect/>
          </a:stretch>
        </p:blipFill>
        <p:spPr>
          <a:xfrm>
            <a:off x="1187624" y="1261142"/>
            <a:ext cx="9699274" cy="4602945"/>
          </a:xfrm>
        </p:spPr>
      </p:pic>
      <p:sp>
        <p:nvSpPr>
          <p:cNvPr id="3" name="TextBox 2">
            <a:extLst>
              <a:ext uri="{FF2B5EF4-FFF2-40B4-BE49-F238E27FC236}">
                <a16:creationId xmlns:a16="http://schemas.microsoft.com/office/drawing/2014/main" id="{A68C3D9F-9662-2F07-3189-98A17BB3F16C}"/>
              </a:ext>
            </a:extLst>
          </p:cNvPr>
          <p:cNvSpPr txBox="1"/>
          <p:nvPr/>
        </p:nvSpPr>
        <p:spPr>
          <a:xfrm>
            <a:off x="1769165" y="6132443"/>
            <a:ext cx="2042492" cy="369332"/>
          </a:xfrm>
          <a:prstGeom prst="rect">
            <a:avLst/>
          </a:prstGeom>
          <a:noFill/>
        </p:spPr>
        <p:txBody>
          <a:bodyPr wrap="square" rtlCol="0">
            <a:spAutoFit/>
          </a:bodyPr>
          <a:lstStyle/>
          <a:p>
            <a:r>
              <a:rPr lang="en-GB" dirty="0">
                <a:hlinkClick r:id="rId3"/>
              </a:rPr>
              <a:t>Resilience sessions</a:t>
            </a:r>
            <a:endParaRPr lang="en-GB" dirty="0"/>
          </a:p>
        </p:txBody>
      </p:sp>
      <p:sp>
        <p:nvSpPr>
          <p:cNvPr id="4" name="TextBox 3">
            <a:extLst>
              <a:ext uri="{FF2B5EF4-FFF2-40B4-BE49-F238E27FC236}">
                <a16:creationId xmlns:a16="http://schemas.microsoft.com/office/drawing/2014/main" id="{6EDCB784-4BC1-A187-1599-BDFE3BDC580D}"/>
              </a:ext>
            </a:extLst>
          </p:cNvPr>
          <p:cNvSpPr txBox="1"/>
          <p:nvPr/>
        </p:nvSpPr>
        <p:spPr>
          <a:xfrm>
            <a:off x="5953539" y="6112564"/>
            <a:ext cx="2241274" cy="369332"/>
          </a:xfrm>
          <a:prstGeom prst="rect">
            <a:avLst/>
          </a:prstGeom>
          <a:noFill/>
        </p:spPr>
        <p:txBody>
          <a:bodyPr wrap="square" rtlCol="0">
            <a:spAutoFit/>
          </a:bodyPr>
          <a:lstStyle/>
          <a:p>
            <a:r>
              <a:rPr lang="en-GB" dirty="0">
                <a:hlinkClick r:id="rId4" action="ppaction://hlinkfile"/>
              </a:rPr>
              <a:t>Resilience Framework</a:t>
            </a:r>
            <a:endParaRPr lang="en-GB" dirty="0"/>
          </a:p>
        </p:txBody>
      </p:sp>
    </p:spTree>
    <p:extLst>
      <p:ext uri="{BB962C8B-B14F-4D97-AF65-F5344CB8AC3E}">
        <p14:creationId xmlns:p14="http://schemas.microsoft.com/office/powerpoint/2010/main" val="247712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05A0-C40C-9AF0-99CC-48C58FFDD98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F45C643-A923-08C8-19F4-B5FFB62702A1}"/>
              </a:ext>
            </a:extLst>
          </p:cNvPr>
          <p:cNvPicPr>
            <a:picLocks noGrp="1" noChangeAspect="1"/>
          </p:cNvPicPr>
          <p:nvPr>
            <p:ph idx="1"/>
          </p:nvPr>
        </p:nvPicPr>
        <p:blipFill>
          <a:blip r:embed="rId2"/>
          <a:stretch>
            <a:fillRect/>
          </a:stretch>
        </p:blipFill>
        <p:spPr>
          <a:xfrm>
            <a:off x="1008990" y="104188"/>
            <a:ext cx="9417900" cy="5328971"/>
          </a:xfrm>
        </p:spPr>
      </p:pic>
    </p:spTree>
    <p:extLst>
      <p:ext uri="{BB962C8B-B14F-4D97-AF65-F5344CB8AC3E}">
        <p14:creationId xmlns:p14="http://schemas.microsoft.com/office/powerpoint/2010/main" val="275500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35F2-C031-10C4-7381-C15AB43CA54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68BCFD9-5DB9-5349-0BC3-7EF017C946AC}"/>
              </a:ext>
            </a:extLst>
          </p:cNvPr>
          <p:cNvPicPr>
            <a:picLocks noGrp="1" noChangeAspect="1"/>
          </p:cNvPicPr>
          <p:nvPr>
            <p:ph idx="1"/>
          </p:nvPr>
        </p:nvPicPr>
        <p:blipFill>
          <a:blip r:embed="rId2"/>
          <a:stretch>
            <a:fillRect/>
          </a:stretch>
        </p:blipFill>
        <p:spPr>
          <a:xfrm>
            <a:off x="838200" y="136478"/>
            <a:ext cx="8899872" cy="6871647"/>
          </a:xfrm>
        </p:spPr>
      </p:pic>
    </p:spTree>
    <p:extLst>
      <p:ext uri="{BB962C8B-B14F-4D97-AF65-F5344CB8AC3E}">
        <p14:creationId xmlns:p14="http://schemas.microsoft.com/office/powerpoint/2010/main" val="260983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8867-CDB1-9584-8BFE-9563BB4C33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31E8A9-684E-DE5C-B369-2CF49B1007F8}"/>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2DED4233-C5D3-8EAA-930E-2C4F8A5767F1}"/>
              </a:ext>
            </a:extLst>
          </p:cNvPr>
          <p:cNvSpPr/>
          <p:nvPr/>
        </p:nvSpPr>
        <p:spPr>
          <a:xfrm>
            <a:off x="2481910" y="1674674"/>
            <a:ext cx="6777817"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We thought we were</a:t>
            </a:r>
          </a:p>
          <a:p>
            <a:pPr algn="ctr"/>
            <a:r>
              <a:rPr lang="en-US" sz="5400" b="0" cap="none" spc="0" dirty="0">
                <a:ln w="0"/>
                <a:solidFill>
                  <a:schemeClr val="tx1"/>
                </a:solidFill>
                <a:effectLst>
                  <a:outerShdw blurRad="38100" dist="19050" dir="2700000" algn="tl" rotWithShape="0">
                    <a:schemeClr val="dk1">
                      <a:alpha val="40000"/>
                    </a:schemeClr>
                  </a:outerShdw>
                </a:effectLst>
              </a:rPr>
              <a:t>getting Steve Whitfield,</a:t>
            </a:r>
          </a:p>
        </p:txBody>
      </p:sp>
      <p:sp>
        <p:nvSpPr>
          <p:cNvPr id="5" name="Rectangle 4">
            <a:extLst>
              <a:ext uri="{FF2B5EF4-FFF2-40B4-BE49-F238E27FC236}">
                <a16:creationId xmlns:a16="http://schemas.microsoft.com/office/drawing/2014/main" id="{A7D6889C-6C13-3BEA-C32F-8DA7578ED692}"/>
              </a:ext>
            </a:extLst>
          </p:cNvPr>
          <p:cNvSpPr/>
          <p:nvPr/>
        </p:nvSpPr>
        <p:spPr>
          <a:xfrm>
            <a:off x="1766008" y="4001294"/>
            <a:ext cx="82096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o</a:t>
            </a:r>
            <a:r>
              <a:rPr lang="en-US" sz="5400" b="0" cap="none" spc="0" dirty="0">
                <a:ln w="0"/>
                <a:solidFill>
                  <a:schemeClr val="tx1"/>
                </a:solidFill>
                <a:effectLst>
                  <a:outerShdw blurRad="38100" dist="19050" dir="2700000" algn="tl" rotWithShape="0">
                    <a:schemeClr val="dk1">
                      <a:alpha val="40000"/>
                    </a:schemeClr>
                  </a:outerShdw>
                </a:effectLst>
              </a:rPr>
              <a:t>ther than that, it was good.</a:t>
            </a:r>
          </a:p>
        </p:txBody>
      </p:sp>
    </p:spTree>
    <p:extLst>
      <p:ext uri="{BB962C8B-B14F-4D97-AF65-F5344CB8AC3E}">
        <p14:creationId xmlns:p14="http://schemas.microsoft.com/office/powerpoint/2010/main" val="26354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759-75AE-B008-B383-724B95C30FEA}"/>
              </a:ext>
            </a:extLst>
          </p:cNvPr>
          <p:cNvSpPr>
            <a:spLocks noGrp="1"/>
          </p:cNvSpPr>
          <p:nvPr>
            <p:ph type="title"/>
          </p:nvPr>
        </p:nvSpPr>
        <p:spPr>
          <a:xfrm>
            <a:off x="442415" y="18255"/>
            <a:ext cx="10515600" cy="1325563"/>
          </a:xfrm>
        </p:spPr>
        <p:txBody>
          <a:bodyPr/>
          <a:lstStyle/>
          <a:p>
            <a:r>
              <a:rPr lang="en-GB" b="1" dirty="0">
                <a:latin typeface="Lato" panose="020F0502020204030203" pitchFamily="34" charset="0"/>
                <a:ea typeface="Lato" panose="020F0502020204030203" pitchFamily="34" charset="0"/>
                <a:cs typeface="Lato" panose="020F0502020204030203" pitchFamily="34" charset="0"/>
              </a:rPr>
              <a:t>Designated Mental Health Lead Training</a:t>
            </a:r>
          </a:p>
        </p:txBody>
      </p:sp>
      <p:sp>
        <p:nvSpPr>
          <p:cNvPr id="3" name="Content Placeholder 2">
            <a:extLst>
              <a:ext uri="{FF2B5EF4-FFF2-40B4-BE49-F238E27FC236}">
                <a16:creationId xmlns:a16="http://schemas.microsoft.com/office/drawing/2014/main" id="{76BBD4B7-C1EF-17DD-BB16-751F01ECFC1A}"/>
              </a:ext>
            </a:extLst>
          </p:cNvPr>
          <p:cNvSpPr>
            <a:spLocks noGrp="1"/>
          </p:cNvSpPr>
          <p:nvPr>
            <p:ph idx="1"/>
          </p:nvPr>
        </p:nvSpPr>
        <p:spPr>
          <a:xfrm>
            <a:off x="838200" y="1248770"/>
            <a:ext cx="10515600" cy="4928193"/>
          </a:xfrm>
        </p:spPr>
        <p:txBody>
          <a:bodyPr>
            <a:normAutofit lnSpcReduction="10000"/>
          </a:bodyPr>
          <a:lstStyle/>
          <a:p>
            <a:endParaRPr lang="en-GB" sz="1800" dirty="0">
              <a:effectLst/>
              <a:latin typeface="Calibri" panose="020F0502020204030204" pitchFamily="34" charset="0"/>
              <a:ea typeface="Calibri" panose="020F0502020204030204" pitchFamily="34" charset="0"/>
            </a:endParaRPr>
          </a:p>
          <a:p>
            <a:r>
              <a:rPr lang="en-GB" sz="2000" dirty="0">
                <a:effectLst/>
                <a:latin typeface="Lato" panose="020F0502020204030203" pitchFamily="34" charset="0"/>
                <a:ea typeface="Lato" panose="020F0502020204030203" pitchFamily="34" charset="0"/>
                <a:cs typeface="Lato" panose="020F0502020204030203" pitchFamily="34" charset="0"/>
              </a:rPr>
              <a:t>The DfE have confirmed that the application form for the Grant is being amended to accept claims for training courses that start before the end of this academic year (up to 31</a:t>
            </a:r>
            <a:r>
              <a:rPr lang="en-GB" sz="2000" baseline="30000" dirty="0">
                <a:effectLst/>
                <a:latin typeface="Lato" panose="020F0502020204030203" pitchFamily="34" charset="0"/>
                <a:ea typeface="Lato" panose="020F0502020204030203" pitchFamily="34" charset="0"/>
                <a:cs typeface="Lato" panose="020F0502020204030203" pitchFamily="34" charset="0"/>
              </a:rPr>
              <a:t>st</a:t>
            </a:r>
            <a:r>
              <a:rPr lang="en-GB" sz="2000" dirty="0">
                <a:effectLst/>
                <a:latin typeface="Lato" panose="020F0502020204030203" pitchFamily="34" charset="0"/>
                <a:ea typeface="Lato" panose="020F0502020204030203" pitchFamily="34" charset="0"/>
                <a:cs typeface="Lato" panose="020F0502020204030203" pitchFamily="34" charset="0"/>
              </a:rPr>
              <a:t> July 2023).</a:t>
            </a:r>
          </a:p>
          <a:p>
            <a:r>
              <a:rPr lang="en-GB" sz="2000" dirty="0">
                <a:effectLst/>
                <a:latin typeface="Lato" panose="020F0502020204030203" pitchFamily="34" charset="0"/>
                <a:ea typeface="Lato" panose="020F0502020204030203" pitchFamily="34" charset="0"/>
                <a:cs typeface="Lato" panose="020F0502020204030203" pitchFamily="34" charset="0"/>
              </a:rPr>
              <a:t>They hope this extension will provide senior leads with the flexibility they need to prepare for this important training.</a:t>
            </a:r>
          </a:p>
          <a:p>
            <a:r>
              <a:rPr lang="en-GB" sz="2000" dirty="0">
                <a:effectLst/>
                <a:latin typeface="Lato" panose="020F0502020204030203" pitchFamily="34" charset="0"/>
                <a:ea typeface="Lato" panose="020F0502020204030203" pitchFamily="34" charset="0"/>
                <a:cs typeface="Lato" panose="020F0502020204030203" pitchFamily="34" charset="0"/>
              </a:rPr>
              <a:t>Once you have the grant. ECC are facilitating a further face to face course starting in Chelmsford starting on 26</a:t>
            </a:r>
            <a:r>
              <a:rPr lang="en-GB" sz="2000" baseline="30000" dirty="0">
                <a:effectLst/>
                <a:latin typeface="Lato" panose="020F0502020204030203" pitchFamily="34" charset="0"/>
                <a:ea typeface="Lato" panose="020F0502020204030203" pitchFamily="34" charset="0"/>
                <a:cs typeface="Lato" panose="020F0502020204030203" pitchFamily="34" charset="0"/>
              </a:rPr>
              <a:t>th</a:t>
            </a:r>
            <a:r>
              <a:rPr lang="en-GB" sz="2000" dirty="0">
                <a:effectLst/>
                <a:latin typeface="Lato" panose="020F0502020204030203" pitchFamily="34" charset="0"/>
                <a:ea typeface="Lato" panose="020F0502020204030203" pitchFamily="34" charset="0"/>
                <a:cs typeface="Lato" panose="020F0502020204030203" pitchFamily="34" charset="0"/>
              </a:rPr>
              <a:t> April 2023.</a:t>
            </a:r>
          </a:p>
          <a:p>
            <a:pPr marL="0" indent="0">
              <a:buNone/>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0" indent="0">
              <a:buNone/>
            </a:pPr>
            <a:r>
              <a:rPr lang="en-GB" sz="2000" dirty="0">
                <a:effectLst/>
                <a:latin typeface="Lato" panose="020F0502020204030203" pitchFamily="34" charset="0"/>
                <a:ea typeface="Lato" panose="020F0502020204030203" pitchFamily="34" charset="0"/>
                <a:cs typeface="Lato" panose="020F0502020204030203" pitchFamily="34" charset="0"/>
              </a:rPr>
              <a:t>The courses can be booked from this link</a:t>
            </a:r>
          </a:p>
          <a:p>
            <a:pPr marL="0" indent="0">
              <a:buNone/>
            </a:pPr>
            <a:r>
              <a:rPr lang="en-GB" sz="2000" u="sng"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2"/>
              </a:rPr>
              <a:t>National Network of Mental Health Leads – The UK body for Mental Health and Wellbeing Leads</a:t>
            </a:r>
            <a:endParaRPr lang="en-GB" sz="2000" dirty="0">
              <a:effectLst/>
              <a:latin typeface="Lato" panose="020F0502020204030203" pitchFamily="34" charset="0"/>
              <a:ea typeface="Lato" panose="020F0502020204030203" pitchFamily="34" charset="0"/>
              <a:cs typeface="Lato" panose="020F0502020204030203" pitchFamily="34" charset="0"/>
            </a:endParaRPr>
          </a:p>
          <a:p>
            <a:pPr marL="0" indent="0">
              <a:buNone/>
            </a:pPr>
            <a:r>
              <a:rPr lang="en-GB" sz="2000" dirty="0">
                <a:effectLst/>
                <a:latin typeface="Lato" panose="020F0502020204030203" pitchFamily="34" charset="0"/>
                <a:ea typeface="Lato" panose="020F0502020204030203" pitchFamily="34" charset="0"/>
                <a:cs typeface="Lato" panose="020F0502020204030203" pitchFamily="34" charset="0"/>
              </a:rPr>
              <a:t>Find out how your school or college can apply for a grant and access DfE quality assured training to help develop a whole school or college approach to mental health and wellbeing.</a:t>
            </a:r>
          </a:p>
          <a:p>
            <a:pPr marL="0" indent="0">
              <a:buNone/>
            </a:pPr>
            <a:r>
              <a:rPr lang="en-GB" sz="2000" u="sng" dirty="0">
                <a:solidFill>
                  <a:srgbClr val="0563C1"/>
                </a:solidFill>
                <a:effectLst/>
                <a:latin typeface="Lato" panose="020F0502020204030203" pitchFamily="34" charset="0"/>
                <a:ea typeface="Lato" panose="020F0502020204030203" pitchFamily="34" charset="0"/>
                <a:cs typeface="Lato" panose="020F0502020204030203" pitchFamily="34" charset="0"/>
              </a:rPr>
              <a:t>Senior mental health lead training - GOV.UK (</a:t>
            </a:r>
            <a:r>
              <a:rPr lang="en-GB" sz="2000" u="sng"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3"/>
              </a:rPr>
              <a:t>www.gov.uk</a:t>
            </a:r>
            <a:r>
              <a:rPr lang="en-GB" sz="2000" u="sng" dirty="0">
                <a:solidFill>
                  <a:srgbClr val="0563C1"/>
                </a:solidFill>
                <a:effectLst/>
                <a:latin typeface="Lato" panose="020F0502020204030203" pitchFamily="34" charset="0"/>
                <a:ea typeface="Lato" panose="020F0502020204030203" pitchFamily="34" charset="0"/>
                <a:cs typeface="Lato" panose="020F0502020204030203" pitchFamily="34" charset="0"/>
              </a:rPr>
              <a:t>)</a:t>
            </a:r>
            <a:endParaRPr lang="en-GB" sz="2000" dirty="0">
              <a:effectLst/>
              <a:latin typeface="Lato" panose="020F0502020204030203" pitchFamily="34" charset="0"/>
              <a:ea typeface="Lato" panose="020F0502020204030203" pitchFamily="34" charset="0"/>
              <a:cs typeface="Lato" panose="020F0502020204030203" pitchFamily="34" charset="0"/>
            </a:endParaRPr>
          </a:p>
          <a:p>
            <a:endParaRPr lang="en-GB" dirty="0"/>
          </a:p>
        </p:txBody>
      </p:sp>
    </p:spTree>
    <p:extLst>
      <p:ext uri="{BB962C8B-B14F-4D97-AF65-F5344CB8AC3E}">
        <p14:creationId xmlns:p14="http://schemas.microsoft.com/office/powerpoint/2010/main" val="331225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F230-BC28-D916-E236-174066C5344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B08011D-D561-E4B3-EED4-DFD7A520E454}"/>
              </a:ext>
            </a:extLst>
          </p:cNvPr>
          <p:cNvPicPr>
            <a:picLocks noGrp="1" noChangeAspect="1"/>
          </p:cNvPicPr>
          <p:nvPr>
            <p:ph idx="1"/>
          </p:nvPr>
        </p:nvPicPr>
        <p:blipFill>
          <a:blip r:embed="rId2"/>
          <a:stretch>
            <a:fillRect/>
          </a:stretch>
        </p:blipFill>
        <p:spPr>
          <a:xfrm>
            <a:off x="838200" y="365125"/>
            <a:ext cx="10001221" cy="6261111"/>
          </a:xfrm>
        </p:spPr>
      </p:pic>
    </p:spTree>
    <p:extLst>
      <p:ext uri="{BB962C8B-B14F-4D97-AF65-F5344CB8AC3E}">
        <p14:creationId xmlns:p14="http://schemas.microsoft.com/office/powerpoint/2010/main" val="21049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F0B9-EC8E-C345-1CE3-891F5A0731DB}"/>
              </a:ext>
            </a:extLst>
          </p:cNvPr>
          <p:cNvSpPr>
            <a:spLocks noGrp="1"/>
          </p:cNvSpPr>
          <p:nvPr>
            <p:ph type="title"/>
          </p:nvPr>
        </p:nvSpPr>
        <p:spPr/>
        <p:txBody>
          <a:bodyPr/>
          <a:lstStyle/>
          <a:p>
            <a:r>
              <a:rPr lang="en-GB" dirty="0">
                <a:latin typeface="Lato" panose="020F0502020204030203" pitchFamily="34" charset="0"/>
                <a:ea typeface="Lato" panose="020F0502020204030203" pitchFamily="34" charset="0"/>
                <a:cs typeface="Lato" panose="020F0502020204030203" pitchFamily="34" charset="0"/>
              </a:rPr>
              <a:t>Questions…</a:t>
            </a:r>
          </a:p>
        </p:txBody>
      </p:sp>
      <p:sp>
        <p:nvSpPr>
          <p:cNvPr id="3" name="Content Placeholder 2">
            <a:extLst>
              <a:ext uri="{FF2B5EF4-FFF2-40B4-BE49-F238E27FC236}">
                <a16:creationId xmlns:a16="http://schemas.microsoft.com/office/drawing/2014/main" id="{A02B2FD3-DC91-1FDE-2826-08E26F82E06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4691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C41C8-111E-3C0D-050D-17CED24CE03A}"/>
              </a:ext>
            </a:extLst>
          </p:cNvPr>
          <p:cNvSpPr>
            <a:spLocks noGrp="1"/>
          </p:cNvSpPr>
          <p:nvPr>
            <p:ph idx="1"/>
          </p:nvPr>
        </p:nvSpPr>
        <p:spPr>
          <a:xfrm>
            <a:off x="0" y="483214"/>
            <a:ext cx="11346566" cy="4351338"/>
          </a:xfrm>
        </p:spPr>
        <p:txBody>
          <a:bodyPr/>
          <a:lstStyle/>
          <a:p>
            <a:pPr marL="0" indent="0">
              <a:buNone/>
            </a:pPr>
            <a:r>
              <a:rPr lang="en-GB" sz="3600" dirty="0">
                <a:latin typeface="Lato" panose="020F0502020204030203" pitchFamily="34" charset="0"/>
                <a:ea typeface="Lato" panose="020F0502020204030203" pitchFamily="34" charset="0"/>
                <a:cs typeface="Lato" panose="020F0502020204030203" pitchFamily="34" charset="0"/>
              </a:rPr>
              <a:t>All training &amp; support compliments and dovetails with:</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2DB89E56-3A7C-DA86-3B21-2788834BC8F3}"/>
              </a:ext>
            </a:extLst>
          </p:cNvPr>
          <p:cNvPicPr>
            <a:picLocks noChangeAspect="1"/>
          </p:cNvPicPr>
          <p:nvPr/>
        </p:nvPicPr>
        <p:blipFill>
          <a:blip r:embed="rId2"/>
          <a:stretch>
            <a:fillRect/>
          </a:stretch>
        </p:blipFill>
        <p:spPr>
          <a:xfrm>
            <a:off x="1630907" y="1500377"/>
            <a:ext cx="8686800" cy="1982698"/>
          </a:xfrm>
          <a:prstGeom prst="rect">
            <a:avLst/>
          </a:prstGeom>
        </p:spPr>
      </p:pic>
      <p:pic>
        <p:nvPicPr>
          <p:cNvPr id="7" name="Picture 6">
            <a:extLst>
              <a:ext uri="{FF2B5EF4-FFF2-40B4-BE49-F238E27FC236}">
                <a16:creationId xmlns:a16="http://schemas.microsoft.com/office/drawing/2014/main" id="{BFCA1344-9A88-7AF0-74E3-35EAF317CF4F}"/>
              </a:ext>
            </a:extLst>
          </p:cNvPr>
          <p:cNvPicPr>
            <a:picLocks noChangeAspect="1"/>
          </p:cNvPicPr>
          <p:nvPr/>
        </p:nvPicPr>
        <p:blipFill>
          <a:blip r:embed="rId3"/>
          <a:stretch>
            <a:fillRect/>
          </a:stretch>
        </p:blipFill>
        <p:spPr>
          <a:xfrm>
            <a:off x="854485" y="4366274"/>
            <a:ext cx="10621008" cy="1561993"/>
          </a:xfrm>
          <a:prstGeom prst="rect">
            <a:avLst/>
          </a:prstGeom>
        </p:spPr>
      </p:pic>
      <p:sp>
        <p:nvSpPr>
          <p:cNvPr id="8" name="TextBox 7">
            <a:extLst>
              <a:ext uri="{FF2B5EF4-FFF2-40B4-BE49-F238E27FC236}">
                <a16:creationId xmlns:a16="http://schemas.microsoft.com/office/drawing/2014/main" id="{D2F93AE9-FC78-8EEF-12F1-F6F75D0EB867}"/>
              </a:ext>
            </a:extLst>
          </p:cNvPr>
          <p:cNvSpPr txBox="1"/>
          <p:nvPr/>
        </p:nvSpPr>
        <p:spPr>
          <a:xfrm>
            <a:off x="5441657" y="3570731"/>
            <a:ext cx="1446663" cy="707886"/>
          </a:xfrm>
          <a:prstGeom prst="rect">
            <a:avLst/>
          </a:prstGeom>
          <a:noFill/>
        </p:spPr>
        <p:txBody>
          <a:bodyPr wrap="square" rtlCol="0">
            <a:spAutoFit/>
          </a:bodyPr>
          <a:lstStyle/>
          <a:p>
            <a:r>
              <a:rPr lang="en-GB" sz="4000" b="1" dirty="0">
                <a:latin typeface="Lato" panose="020F0502020204030203" pitchFamily="34" charset="0"/>
                <a:ea typeface="Lato" panose="020F0502020204030203" pitchFamily="34" charset="0"/>
                <a:cs typeface="Lato" panose="020F0502020204030203" pitchFamily="34" charset="0"/>
              </a:rPr>
              <a:t>&amp;</a:t>
            </a:r>
          </a:p>
        </p:txBody>
      </p:sp>
    </p:spTree>
    <p:extLst>
      <p:ext uri="{BB962C8B-B14F-4D97-AF65-F5344CB8AC3E}">
        <p14:creationId xmlns:p14="http://schemas.microsoft.com/office/powerpoint/2010/main" val="174835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A36E3-E8C9-A2ED-D900-84C4275F583F}"/>
              </a:ext>
            </a:extLst>
          </p:cNvPr>
          <p:cNvSpPr>
            <a:spLocks noGrp="1"/>
          </p:cNvSpPr>
          <p:nvPr>
            <p:ph idx="1"/>
          </p:nvPr>
        </p:nvSpPr>
        <p:spPr>
          <a:xfrm>
            <a:off x="756314" y="1815152"/>
            <a:ext cx="10515600" cy="4177566"/>
          </a:xfrm>
        </p:spPr>
        <p:txBody>
          <a:bodyPr>
            <a:normAutofit/>
          </a:bodyPr>
          <a:lstStyle/>
          <a:p>
            <a:pPr marL="0" indent="0">
              <a:buNone/>
            </a:pPr>
            <a:endParaRPr lang="en-GB" sz="3200" u="sng" dirty="0">
              <a:solidFill>
                <a:srgbClr val="954F72"/>
              </a:solidFill>
              <a:ea typeface="Calibri" panose="020F0502020204030204" pitchFamily="34" charset="0"/>
              <a:hlinkClick r:id="rId2">
                <a:extLst>
                  <a:ext uri="{A12FA001-AC4F-418D-AE19-62706E023703}">
                    <ahyp:hlinkClr xmlns:ahyp="http://schemas.microsoft.com/office/drawing/2018/hyperlinkcolor" xmlns="" val="tx"/>
                  </a:ext>
                </a:extLst>
              </a:hlinkClick>
            </a:endParaRPr>
          </a:p>
          <a:p>
            <a:pPr marL="0" indent="0">
              <a:buNone/>
            </a:pPr>
            <a:r>
              <a:rPr lang="en-GB" sz="3200" u="sng" dirty="0">
                <a:solidFill>
                  <a:schemeClr val="accent1"/>
                </a:solidFill>
                <a:effectLst/>
                <a:ea typeface="Calibri" panose="020F0502020204030204" pitchFamily="34" charset="0"/>
                <a:hlinkClick r:id="rId2">
                  <a:extLst>
                    <a:ext uri="{A12FA001-AC4F-418D-AE19-62706E023703}">
                      <ahyp:hlinkClr xmlns:ahyp="http://schemas.microsoft.com/office/drawing/2018/hyperlinkcolor" xmlns="" val="tx"/>
                    </a:ext>
                  </a:extLst>
                </a:hlinkClick>
              </a:rPr>
              <a:t>Essex Virtual School - Interventions and Projects</a:t>
            </a:r>
            <a:r>
              <a:rPr lang="en-GB" sz="3200" dirty="0">
                <a:solidFill>
                  <a:schemeClr val="accent1"/>
                </a:solidFill>
                <a:effectLst/>
                <a:ea typeface="Calibri" panose="020F0502020204030204" pitchFamily="34" charset="0"/>
              </a:rPr>
              <a:t> </a:t>
            </a:r>
          </a:p>
          <a:p>
            <a:pPr marL="0" indent="0">
              <a:buNone/>
            </a:pPr>
            <a:endParaRPr lang="en-GB" sz="3200" dirty="0">
              <a:solidFill>
                <a:schemeClr val="accent1"/>
              </a:solidFill>
              <a:ea typeface="Calibri" panose="020F0502020204030204" pitchFamily="34" charset="0"/>
            </a:endParaRPr>
          </a:p>
          <a:p>
            <a:pPr marL="0" indent="0">
              <a:buNone/>
            </a:pPr>
            <a:endParaRPr lang="en-GB" sz="3200" dirty="0">
              <a:solidFill>
                <a:schemeClr val="accent1"/>
              </a:solidFill>
              <a:effectLst/>
              <a:ea typeface="Calibri" panose="020F0502020204030204" pitchFamily="34" charset="0"/>
            </a:endParaRPr>
          </a:p>
          <a:p>
            <a:pPr marL="0" indent="0">
              <a:buNone/>
            </a:pPr>
            <a:r>
              <a:rPr lang="en-GB" sz="3200" dirty="0">
                <a:solidFill>
                  <a:schemeClr val="accent1"/>
                </a:solidFill>
                <a:hlinkClick r:id="rId3">
                  <a:extLst>
                    <a:ext uri="{A12FA001-AC4F-418D-AE19-62706E023703}">
                      <ahyp:hlinkClr xmlns:ahyp="http://schemas.microsoft.com/office/drawing/2018/hyperlinkcolor" xmlns="" val="tx"/>
                    </a:ext>
                  </a:extLst>
                </a:hlinkClick>
              </a:rPr>
              <a:t>Essex Virtual Schools Request for Training form and Session Outlines 2022 2023</a:t>
            </a:r>
            <a:endParaRPr lang="en-GB" sz="3200" dirty="0">
              <a:solidFill>
                <a:schemeClr val="accent1"/>
              </a:solidFill>
            </a:endParaRPr>
          </a:p>
        </p:txBody>
      </p:sp>
      <p:sp>
        <p:nvSpPr>
          <p:cNvPr id="6" name="TextBox 5">
            <a:extLst>
              <a:ext uri="{FF2B5EF4-FFF2-40B4-BE49-F238E27FC236}">
                <a16:creationId xmlns:a16="http://schemas.microsoft.com/office/drawing/2014/main" id="{20E73DB4-B970-A549-66B9-B1D4898AC5B6}"/>
              </a:ext>
            </a:extLst>
          </p:cNvPr>
          <p:cNvSpPr txBox="1"/>
          <p:nvPr/>
        </p:nvSpPr>
        <p:spPr>
          <a:xfrm>
            <a:off x="805217" y="924635"/>
            <a:ext cx="5561463" cy="584775"/>
          </a:xfrm>
          <a:prstGeom prst="rect">
            <a:avLst/>
          </a:prstGeom>
          <a:noFill/>
        </p:spPr>
        <p:txBody>
          <a:bodyPr wrap="square" rtlCol="0">
            <a:spAutoFit/>
          </a:bodyPr>
          <a:lstStyle/>
          <a:p>
            <a:r>
              <a:rPr lang="en-GB" sz="3200" dirty="0"/>
              <a:t>Links:</a:t>
            </a:r>
          </a:p>
        </p:txBody>
      </p:sp>
    </p:spTree>
    <p:extLst>
      <p:ext uri="{BB962C8B-B14F-4D97-AF65-F5344CB8AC3E}">
        <p14:creationId xmlns:p14="http://schemas.microsoft.com/office/powerpoint/2010/main" val="401189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2F10-3689-7A33-A7ED-90DABE51BAE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67ADAE9-1F9F-1F1D-5281-4D3725442310}"/>
              </a:ext>
            </a:extLst>
          </p:cNvPr>
          <p:cNvPicPr>
            <a:picLocks noGrp="1" noChangeAspect="1"/>
          </p:cNvPicPr>
          <p:nvPr>
            <p:ph idx="1"/>
          </p:nvPr>
        </p:nvPicPr>
        <p:blipFill>
          <a:blip r:embed="rId2"/>
          <a:stretch>
            <a:fillRect/>
          </a:stretch>
        </p:blipFill>
        <p:spPr>
          <a:xfrm>
            <a:off x="-6142" y="464025"/>
            <a:ext cx="12016172" cy="6028850"/>
          </a:xfrm>
        </p:spPr>
      </p:pic>
    </p:spTree>
    <p:extLst>
      <p:ext uri="{BB962C8B-B14F-4D97-AF65-F5344CB8AC3E}">
        <p14:creationId xmlns:p14="http://schemas.microsoft.com/office/powerpoint/2010/main" val="71928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2027-53AF-6FF2-12AB-B46541BD16B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2FB3D46-F906-85C2-C948-881D3AD04B38}"/>
              </a:ext>
            </a:extLst>
          </p:cNvPr>
          <p:cNvPicPr>
            <a:picLocks noGrp="1" noChangeAspect="1"/>
          </p:cNvPicPr>
          <p:nvPr>
            <p:ph idx="1"/>
          </p:nvPr>
        </p:nvPicPr>
        <p:blipFill>
          <a:blip r:embed="rId2"/>
          <a:stretch>
            <a:fillRect/>
          </a:stretch>
        </p:blipFill>
        <p:spPr>
          <a:xfrm>
            <a:off x="838200" y="1454720"/>
            <a:ext cx="10515600" cy="3127869"/>
          </a:xfrm>
        </p:spPr>
      </p:pic>
    </p:spTree>
    <p:extLst>
      <p:ext uri="{BB962C8B-B14F-4D97-AF65-F5344CB8AC3E}">
        <p14:creationId xmlns:p14="http://schemas.microsoft.com/office/powerpoint/2010/main" val="335551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62F6-46D6-C091-133E-AB6D82D769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4463866-4290-ACCA-D08A-7EA218FE0F5F}"/>
              </a:ext>
            </a:extLst>
          </p:cNvPr>
          <p:cNvPicPr>
            <a:picLocks noGrp="1" noChangeAspect="1"/>
          </p:cNvPicPr>
          <p:nvPr>
            <p:ph idx="1"/>
          </p:nvPr>
        </p:nvPicPr>
        <p:blipFill>
          <a:blip r:embed="rId2"/>
          <a:stretch>
            <a:fillRect/>
          </a:stretch>
        </p:blipFill>
        <p:spPr>
          <a:xfrm>
            <a:off x="756314" y="1317610"/>
            <a:ext cx="10515600" cy="3866115"/>
          </a:xfrm>
        </p:spPr>
      </p:pic>
    </p:spTree>
    <p:extLst>
      <p:ext uri="{BB962C8B-B14F-4D97-AF65-F5344CB8AC3E}">
        <p14:creationId xmlns:p14="http://schemas.microsoft.com/office/powerpoint/2010/main" val="79254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0E2B-D728-6D4B-D29E-9FDDBF07D41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2A97F18-B7BA-BF62-90F0-8D40A64B01C6}"/>
              </a:ext>
            </a:extLst>
          </p:cNvPr>
          <p:cNvPicPr>
            <a:picLocks noGrp="1" noChangeAspect="1"/>
          </p:cNvPicPr>
          <p:nvPr>
            <p:ph idx="1"/>
          </p:nvPr>
        </p:nvPicPr>
        <p:blipFill>
          <a:blip r:embed="rId2"/>
          <a:stretch>
            <a:fillRect/>
          </a:stretch>
        </p:blipFill>
        <p:spPr>
          <a:xfrm>
            <a:off x="783609" y="1526820"/>
            <a:ext cx="10515600" cy="3283922"/>
          </a:xfrm>
        </p:spPr>
      </p:pic>
    </p:spTree>
    <p:extLst>
      <p:ext uri="{BB962C8B-B14F-4D97-AF65-F5344CB8AC3E}">
        <p14:creationId xmlns:p14="http://schemas.microsoft.com/office/powerpoint/2010/main" val="354899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39EC-1710-7CA3-0C4F-C9EE0900305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8B92E71-6914-4633-BAFE-6440C0BB72F5}"/>
              </a:ext>
            </a:extLst>
          </p:cNvPr>
          <p:cNvPicPr>
            <a:picLocks noGrp="1" noChangeAspect="1"/>
          </p:cNvPicPr>
          <p:nvPr>
            <p:ph idx="1"/>
          </p:nvPr>
        </p:nvPicPr>
        <p:blipFill>
          <a:blip r:embed="rId2"/>
          <a:stretch>
            <a:fillRect/>
          </a:stretch>
        </p:blipFill>
        <p:spPr>
          <a:xfrm>
            <a:off x="1903863" y="583975"/>
            <a:ext cx="7034454" cy="5981949"/>
          </a:xfrm>
        </p:spPr>
      </p:pic>
    </p:spTree>
    <p:extLst>
      <p:ext uri="{BB962C8B-B14F-4D97-AF65-F5344CB8AC3E}">
        <p14:creationId xmlns:p14="http://schemas.microsoft.com/office/powerpoint/2010/main" val="41677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1158-E6A3-89C2-966D-CAF30D7009C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084BD7B-1AB3-C557-0CE6-B6D9B5033E3A}"/>
              </a:ext>
            </a:extLst>
          </p:cNvPr>
          <p:cNvPicPr>
            <a:picLocks noGrp="1" noChangeAspect="1"/>
          </p:cNvPicPr>
          <p:nvPr>
            <p:ph idx="1"/>
          </p:nvPr>
        </p:nvPicPr>
        <p:blipFill>
          <a:blip r:embed="rId2"/>
          <a:stretch>
            <a:fillRect/>
          </a:stretch>
        </p:blipFill>
        <p:spPr>
          <a:xfrm>
            <a:off x="462887" y="520558"/>
            <a:ext cx="11199125" cy="4959018"/>
          </a:xfrm>
        </p:spPr>
      </p:pic>
    </p:spTree>
    <p:extLst>
      <p:ext uri="{BB962C8B-B14F-4D97-AF65-F5344CB8AC3E}">
        <p14:creationId xmlns:p14="http://schemas.microsoft.com/office/powerpoint/2010/main" val="29731243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BCE975D-1544-4D00-8C42-47B1E97278F8}" vid="{3D5FBE6D-43F4-4201-8EFE-048CFD28B7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215</Words>
  <Application>Microsoft Office PowerPoint</Application>
  <PresentationFormat>Widescreen</PresentationFormat>
  <Paragraphs>28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Lato</vt:lpstr>
      <vt:lpstr>1_Office Theme</vt:lpstr>
      <vt:lpstr>Essex Virtual School Fully Funded Training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Resilience Assessment</vt:lpstr>
      <vt:lpstr>PowerPoint Presentation</vt:lpstr>
      <vt:lpstr>PowerPoint Presentation</vt:lpstr>
      <vt:lpstr>PowerPoint Presentation</vt:lpstr>
      <vt:lpstr>Designated Mental Health Lead Training</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Steve.Phillips@Csss.css-south.co.uk</dc:creator>
  <cp:lastModifiedBy>Pam Langmead</cp:lastModifiedBy>
  <cp:revision>32</cp:revision>
  <cp:lastPrinted>2023-01-02T16:27:35Z</cp:lastPrinted>
  <dcterms:created xsi:type="dcterms:W3CDTF">2019-01-21T17:24:58Z</dcterms:created>
  <dcterms:modified xsi:type="dcterms:W3CDTF">2023-03-01T06:50:17Z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73932d-226f-41c5-a47e-be9c50287c70_Enabled">
    <vt:lpwstr>true</vt:lpwstr>
  </property>
  <property fmtid="{D5CDD505-2E9C-101B-9397-08002B2CF9AE}" pid="3" name="MSIP_Label_df73932d-226f-41c5-a47e-be9c50287c70_SetDate">
    <vt:lpwstr>2022-11-23T10:37:01Z</vt:lpwstr>
  </property>
  <property fmtid="{D5CDD505-2E9C-101B-9397-08002B2CF9AE}" pid="4" name="MSIP_Label_df73932d-226f-41c5-a47e-be9c50287c70_Method">
    <vt:lpwstr>Standard</vt:lpwstr>
  </property>
  <property fmtid="{D5CDD505-2E9C-101B-9397-08002B2CF9AE}" pid="5" name="MSIP_Label_df73932d-226f-41c5-a47e-be9c50287c70_Name">
    <vt:lpwstr>Public</vt:lpwstr>
  </property>
  <property fmtid="{D5CDD505-2E9C-101B-9397-08002B2CF9AE}" pid="6" name="MSIP_Label_df73932d-226f-41c5-a47e-be9c50287c70_SiteId">
    <vt:lpwstr>9f3eb894-3fe5-4ef8-82bf-be75c75a3176</vt:lpwstr>
  </property>
  <property fmtid="{D5CDD505-2E9C-101B-9397-08002B2CF9AE}" pid="7" name="MSIP_Label_df73932d-226f-41c5-a47e-be9c50287c70_ActionId">
    <vt:lpwstr>bf05fd8c-cab5-4ecc-92b9-a40f42b223b8</vt:lpwstr>
  </property>
  <property fmtid="{D5CDD505-2E9C-101B-9397-08002B2CF9AE}" pid="8" name="MSIP_Label_df73932d-226f-41c5-a47e-be9c50287c70_ContentBits">
    <vt:lpwstr>0</vt:lpwstr>
  </property>
</Properties>
</file>