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9" r:id="rId5"/>
    <p:sldId id="316" r:id="rId6"/>
    <p:sldId id="349" r:id="rId7"/>
    <p:sldId id="342" r:id="rId8"/>
    <p:sldId id="343" r:id="rId9"/>
    <p:sldId id="345" r:id="rId10"/>
    <p:sldId id="346" r:id="rId11"/>
    <p:sldId id="348" r:id="rId12"/>
    <p:sldId id="347" r:id="rId13"/>
    <p:sldId id="335" r:id="rId14"/>
    <p:sldId id="351" r:id="rId15"/>
    <p:sldId id="299" r:id="rId16"/>
    <p:sldId id="300" r:id="rId1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C0569-212F-473D-8C0E-BF165FC5C306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74C98-0159-462F-AB19-D7DE3DDA5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468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208B0-3778-4757-AB2F-DAC2C8CC1281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D7B5E-B5FA-47ED-94E8-E2B6FDF1A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10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00" y="9935210"/>
            <a:ext cx="6538595" cy="0"/>
          </a:xfrm>
          <a:prstGeom prst="line">
            <a:avLst/>
          </a:prstGeom>
          <a:ln w="603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2000" y="10087610"/>
            <a:ext cx="6538595" cy="0"/>
          </a:xfrm>
          <a:prstGeom prst="line">
            <a:avLst/>
          </a:prstGeom>
          <a:ln w="603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0B9D9FEB-81BA-B415-DB7A-9A070CFDE3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63" b="28335"/>
          <a:stretch/>
        </p:blipFill>
        <p:spPr>
          <a:xfrm>
            <a:off x="5456903" y="609600"/>
            <a:ext cx="673509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1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1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ES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5FC58CAE-9C8C-36FC-F216-6AB331BC87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850" y="322095"/>
            <a:ext cx="1439963" cy="14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70E104-E26D-2A0B-6AF1-8C56B9A5F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6" b="94573" l="2887" r="89954">
                        <a14:foregroundMark x1="2887" y1="50462" x2="2887" y2="50462"/>
                        <a14:foregroundMark x1="49538" y1="1501" x2="49538" y2="1501"/>
                        <a14:foregroundMark x1="15589" y1="16513" x2="15589" y2="16513"/>
                        <a14:foregroundMark x1="51386" y1="30370" x2="51386" y2="30370"/>
                        <a14:foregroundMark x1="51617" y1="40993" x2="51617" y2="40993"/>
                        <a14:foregroundMark x1="52425" y1="49192" x2="52425" y2="49192"/>
                        <a14:foregroundMark x1="79677" y1="46998" x2="79677" y2="46998"/>
                        <a14:foregroundMark x1="78637" y1="49769" x2="78637" y2="49769"/>
                        <a14:foregroundMark x1="78753" y1="52309" x2="78753" y2="52309"/>
                        <a14:foregroundMark x1="51386" y1="93764" x2="51386" y2="93764"/>
                        <a14:foregroundMark x1="51039" y1="89261" x2="51039" y2="89261"/>
                        <a14:foregroundMark x1="52656" y1="94573" x2="52656" y2="94573"/>
                        <a14:foregroundMark x1="80716" y1="50231" x2="80716" y2="50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297" b="18658"/>
          <a:stretch/>
        </p:blipFill>
        <p:spPr>
          <a:xfrm>
            <a:off x="5805969" y="177261"/>
            <a:ext cx="6386032" cy="66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0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93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8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3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69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9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4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1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E8DA1-0285-4502-B721-F4923DEC82D4}" type="datetimeFigureOut">
              <a:rPr lang="en-GB" smtClean="0"/>
              <a:t>14/06/2022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46F5-E6E2-4F58-9596-453C6F5644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0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uvenile.Firesetters@essex-fire.gov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8491"/>
            <a:ext cx="9144000" cy="2387600"/>
          </a:xfrm>
        </p:spPr>
        <p:txBody>
          <a:bodyPr/>
          <a:lstStyle/>
          <a:p>
            <a:r>
              <a:rPr lang="en-GB" b="0" dirty="0">
                <a:latin typeface="+mn-lt"/>
              </a:rPr>
              <a:t>Education &amp; Specialist Intervention Team</a:t>
            </a:r>
          </a:p>
        </p:txBody>
      </p:sp>
      <p:pic>
        <p:nvPicPr>
          <p:cNvPr id="4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8DF52E7-EF50-8839-699A-22C6B97E6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8" y="4266091"/>
            <a:ext cx="2249429" cy="22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28F778-3BB2-443E-A1EB-A5CF14627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06085"/>
              </p:ext>
            </p:extLst>
          </p:nvPr>
        </p:nvGraphicFramePr>
        <p:xfrm>
          <a:off x="1967355" y="764631"/>
          <a:ext cx="8257290" cy="532873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25532">
                  <a:extLst>
                    <a:ext uri="{9D8B030D-6E8A-4147-A177-3AD203B41FA5}">
                      <a16:colId xmlns:a16="http://schemas.microsoft.com/office/drawing/2014/main" val="200609652"/>
                    </a:ext>
                  </a:extLst>
                </a:gridCol>
                <a:gridCol w="1475964">
                  <a:extLst>
                    <a:ext uri="{9D8B030D-6E8A-4147-A177-3AD203B41FA5}">
                      <a16:colId xmlns:a16="http://schemas.microsoft.com/office/drawing/2014/main" val="3724091865"/>
                    </a:ext>
                  </a:extLst>
                </a:gridCol>
                <a:gridCol w="1327897">
                  <a:extLst>
                    <a:ext uri="{9D8B030D-6E8A-4147-A177-3AD203B41FA5}">
                      <a16:colId xmlns:a16="http://schemas.microsoft.com/office/drawing/2014/main" val="224354149"/>
                    </a:ext>
                  </a:extLst>
                </a:gridCol>
                <a:gridCol w="1327897">
                  <a:extLst>
                    <a:ext uri="{9D8B030D-6E8A-4147-A177-3AD203B41FA5}">
                      <a16:colId xmlns:a16="http://schemas.microsoft.com/office/drawing/2014/main" val="2373307838"/>
                    </a:ext>
                  </a:extLst>
                </a:gridCol>
              </a:tblGrid>
              <a:tr h="425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Programme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2019/2020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2020/21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2021/22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23584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People Who Help Us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3132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939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2522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32211930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Great Fire of London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4052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1211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2163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6644203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Home Safety 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14587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2670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5674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0087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Cyber Safety 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8408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1595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9680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9885083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Gangs Awareness 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5019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1166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3873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1838896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Fireworks / Halloween 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74197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4547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20000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008808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Knife Crime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5444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672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6867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1013141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Hate Crime 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12474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2850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6696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2366317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Making a Safer Journey / Road Safety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6077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2036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739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274859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Arson and Hoax calls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5944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960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2457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147826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Healthy Relationships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5288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305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1731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424716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Summer Safety 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 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0 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19707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396547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0" dirty="0">
                          <a:solidFill>
                            <a:schemeClr val="bg1"/>
                          </a:solidFill>
                          <a:effectLst/>
                        </a:rPr>
                        <a:t>Other*</a:t>
                      </a:r>
                      <a:endParaRPr lang="en-GB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46869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1805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170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859939"/>
                  </a:ext>
                </a:extLst>
              </a:tr>
              <a:tr h="350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n-GB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191,491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20,756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effectLst/>
                        </a:rPr>
                        <a:t>82,279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90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75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A2C4-5768-5EC6-E15D-E5C18FD5F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0" dirty="0">
                <a:latin typeface="+mn-lt"/>
              </a:rPr>
              <a:t>To make a booking please email</a:t>
            </a:r>
            <a:r>
              <a:rPr lang="en-GB" sz="4000" dirty="0"/>
              <a:t>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6C745-99EB-1940-8F38-C64F2F7E7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mailbox.education@essex-fire.gov.uk</a:t>
            </a:r>
          </a:p>
        </p:txBody>
      </p:sp>
    </p:spTree>
    <p:extLst>
      <p:ext uri="{BB962C8B-B14F-4D97-AF65-F5344CB8AC3E}">
        <p14:creationId xmlns:p14="http://schemas.microsoft.com/office/powerpoint/2010/main" val="194941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>
                <a:latin typeface="+mn-lt"/>
              </a:rPr>
              <a:t>Juvenile Fire Setter</a:t>
            </a:r>
            <a:br>
              <a:rPr lang="en-GB" b="0" dirty="0">
                <a:latin typeface="+mn-lt"/>
              </a:rPr>
            </a:br>
            <a:r>
              <a:rPr lang="en-GB" b="0" dirty="0">
                <a:latin typeface="+mn-lt"/>
              </a:rPr>
              <a:t>Intervention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9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Juvenile Fire Setters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Targeted interventions for children who are known to play / experiment / set fires </a:t>
            </a:r>
          </a:p>
          <a:p>
            <a:r>
              <a:rPr lang="en-GB" dirty="0"/>
              <a:t>Fire setting can be reported from in the home, school or community</a:t>
            </a:r>
          </a:p>
          <a:p>
            <a:r>
              <a:rPr lang="en-GB" dirty="0"/>
              <a:t>2 JFS advisors provide education and awareness of risk to the young person either at home or appropriate setting </a:t>
            </a:r>
          </a:p>
          <a:p>
            <a:r>
              <a:rPr lang="en-GB" dirty="0"/>
              <a:t>Assessed for risk reduction and/or signposted to other support services </a:t>
            </a:r>
          </a:p>
          <a:p>
            <a:r>
              <a:rPr lang="en-GB" dirty="0"/>
              <a:t>To make a referral please email - </a:t>
            </a: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Juvenile.Firesetters@essex-fire.gov.uk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493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Matt Hill – Education &amp; Specialist Intervention Manager</a:t>
            </a:r>
          </a:p>
          <a:p>
            <a:r>
              <a:rPr lang="en-GB" dirty="0"/>
              <a:t>Louise Curtis – Business Development Manager </a:t>
            </a:r>
          </a:p>
          <a:p>
            <a:r>
              <a:rPr lang="en-GB" dirty="0"/>
              <a:t>Diane Thompson – 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Education &amp; Intervention Assistant</a:t>
            </a:r>
            <a:endParaRPr lang="en-GB" dirty="0"/>
          </a:p>
          <a:p>
            <a:r>
              <a:rPr lang="en-GB" dirty="0"/>
              <a:t>5 Education Officers 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3DAB04-96E7-C097-3EC1-9588A088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81" y="3949826"/>
            <a:ext cx="7914894" cy="19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>
                <a:latin typeface="+mn-lt"/>
              </a:rPr>
              <a:t>Primary</a:t>
            </a:r>
            <a:r>
              <a:rPr lang="en-GB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20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Core Programmes – Primary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Collaborative with Essex Police</a:t>
            </a:r>
          </a:p>
          <a:p>
            <a:endParaRPr lang="en-GB" u="sng" dirty="0"/>
          </a:p>
          <a:p>
            <a:r>
              <a:rPr lang="en-GB" dirty="0"/>
              <a:t>Home safety (Fire prevention /Home safety crime reduction) – Year 3</a:t>
            </a:r>
          </a:p>
          <a:p>
            <a:r>
              <a:rPr lang="en-GB" dirty="0"/>
              <a:t>1 Hour Classroom based lesson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>
                <a:effectLst/>
                <a:ea typeface="Calibri" panose="020F0502020204030204" pitchFamily="34" charset="0"/>
              </a:rPr>
              <a:t>Learning objectives: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r>
              <a:rPr lang="en-GB" dirty="0">
                <a:effectLst/>
                <a:ea typeface="Calibri" panose="020F0502020204030204" pitchFamily="34" charset="0"/>
              </a:rPr>
              <a:t>To understand how to reduce risk of fire.</a:t>
            </a:r>
          </a:p>
          <a:p>
            <a:r>
              <a:rPr lang="en-GB" dirty="0">
                <a:effectLst/>
                <a:ea typeface="Calibri" panose="020F0502020204030204" pitchFamily="34" charset="0"/>
              </a:rPr>
              <a:t>To be aware of potential fire hazards in the home.</a:t>
            </a:r>
          </a:p>
          <a:p>
            <a:r>
              <a:rPr lang="en-GB" dirty="0">
                <a:effectLst/>
                <a:ea typeface="Calibri" panose="020F0502020204030204" pitchFamily="34" charset="0"/>
              </a:rPr>
              <a:t>To understand what to do in the event of a fire.</a:t>
            </a:r>
          </a:p>
          <a:p>
            <a:endParaRPr lang="en-GB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4" name="Picture 3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4CD2906F-22A0-F07C-1095-60957EB00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41" y="297656"/>
            <a:ext cx="1324304" cy="1460500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5349620-3E6B-3007-380D-1569DD0B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41" y="4378536"/>
            <a:ext cx="3233565" cy="17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1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Core Programmes – Primary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dirty="0"/>
              <a:t>Collaborative with Essex Police</a:t>
            </a:r>
          </a:p>
          <a:p>
            <a:endParaRPr lang="en-GB" sz="4000" u="sng" dirty="0"/>
          </a:p>
          <a:p>
            <a:r>
              <a:rPr lang="en-GB" sz="4000" dirty="0"/>
              <a:t>Cyber Safety – Year 6 </a:t>
            </a:r>
          </a:p>
          <a:p>
            <a:r>
              <a:rPr lang="en-GB" sz="4000" dirty="0"/>
              <a:t>1 Hour Classroom based lesson</a:t>
            </a:r>
          </a:p>
          <a:p>
            <a:endParaRPr lang="en-GB" sz="4000" dirty="0"/>
          </a:p>
          <a:p>
            <a:pPr marL="0" indent="0">
              <a:buNone/>
            </a:pPr>
            <a:r>
              <a:rPr lang="en-GB" sz="4000" dirty="0"/>
              <a:t> </a:t>
            </a:r>
            <a:r>
              <a:rPr lang="en-GB" sz="4000" b="1" dirty="0">
                <a:effectLst/>
                <a:ea typeface="Calibri" panose="020F0502020204030204" pitchFamily="34" charset="0"/>
              </a:rPr>
              <a:t>Learning objectives:</a:t>
            </a:r>
            <a:endParaRPr lang="en-GB" sz="4000" dirty="0">
              <a:effectLst/>
              <a:ea typeface="Calibri" panose="020F0502020204030204" pitchFamily="34" charset="0"/>
            </a:endParaRPr>
          </a:p>
          <a:p>
            <a:r>
              <a:rPr lang="en-GB" sz="4000" dirty="0">
                <a:effectLst/>
                <a:ea typeface="Calibri" panose="020F0502020204030204" pitchFamily="34" charset="0"/>
              </a:rPr>
              <a:t>Social Media (hidden dangers)</a:t>
            </a:r>
          </a:p>
          <a:p>
            <a:r>
              <a:rPr lang="en-GB" sz="4000" dirty="0">
                <a:effectLst/>
                <a:ea typeface="Calibri" panose="020F0502020204030204" pitchFamily="34" charset="0"/>
              </a:rPr>
              <a:t>Online gaming</a:t>
            </a:r>
          </a:p>
          <a:p>
            <a:r>
              <a:rPr lang="en-GB" sz="4000" dirty="0">
                <a:effectLst/>
                <a:ea typeface="Calibri" panose="020F0502020204030204" pitchFamily="34" charset="0"/>
              </a:rPr>
              <a:t>Online predators</a:t>
            </a:r>
          </a:p>
          <a:p>
            <a:r>
              <a:rPr lang="en-GB" sz="4000" dirty="0">
                <a:effectLst/>
                <a:ea typeface="Calibri" panose="020F0502020204030204" pitchFamily="34" charset="0"/>
              </a:rPr>
              <a:t>Cyber Bullying</a:t>
            </a:r>
          </a:p>
          <a:p>
            <a:r>
              <a:rPr lang="en-GB" sz="4000" dirty="0">
                <a:effectLst/>
                <a:ea typeface="Calibri" panose="020F0502020204030204" pitchFamily="34" charset="0"/>
              </a:rPr>
              <a:t>Identity theft</a:t>
            </a:r>
          </a:p>
          <a:p>
            <a:pPr marL="0" indent="0">
              <a:buNone/>
            </a:pPr>
            <a:endParaRPr lang="en-GB" sz="4000" b="1" dirty="0"/>
          </a:p>
          <a:p>
            <a:endParaRPr lang="en-GB" sz="4000" dirty="0"/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4" name="Picture 3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0E204932-1EA6-050B-5538-514C9E5C7E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41" y="297656"/>
            <a:ext cx="1324304" cy="14605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5FAB9F6-9F80-E335-2BC9-776D5052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50" y="2441575"/>
            <a:ext cx="42195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7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Core Programmes – Primary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sz="33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33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                            School Assemblies </a:t>
            </a:r>
            <a:endParaRPr lang="en-GB" sz="33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33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r>
              <a:rPr lang="en-GB" sz="33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We would be very happy to come into your school and offer a 30 minute </a:t>
            </a:r>
            <a:r>
              <a:rPr lang="en-GB" sz="3300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whole school assembly throughout the day.</a:t>
            </a:r>
            <a:r>
              <a:rPr lang="en-GB" sz="3300" u="sng" dirty="0"/>
              <a:t> </a:t>
            </a:r>
            <a:endParaRPr lang="en-GB" sz="3300" dirty="0"/>
          </a:p>
          <a:p>
            <a:pPr marL="0" indent="0"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4" name="Picture 3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1B3F72FE-01A8-4A6E-EC6A-C4D9E9AA5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31" y="326969"/>
            <a:ext cx="1324304" cy="14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Core Programmes – Primary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School Assemblies </a:t>
            </a:r>
          </a:p>
          <a:p>
            <a:endParaRPr lang="en-GB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Respect Assembly - Year 6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understand that all people need to be respected.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understand that our words and actions can hurt people. 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 understand the meaning of the term ‘anti-social behaviour’.</a:t>
            </a:r>
            <a:endParaRPr lang="en-GB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 </a:t>
            </a:r>
            <a:endParaRPr lang="en-GB" dirty="0">
              <a:effectLst/>
              <a:ea typeface="Calibri" panose="020F0502020204030204" pitchFamily="34" charset="0"/>
            </a:endParaRPr>
          </a:p>
          <a:p>
            <a:endParaRPr lang="en-GB" sz="3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4" name="Picture 3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1B3F72FE-01A8-4A6E-EC6A-C4D9E9AA5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31" y="326969"/>
            <a:ext cx="1324304" cy="1498656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FE63D97-16D9-FC84-4111-A6C5288BF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386" y="2044892"/>
            <a:ext cx="2689097" cy="195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9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Core Programmes – Primary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1875"/>
          </a:xfrm>
        </p:spPr>
        <p:txBody>
          <a:bodyPr>
            <a:normAutofit fontScale="47500" lnSpcReduction="20000"/>
          </a:bodyPr>
          <a:lstStyle/>
          <a:p>
            <a:r>
              <a:rPr lang="en-GB" sz="5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Whole School Assemblies </a:t>
            </a:r>
          </a:p>
          <a:p>
            <a:endParaRPr lang="en-GB" sz="4500" b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5900" b="1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Summer Safety - May – July </a:t>
            </a:r>
          </a:p>
          <a:p>
            <a:pPr indent="0" fontAlgn="base">
              <a:buNone/>
            </a:pPr>
            <a:r>
              <a:rPr lang="en-GB" sz="33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</a:p>
          <a:p>
            <a:pPr marL="457200" indent="-228600" algn="just" fontAlgn="base"/>
            <a:r>
              <a:rPr lang="en-GB" sz="5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Fire – Camp </a:t>
            </a:r>
            <a:endParaRPr lang="en-GB" sz="5900" dirty="0">
              <a:effectLst/>
              <a:ea typeface="Calibri" panose="020F0502020204030204" pitchFamily="34" charset="0"/>
            </a:endParaRPr>
          </a:p>
          <a:p>
            <a:pPr marL="457200" indent="-228600" algn="just" fontAlgn="base"/>
            <a:r>
              <a:rPr lang="en-GB" sz="5900" dirty="0">
                <a:effectLst/>
                <a:ea typeface="Calibri" panose="020F0502020204030204" pitchFamily="34" charset="0"/>
              </a:rPr>
              <a:t> </a:t>
            </a:r>
            <a:r>
              <a:rPr lang="en-GB" sz="5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Water – also offer a separate Water Safety assembly (KS1 &amp; KS2)</a:t>
            </a:r>
            <a:endParaRPr lang="en-GB" sz="5900" dirty="0">
              <a:effectLst/>
              <a:ea typeface="Calibri" panose="020F0502020204030204" pitchFamily="34" charset="0"/>
            </a:endParaRPr>
          </a:p>
          <a:p>
            <a:pPr marL="457200" indent="-228600" algn="just" fontAlgn="base"/>
            <a:r>
              <a:rPr lang="en-GB" sz="5900" dirty="0">
                <a:effectLst/>
                <a:ea typeface="Calibri" panose="020F0502020204030204" pitchFamily="34" charset="0"/>
              </a:rPr>
              <a:t> </a:t>
            </a:r>
            <a:r>
              <a:rPr lang="en-GB" sz="5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Beach</a:t>
            </a:r>
            <a:endParaRPr lang="en-GB" sz="5900" dirty="0">
              <a:effectLst/>
              <a:ea typeface="Calibri" panose="020F0502020204030204" pitchFamily="34" charset="0"/>
            </a:endParaRPr>
          </a:p>
          <a:p>
            <a:pPr marL="457200" indent="-228600" algn="just" fontAlgn="base"/>
            <a:r>
              <a:rPr lang="en-GB" sz="5900" dirty="0">
                <a:effectLst/>
                <a:ea typeface="Calibri" panose="020F0502020204030204" pitchFamily="34" charset="0"/>
              </a:rPr>
              <a:t> </a:t>
            </a:r>
            <a:r>
              <a:rPr lang="en-GB" sz="5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Sun </a:t>
            </a:r>
            <a:endParaRPr lang="en-GB" sz="5900" dirty="0">
              <a:effectLst/>
              <a:ea typeface="Calibri" panose="020F0502020204030204" pitchFamily="34" charset="0"/>
            </a:endParaRPr>
          </a:p>
          <a:p>
            <a:pPr marL="457200" indent="-228600" algn="just" fontAlgn="base"/>
            <a:r>
              <a:rPr lang="en-GB" sz="5900" dirty="0">
                <a:effectLst/>
                <a:ea typeface="Calibri" panose="020F0502020204030204" pitchFamily="34" charset="0"/>
              </a:rPr>
              <a:t> </a:t>
            </a:r>
            <a:r>
              <a:rPr lang="en-GB" sz="5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Electricity</a:t>
            </a:r>
            <a:endParaRPr lang="en-GB" sz="5900" dirty="0">
              <a:effectLst/>
              <a:ea typeface="Calibri" panose="020F0502020204030204" pitchFamily="34" charset="0"/>
            </a:endParaRPr>
          </a:p>
          <a:p>
            <a:pPr marL="457200" indent="-228600" algn="just" fontAlgn="base"/>
            <a:r>
              <a:rPr lang="en-GB" sz="5900" dirty="0">
                <a:effectLst/>
                <a:ea typeface="Calibri" panose="020F0502020204030204" pitchFamily="34" charset="0"/>
              </a:rPr>
              <a:t> </a:t>
            </a:r>
            <a:r>
              <a:rPr lang="en-GB" sz="59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Railway</a:t>
            </a:r>
            <a:endParaRPr lang="en-GB" sz="5900" dirty="0">
              <a:effectLst/>
              <a:ea typeface="Calibri" panose="020F0502020204030204" pitchFamily="34" charset="0"/>
            </a:endParaRPr>
          </a:p>
          <a:p>
            <a:endParaRPr lang="en-GB" sz="3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3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4" name="Picture 3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1B3F72FE-01A8-4A6E-EC6A-C4D9E9AA5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31" y="326969"/>
            <a:ext cx="1324304" cy="1498656"/>
          </a:xfrm>
          <a:prstGeom prst="rect">
            <a:avLst/>
          </a:prstGeom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DAD47FA3-696F-BD8E-1E37-82DBD9FE7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1306" y="4246561"/>
            <a:ext cx="3733553" cy="203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56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Core Programmes – Primary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04950"/>
            <a:ext cx="10944225" cy="5153025"/>
          </a:xfrm>
        </p:spPr>
        <p:txBody>
          <a:bodyPr>
            <a:normAutofit fontScale="40000" lnSpcReduction="20000"/>
          </a:bodyPr>
          <a:lstStyle/>
          <a:p>
            <a:endParaRPr lang="en-GB" sz="59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9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5900" b="1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Firework &amp; Halloween – Whole school assemblies</a:t>
            </a:r>
            <a:endParaRPr lang="en-GB" sz="5900" dirty="0">
              <a:effectLst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4000" dirty="0">
              <a:effectLst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GB" sz="5000" dirty="0">
                <a:effectLst/>
                <a:ea typeface="Times New Roman" panose="02020603050405020304" pitchFamily="18" charset="0"/>
              </a:rPr>
              <a:t>Why we have bonfire night</a:t>
            </a:r>
            <a:endParaRPr lang="en-GB" sz="5000" dirty="0">
              <a:effectLst/>
              <a:ea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GB" sz="5000" dirty="0">
                <a:effectLst/>
                <a:ea typeface="Times New Roman" panose="02020603050405020304" pitchFamily="18" charset="0"/>
              </a:rPr>
              <a:t>That fireworks are dangerous if rules are not followed</a:t>
            </a:r>
            <a:endParaRPr lang="en-GB" sz="5000" dirty="0">
              <a:effectLst/>
              <a:ea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GB" sz="5000" dirty="0">
                <a:effectLst/>
                <a:ea typeface="Times New Roman" panose="02020603050405020304" pitchFamily="18" charset="0"/>
              </a:rPr>
              <a:t>The firework code</a:t>
            </a:r>
            <a:endParaRPr lang="en-GB" sz="5000" dirty="0">
              <a:effectLst/>
              <a:ea typeface="Calibri" panose="020F050202020403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en-GB" sz="5000" dirty="0">
                <a:effectLst/>
                <a:ea typeface="Times New Roman" panose="02020603050405020304" pitchFamily="18" charset="0"/>
              </a:rPr>
              <a:t>How pupils and their pets can stay safe on bonfire night</a:t>
            </a:r>
            <a:endParaRPr lang="en-GB" sz="5000" dirty="0">
              <a:effectLst/>
              <a:ea typeface="Calibri" panose="020F0502020204030204" pitchFamily="34" charset="0"/>
            </a:endParaRPr>
          </a:p>
          <a:p>
            <a:endParaRPr lang="en-GB" sz="5000" b="1" dirty="0">
              <a:solidFill>
                <a:srgbClr val="0D0D0D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900" b="1" dirty="0">
                <a:solidFill>
                  <a:srgbClr val="0D0D0D"/>
                </a:solidFill>
                <a:effectLst/>
                <a:ea typeface="Calibri" panose="020F0502020204030204" pitchFamily="34" charset="0"/>
              </a:rPr>
              <a:t>Safety messages around Halloween – stay safe – stay with an adult </a:t>
            </a:r>
            <a:endParaRPr lang="en-GB" sz="5900" dirty="0">
              <a:effectLst/>
              <a:ea typeface="Calibri" panose="020F0502020204030204" pitchFamily="34" charset="0"/>
            </a:endParaRPr>
          </a:p>
          <a:p>
            <a:pPr lvl="0"/>
            <a:endParaRPr lang="en-GB" sz="4000" dirty="0">
              <a:solidFill>
                <a:srgbClr val="0D0D0D"/>
              </a:solidFill>
              <a:effectLst/>
              <a:ea typeface="Times New Roman" panose="02020603050405020304" pitchFamily="18" charset="0"/>
            </a:endParaRPr>
          </a:p>
          <a:p>
            <a:pPr lvl="0"/>
            <a:r>
              <a:rPr lang="en-GB" sz="500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Keep it safe</a:t>
            </a:r>
            <a:endParaRPr lang="en-GB" sz="5000" dirty="0">
              <a:solidFill>
                <a:srgbClr val="0D0D0D"/>
              </a:solidFill>
              <a:effectLst/>
              <a:ea typeface="Calibri" panose="020F0502020204030204" pitchFamily="34" charset="0"/>
            </a:endParaRPr>
          </a:p>
          <a:p>
            <a:pPr lvl="0"/>
            <a:r>
              <a:rPr lang="en-GB" sz="500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Be seen at night</a:t>
            </a:r>
            <a:endParaRPr lang="en-GB" sz="5000" dirty="0">
              <a:solidFill>
                <a:srgbClr val="0D0D0D"/>
              </a:solidFill>
              <a:effectLst/>
              <a:ea typeface="Calibri" panose="020F0502020204030204" pitchFamily="34" charset="0"/>
            </a:endParaRPr>
          </a:p>
          <a:p>
            <a:pPr lvl="0"/>
            <a:r>
              <a:rPr lang="en-GB" sz="500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Trick and treating the safe way</a:t>
            </a:r>
            <a:endParaRPr lang="en-GB" sz="5000" dirty="0">
              <a:solidFill>
                <a:srgbClr val="0D0D0D"/>
              </a:solidFill>
              <a:effectLst/>
              <a:ea typeface="Calibri" panose="020F0502020204030204" pitchFamily="34" charset="0"/>
            </a:endParaRPr>
          </a:p>
          <a:p>
            <a:pPr lvl="0"/>
            <a:r>
              <a:rPr lang="en-GB" sz="5000" dirty="0">
                <a:solidFill>
                  <a:srgbClr val="0D0D0D"/>
                </a:solidFill>
                <a:effectLst/>
                <a:ea typeface="Times New Roman" panose="02020603050405020304" pitchFamily="18" charset="0"/>
              </a:rPr>
              <a:t>Safety message how to have fun</a:t>
            </a:r>
            <a:endParaRPr lang="en-GB" sz="5000" b="1" dirty="0">
              <a:solidFill>
                <a:srgbClr val="0D0D0D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0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33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4" name="Picture 3" descr="A picture containing text, metalware, gear&#10;&#10;Description automatically generated">
            <a:extLst>
              <a:ext uri="{FF2B5EF4-FFF2-40B4-BE49-F238E27FC236}">
                <a16:creationId xmlns:a16="http://schemas.microsoft.com/office/drawing/2014/main" id="{1B3F72FE-01A8-4A6E-EC6A-C4D9E9AA5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31" y="326969"/>
            <a:ext cx="1324304" cy="1498656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DA0E956-D652-0E89-8C76-993DEF53B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43" y="2040839"/>
            <a:ext cx="2785570" cy="204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B7E304C-EFDA-8FA4-BC1C-08EC9EA8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44" y="4617351"/>
            <a:ext cx="2785569" cy="20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A32CF40179041A2EAE7BB696F25A3" ma:contentTypeVersion="4" ma:contentTypeDescription="Create a new document." ma:contentTypeScope="" ma:versionID="7ddbe05504fe1a858a8bf3da1b48b9ae">
  <xsd:schema xmlns:xsd="http://www.w3.org/2001/XMLSchema" xmlns:xs="http://www.w3.org/2001/XMLSchema" xmlns:p="http://schemas.microsoft.com/office/2006/metadata/properties" xmlns:ns3="fdb21c94-707f-45e8-af24-9a71ed12d151" targetNamespace="http://schemas.microsoft.com/office/2006/metadata/properties" ma:root="true" ma:fieldsID="8cb0cb9eafa6fbe8a29ef0fd4135ac99" ns3:_="">
    <xsd:import namespace="fdb21c94-707f-45e8-af24-9a71ed12d1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21c94-707f-45e8-af24-9a71ed12d1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3325C7-A56A-425D-AA17-4A0B60B27BF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fdb21c94-707f-45e8-af24-9a71ed12d15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6C6338-5D63-4D78-A7E6-1FF85B487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21c94-707f-45e8-af24-9a71ed12d1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171D02-09E2-4BCA-B456-55BD59DCA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11749</TotalTime>
  <Words>486</Words>
  <Application>Microsoft Office PowerPoint</Application>
  <PresentationFormat>Widescreen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Office Theme</vt:lpstr>
      <vt:lpstr>Education &amp; Specialist Intervention Team</vt:lpstr>
      <vt:lpstr>Education Team</vt:lpstr>
      <vt:lpstr>Primary </vt:lpstr>
      <vt:lpstr>Core Programmes – Primary  </vt:lpstr>
      <vt:lpstr>Core Programmes – Primary  </vt:lpstr>
      <vt:lpstr>Core Programmes – Primary  </vt:lpstr>
      <vt:lpstr>Core Programmes – Primary  </vt:lpstr>
      <vt:lpstr>Core Programmes – Primary  </vt:lpstr>
      <vt:lpstr>Core Programmes – Primary  </vt:lpstr>
      <vt:lpstr>PowerPoint Presentation</vt:lpstr>
      <vt:lpstr>To make a booking please email: </vt:lpstr>
      <vt:lpstr>Juvenile Fire Setter Intervention</vt:lpstr>
      <vt:lpstr>Juvenile Fire Setters</vt:lpstr>
    </vt:vector>
  </TitlesOfParts>
  <Company>ECFRSPC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Johnson</dc:creator>
  <cp:lastModifiedBy>Pam Langmead</cp:lastModifiedBy>
  <cp:revision>81</cp:revision>
  <cp:lastPrinted>2019-11-28T16:19:31Z</cp:lastPrinted>
  <dcterms:created xsi:type="dcterms:W3CDTF">2017-02-02T14:22:25Z</dcterms:created>
  <dcterms:modified xsi:type="dcterms:W3CDTF">2022-06-14T14:49:56Z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0x010100C9DA32CF40179041A2EAE7BB696F25A3</vt:lpwstr>
  </property>
</Properties>
</file>