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8"/>
  </p:notesMasterIdLst>
  <p:sldIdLst>
    <p:sldId id="257" r:id="rId3"/>
    <p:sldId id="266" r:id="rId4"/>
    <p:sldId id="271" r:id="rId5"/>
    <p:sldId id="272" r:id="rId6"/>
    <p:sldId id="273" r:id="rId7"/>
    <p:sldId id="274" r:id="rId8"/>
    <p:sldId id="259" r:id="rId9"/>
    <p:sldId id="261" r:id="rId10"/>
    <p:sldId id="279" r:id="rId11"/>
    <p:sldId id="270" r:id="rId12"/>
    <p:sldId id="277" r:id="rId13"/>
    <p:sldId id="281" r:id="rId14"/>
    <p:sldId id="282" r:id="rId15"/>
    <p:sldId id="28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8"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DC464-F50F-4300-9802-9061C58B385D}" type="datetimeFigureOut">
              <a:rPr lang="en-GB" smtClean="0"/>
              <a:t>13/03/2019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00842-3FDD-48B0-83CB-20F37F4913DB}" type="slidenum">
              <a:rPr lang="en-GB" smtClean="0"/>
              <a:t>‹#›</a:t>
            </a:fld>
            <a:endParaRPr lang="en-GB"/>
          </a:p>
        </p:txBody>
      </p:sp>
    </p:spTree>
    <p:extLst>
      <p:ext uri="{BB962C8B-B14F-4D97-AF65-F5344CB8AC3E}">
        <p14:creationId xmlns:p14="http://schemas.microsoft.com/office/powerpoint/2010/main" val="176272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 – District</a:t>
            </a:r>
            <a:r>
              <a:rPr lang="en-GB" baseline="0" dirty="0" smtClean="0"/>
              <a:t> Level Handouts of Teams and names professionals. Photos if possible. </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5</a:t>
            </a:fld>
            <a:endParaRPr lang="en-GB"/>
          </a:p>
        </p:txBody>
      </p:sp>
    </p:spTree>
    <p:extLst>
      <p:ext uri="{BB962C8B-B14F-4D97-AF65-F5344CB8AC3E}">
        <p14:creationId xmlns:p14="http://schemas.microsoft.com/office/powerpoint/2010/main" val="4100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Handout of the Team Structure</a:t>
            </a:r>
            <a:r>
              <a:rPr lang="en-GB" baseline="0" dirty="0" smtClean="0"/>
              <a:t> and points of contact </a:t>
            </a:r>
          </a:p>
          <a:p>
            <a:r>
              <a:rPr lang="en-GB" baseline="0" dirty="0" smtClean="0"/>
              <a:t>Take Risk Advert Primary Resources </a:t>
            </a:r>
          </a:p>
          <a:p>
            <a:r>
              <a:rPr lang="en-GB" baseline="0" dirty="0" smtClean="0"/>
              <a:t>Talk about Family Hubs and Healthy Family Drop In’s</a:t>
            </a:r>
            <a:endParaRPr lang="en-GB" dirty="0"/>
          </a:p>
        </p:txBody>
      </p:sp>
      <p:sp>
        <p:nvSpPr>
          <p:cNvPr id="4" name="Slide Number Placeholder 3"/>
          <p:cNvSpPr>
            <a:spLocks noGrp="1"/>
          </p:cNvSpPr>
          <p:nvPr>
            <p:ph type="sldNum" sz="quarter" idx="10"/>
          </p:nvPr>
        </p:nvSpPr>
        <p:spPr/>
        <p:txBody>
          <a:bodyPr/>
          <a:lstStyle/>
          <a:p>
            <a:fld id="{07D00842-3FDD-48B0-83CB-20F37F4913DB}" type="slidenum">
              <a:rPr lang="en-GB" smtClean="0"/>
              <a:t>7</a:t>
            </a:fld>
            <a:endParaRPr lang="en-GB"/>
          </a:p>
        </p:txBody>
      </p:sp>
    </p:spTree>
    <p:extLst>
      <p:ext uri="{BB962C8B-B14F-4D97-AF65-F5344CB8AC3E}">
        <p14:creationId xmlns:p14="http://schemas.microsoft.com/office/powerpoint/2010/main" val="13519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Identified</a:t>
            </a:r>
            <a:r>
              <a:rPr lang="en-GB" baseline="0" dirty="0" smtClean="0"/>
              <a:t> by School Nursing, Healthy Schools Offer. </a:t>
            </a:r>
          </a:p>
          <a:p>
            <a:r>
              <a:rPr lang="en-GB" baseline="0" dirty="0" smtClean="0"/>
              <a:t>Copy of the referral forms to give out or refer via a school nurse</a:t>
            </a:r>
          </a:p>
          <a:p>
            <a:r>
              <a:rPr lang="en-GB" baseline="0" dirty="0" smtClean="0"/>
              <a:t>List of Healthy Family Drop In’s – Which ones have hearing tests? </a:t>
            </a:r>
          </a:p>
          <a:p>
            <a:r>
              <a:rPr lang="en-GB" baseline="0" dirty="0" smtClean="0"/>
              <a:t>Generic Email Address Business Cards </a:t>
            </a:r>
          </a:p>
          <a:p>
            <a:endParaRPr lang="en-GB" baseline="0" dirty="0" smtClean="0"/>
          </a:p>
        </p:txBody>
      </p:sp>
      <p:sp>
        <p:nvSpPr>
          <p:cNvPr id="4" name="Slide Number Placeholder 3"/>
          <p:cNvSpPr>
            <a:spLocks noGrp="1"/>
          </p:cNvSpPr>
          <p:nvPr>
            <p:ph type="sldNum" sz="quarter" idx="10"/>
          </p:nvPr>
        </p:nvSpPr>
        <p:spPr/>
        <p:txBody>
          <a:bodyPr/>
          <a:lstStyle/>
          <a:p>
            <a:fld id="{07D00842-3FDD-48B0-83CB-20F37F4913DB}" type="slidenum">
              <a:rPr lang="en-GB" smtClean="0"/>
              <a:t>8</a:t>
            </a:fld>
            <a:endParaRPr lang="en-GB"/>
          </a:p>
        </p:txBody>
      </p:sp>
    </p:spTree>
    <p:extLst>
      <p:ext uri="{BB962C8B-B14F-4D97-AF65-F5344CB8AC3E}">
        <p14:creationId xmlns:p14="http://schemas.microsoft.com/office/powerpoint/2010/main" val="108912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10</a:t>
            </a:fld>
            <a:endParaRPr lang="en-GB"/>
          </a:p>
        </p:txBody>
      </p:sp>
    </p:spTree>
    <p:extLst>
      <p:ext uri="{BB962C8B-B14F-4D97-AF65-F5344CB8AC3E}">
        <p14:creationId xmlns:p14="http://schemas.microsoft.com/office/powerpoint/2010/main" val="391701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12</a:t>
            </a:fld>
            <a:endParaRPr lang="en-GB"/>
          </a:p>
        </p:txBody>
      </p:sp>
    </p:spTree>
    <p:extLst>
      <p:ext uri="{BB962C8B-B14F-4D97-AF65-F5344CB8AC3E}">
        <p14:creationId xmlns:p14="http://schemas.microsoft.com/office/powerpoint/2010/main" val="391701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r>
              <a:rPr lang="en-GB" baseline="0" dirty="0" smtClean="0"/>
              <a:t> off training dates for each quadrant and </a:t>
            </a:r>
            <a:r>
              <a:rPr lang="en-GB" baseline="0" smtClean="0"/>
              <a:t>booking details </a:t>
            </a:r>
            <a:endParaRPr lang="en-GB"/>
          </a:p>
        </p:txBody>
      </p:sp>
      <p:sp>
        <p:nvSpPr>
          <p:cNvPr id="4" name="Slide Number Placeholder 3"/>
          <p:cNvSpPr>
            <a:spLocks noGrp="1"/>
          </p:cNvSpPr>
          <p:nvPr>
            <p:ph type="sldNum" sz="quarter" idx="10"/>
          </p:nvPr>
        </p:nvSpPr>
        <p:spPr/>
        <p:txBody>
          <a:bodyPr/>
          <a:lstStyle/>
          <a:p>
            <a:fld id="{07D00842-3FDD-48B0-83CB-20F37F4913DB}" type="slidenum">
              <a:rPr lang="en-GB" smtClean="0"/>
              <a:t>13</a:t>
            </a:fld>
            <a:endParaRPr lang="en-GB"/>
          </a:p>
        </p:txBody>
      </p:sp>
    </p:spTree>
    <p:extLst>
      <p:ext uri="{BB962C8B-B14F-4D97-AF65-F5344CB8AC3E}">
        <p14:creationId xmlns:p14="http://schemas.microsoft.com/office/powerpoint/2010/main" val="3917015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D1A3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pic>
        <p:nvPicPr>
          <p:cNvPr id="9" name="Picture 5" descr="C:\Users\Kasey.Ly\Desktop\Powerpoint assets\VC_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60363" y="540001"/>
            <a:ext cx="1495384" cy="58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1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61545"/>
            <a:ext cx="3847981" cy="1961074"/>
          </a:xfrm>
        </p:spPr>
        <p:txBody>
          <a:bodyPr/>
          <a:lstStyle>
            <a:lvl1pPr>
              <a:spcBef>
                <a:spcPts val="351"/>
              </a:spcBef>
              <a:spcAft>
                <a:spcPts val="526"/>
              </a:spcAft>
              <a:defRPr sz="1400" b="1">
                <a:solidFill>
                  <a:srgbClr val="ED1A37"/>
                </a:solidFill>
              </a:defRPr>
            </a:lvl1pPr>
            <a:lvl2pPr marL="157234" indent="-157234">
              <a:defRPr sz="1200" baseline="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39" y="1861545"/>
            <a:ext cx="3847981"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4"/>
          </p:nvPr>
        </p:nvSpPr>
        <p:spPr>
          <a:xfrm>
            <a:off x="610866" y="3893351"/>
            <a:ext cx="7983354" cy="1961074"/>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614273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774176"/>
            <a:ext cx="7983354" cy="221455"/>
          </a:xfrm>
        </p:spPr>
        <p:txBody>
          <a:bodyPr>
            <a:noAutofit/>
          </a:bodyPr>
          <a:lstStyle>
            <a:lvl1pPr>
              <a:spcAft>
                <a:spcPts val="1052"/>
              </a:spcAft>
              <a:defRPr sz="1200" b="1"/>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Picture Placeholder 6"/>
          <p:cNvSpPr>
            <a:spLocks noGrp="1"/>
          </p:cNvSpPr>
          <p:nvPr>
            <p:ph type="pic" sz="quarter" idx="13"/>
          </p:nvPr>
        </p:nvSpPr>
        <p:spPr>
          <a:xfrm>
            <a:off x="610867" y="2093128"/>
            <a:ext cx="2492337" cy="2628920"/>
          </a:xfrm>
        </p:spPr>
        <p:txBody>
          <a:bodyPr/>
          <a:lstStyle/>
          <a:p>
            <a:r>
              <a:rPr lang="en-US" smtClean="0"/>
              <a:t>Click icon to add picture</a:t>
            </a:r>
            <a:endParaRPr lang="en-GB"/>
          </a:p>
        </p:txBody>
      </p:sp>
      <p:sp>
        <p:nvSpPr>
          <p:cNvPr id="8" name="Picture Placeholder 6"/>
          <p:cNvSpPr>
            <a:spLocks noGrp="1"/>
          </p:cNvSpPr>
          <p:nvPr>
            <p:ph type="pic" sz="quarter" idx="14"/>
          </p:nvPr>
        </p:nvSpPr>
        <p:spPr>
          <a:xfrm>
            <a:off x="3351468" y="2093128"/>
            <a:ext cx="2492337" cy="2628920"/>
          </a:xfrm>
        </p:spPr>
        <p:txBody>
          <a:bodyPr/>
          <a:lstStyle/>
          <a:p>
            <a:r>
              <a:rPr lang="en-US" smtClean="0"/>
              <a:t>Click icon to add picture</a:t>
            </a:r>
            <a:endParaRPr lang="en-GB"/>
          </a:p>
        </p:txBody>
      </p:sp>
      <p:sp>
        <p:nvSpPr>
          <p:cNvPr id="9" name="Picture Placeholder 6"/>
          <p:cNvSpPr>
            <a:spLocks noGrp="1"/>
          </p:cNvSpPr>
          <p:nvPr>
            <p:ph type="pic" sz="quarter" idx="15"/>
          </p:nvPr>
        </p:nvSpPr>
        <p:spPr>
          <a:xfrm>
            <a:off x="6089472" y="2093128"/>
            <a:ext cx="2492337" cy="2628920"/>
          </a:xfrm>
        </p:spPr>
        <p:txBody>
          <a:bodyPr/>
          <a:lstStyle/>
          <a:p>
            <a:r>
              <a:rPr lang="en-US" smtClean="0"/>
              <a:t>Click icon to add picture</a:t>
            </a:r>
            <a:endParaRPr lang="en-GB"/>
          </a:p>
        </p:txBody>
      </p:sp>
      <p:sp>
        <p:nvSpPr>
          <p:cNvPr id="10" name="Content Placeholder 2"/>
          <p:cNvSpPr>
            <a:spLocks noGrp="1"/>
          </p:cNvSpPr>
          <p:nvPr>
            <p:ph idx="16"/>
          </p:nvPr>
        </p:nvSpPr>
        <p:spPr>
          <a:xfrm>
            <a:off x="610867" y="4773099"/>
            <a:ext cx="2492338" cy="1081326"/>
          </a:xfrm>
        </p:spPr>
        <p:txBody>
          <a:bodyPr>
            <a:noAutofit/>
          </a:bodyPr>
          <a:lstStyle>
            <a:lvl1pPr marL="150276" indent="-150276">
              <a:spcAft>
                <a:spcPts val="1052"/>
              </a:spcAft>
              <a:buSzPct val="80000"/>
              <a:buFontTx/>
              <a:buBlip>
                <a:blip r:embed="rId2"/>
              </a:buBlip>
              <a:tabLst>
                <a:tab pos="155842" algn="l"/>
              </a:tabLst>
              <a:defRPr sz="1000" b="0"/>
            </a:lvl1pPr>
          </a:lstStyle>
          <a:p>
            <a:pPr lvl="0"/>
            <a:r>
              <a:rPr lang="en-US" smtClean="0"/>
              <a:t>Click to edit Master text styles</a:t>
            </a:r>
          </a:p>
        </p:txBody>
      </p:sp>
      <p:sp>
        <p:nvSpPr>
          <p:cNvPr id="11" name="Content Placeholder 2"/>
          <p:cNvSpPr>
            <a:spLocks noGrp="1"/>
          </p:cNvSpPr>
          <p:nvPr>
            <p:ph idx="17"/>
          </p:nvPr>
        </p:nvSpPr>
        <p:spPr>
          <a:xfrm>
            <a:off x="3351467"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
        <p:nvSpPr>
          <p:cNvPr id="14" name="Content Placeholder 2"/>
          <p:cNvSpPr>
            <a:spLocks noGrp="1"/>
          </p:cNvSpPr>
          <p:nvPr>
            <p:ph idx="18"/>
          </p:nvPr>
        </p:nvSpPr>
        <p:spPr>
          <a:xfrm>
            <a:off x="6089472" y="4773099"/>
            <a:ext cx="2492338" cy="1081326"/>
          </a:xfrm>
        </p:spPr>
        <p:txBody>
          <a:bodyPr>
            <a:noAutofit/>
          </a:bodyPr>
          <a:lstStyle>
            <a:lvl1pPr marL="150276" indent="-150276">
              <a:spcAft>
                <a:spcPts val="1052"/>
              </a:spcAft>
              <a:buSzPct val="80000"/>
              <a:buFontTx/>
              <a:buBlip>
                <a:blip r:embed="rId2"/>
              </a:buBlip>
              <a:defRPr sz="1000" b="0"/>
            </a:lvl1pPr>
          </a:lstStyle>
          <a:p>
            <a:pPr lvl="0"/>
            <a:r>
              <a:rPr lang="en-US" smtClean="0"/>
              <a:t>Click to edit Master text styles</a:t>
            </a:r>
          </a:p>
        </p:txBody>
      </p:sp>
    </p:spTree>
    <p:extLst>
      <p:ext uri="{BB962C8B-B14F-4D97-AF65-F5344CB8AC3E}">
        <p14:creationId xmlns:p14="http://schemas.microsoft.com/office/powerpoint/2010/main" val="4079684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0F7010-E999-4FC2-AE85-B5FFBD58F110}" type="slidenum">
              <a:rPr lang="en-GB" smtClean="0"/>
              <a:pPr/>
              <a:t>‹#›</a:t>
            </a:fld>
            <a:endParaRPr lang="en-GB"/>
          </a:p>
        </p:txBody>
      </p:sp>
      <p:sp>
        <p:nvSpPr>
          <p:cNvPr id="6" name="Title 1"/>
          <p:cNvSpPr>
            <a:spLocks noGrp="1"/>
          </p:cNvSpPr>
          <p:nvPr>
            <p:ph type="title"/>
          </p:nvPr>
        </p:nvSpPr>
        <p:spPr>
          <a:xfrm>
            <a:off x="610867" y="683792"/>
            <a:ext cx="7983354" cy="908209"/>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45659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120552"/>
            <a:ext cx="9232070" cy="6980387"/>
          </a:xfrm>
          <a:prstGeom prst="rect">
            <a:avLst/>
          </a:prstGeom>
        </p:spPr>
      </p:pic>
      <p:sp>
        <p:nvSpPr>
          <p:cNvPr id="3" name="TextBox 2"/>
          <p:cNvSpPr txBox="1"/>
          <p:nvPr userDrawn="1"/>
        </p:nvSpPr>
        <p:spPr>
          <a:xfrm>
            <a:off x="2410507" y="5857047"/>
            <a:ext cx="4313115" cy="334981"/>
          </a:xfrm>
          <a:prstGeom prst="rect">
            <a:avLst/>
          </a:prstGeom>
          <a:noFill/>
        </p:spPr>
        <p:txBody>
          <a:bodyPr wrap="square" lIns="80147" tIns="40074" rIns="80147" bIns="40074" rtlCol="0">
            <a:spAutoFit/>
          </a:bodyPr>
          <a:lstStyle/>
          <a:p>
            <a:pPr algn="ctr" defTabSz="914239">
              <a:spcAft>
                <a:spcPts val="526"/>
              </a:spcAft>
            </a:pPr>
            <a:r>
              <a:rPr lang="en-GB" sz="1600" b="1" dirty="0">
                <a:solidFill>
                  <a:srgbClr val="ED1A37"/>
                </a:solidFill>
                <a:cs typeface="Arial" pitchFamily="34" charset="0"/>
              </a:rPr>
              <a:t>www.essexfamilywellbeing.co.uk</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902" y="5530311"/>
            <a:ext cx="636365" cy="32651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42479" y="5520084"/>
            <a:ext cx="755880" cy="326517"/>
          </a:xfrm>
          <a:prstGeom prst="rect">
            <a:avLst/>
          </a:prstGeom>
        </p:spPr>
      </p:pic>
      <p:sp>
        <p:nvSpPr>
          <p:cNvPr id="11" name="TextBox 10"/>
          <p:cNvSpPr txBox="1"/>
          <p:nvPr userDrawn="1"/>
        </p:nvSpPr>
        <p:spPr>
          <a:xfrm>
            <a:off x="6942479" y="5332526"/>
            <a:ext cx="1827841" cy="111661"/>
          </a:xfrm>
          <a:prstGeom prst="rect">
            <a:avLst/>
          </a:prstGeom>
          <a:noFill/>
        </p:spPr>
        <p:txBody>
          <a:bodyPr wrap="square" lIns="0" tIns="0" rIns="0" bIns="0" rtlCol="0">
            <a:spAutoFit/>
          </a:bodyPr>
          <a:lstStyle/>
          <a:p>
            <a:pPr defTabSz="914239"/>
            <a:r>
              <a:rPr lang="en-GB" sz="700" dirty="0">
                <a:solidFill>
                  <a:prstClr val="white"/>
                </a:solidFill>
              </a:rPr>
              <a:t>Commissioned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1834" y="566258"/>
            <a:ext cx="1033775" cy="51606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5282" y="374601"/>
            <a:ext cx="1735935" cy="921022"/>
          </a:xfrm>
          <a:prstGeom prst="rect">
            <a:avLst/>
          </a:prstGeom>
        </p:spPr>
      </p:pic>
    </p:spTree>
    <p:extLst>
      <p:ext uri="{BB962C8B-B14F-4D97-AF65-F5344CB8AC3E}">
        <p14:creationId xmlns:p14="http://schemas.microsoft.com/office/powerpoint/2010/main" val="276864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7" y="6274175"/>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a16="http://schemas.microsoft.com/office/drawing/2014/main" xmlns="" id="{D82E1638-0496-3648-8686-320163A2A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5930" y="361717"/>
            <a:ext cx="925201" cy="230913"/>
          </a:xfrm>
          <a:prstGeom prst="rect">
            <a:avLst/>
          </a:prstGeom>
        </p:spPr>
      </p:pic>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5"/>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a16="http://schemas.microsoft.com/office/drawing/2014/main" xmlns="" id="{4F5FC40B-4B9A-894D-9CC2-B04059E81D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266" y="253747"/>
            <a:ext cx="1864782" cy="497053"/>
          </a:xfrm>
          <a:prstGeom prst="rect">
            <a:avLst/>
          </a:prstGeom>
        </p:spPr>
      </p:pic>
      <p:sp>
        <p:nvSpPr>
          <p:cNvPr id="121" name="TextBox 120">
            <a:extLst>
              <a:ext uri="{FF2B5EF4-FFF2-40B4-BE49-F238E27FC236}">
                <a16:creationId xmlns:a16="http://schemas.microsoft.com/office/drawing/2014/main" xmlns="" id="{8764EC21-C174-D741-823E-438CD0A7D4E2}"/>
              </a:ext>
            </a:extLst>
          </p:cNvPr>
          <p:cNvSpPr txBox="1"/>
          <p:nvPr userDrawn="1"/>
        </p:nvSpPr>
        <p:spPr>
          <a:xfrm>
            <a:off x="6161697" y="6059981"/>
            <a:ext cx="2712991" cy="153888"/>
          </a:xfrm>
          <a:prstGeom prst="rect">
            <a:avLst/>
          </a:prstGeom>
          <a:noFill/>
        </p:spPr>
        <p:txBody>
          <a:bodyPr wrap="square" lIns="0" tIns="0" rIns="0" bIns="0" rtlCol="0">
            <a:spAutoFit/>
          </a:bodyPr>
          <a:lstStyle/>
          <a:p>
            <a:pPr defTabSz="497754"/>
            <a:r>
              <a:rPr lang="en-US" sz="1000" dirty="0">
                <a:solidFill>
                  <a:srgbClr val="000000">
                    <a:lumMod val="50000"/>
                    <a:lumOff val="50000"/>
                  </a:srgbClr>
                </a:solidFill>
              </a:rPr>
              <a:t>Services commissioned by:</a:t>
            </a:r>
          </a:p>
        </p:txBody>
      </p:sp>
    </p:spTree>
    <p:extLst>
      <p:ext uri="{BB962C8B-B14F-4D97-AF65-F5344CB8AC3E}">
        <p14:creationId xmlns:p14="http://schemas.microsoft.com/office/powerpoint/2010/main" val="2209513919"/>
      </p:ext>
    </p:extLst>
  </p:cSld>
  <p:clrMapOvr>
    <a:masterClrMapping/>
  </p:clrMapOvr>
  <p:extLst mod="1">
    <p:ext uri="{DCECCB84-F9BA-43D5-87BE-67443E8EF086}">
      <p15:sldGuideLst xmlns:p15="http://schemas.microsoft.com/office/powerpoint/2012/main">
        <p15:guide id="1" orient="horz" pos="351" userDrawn="1">
          <p15:clr>
            <a:srgbClr val="FBAE40"/>
          </p15:clr>
        </p15:guide>
        <p15:guide id="2" pos="2381" userDrawn="1">
          <p15:clr>
            <a:srgbClr val="FBAE40"/>
          </p15:clr>
        </p15:guide>
        <p15:guide id="3" pos="340" userDrawn="1">
          <p15:clr>
            <a:srgbClr val="FBAE40"/>
          </p15:clr>
        </p15:guide>
        <p15:guide id="4" pos="4422" userDrawn="1">
          <p15:clr>
            <a:srgbClr val="FBAE40"/>
          </p15:clr>
        </p15:guide>
        <p15:guide id="12" orient="horz" pos="6384" userDrawn="1">
          <p15:clr>
            <a:srgbClr val="FBAE40"/>
          </p15:clr>
        </p15:guide>
        <p15:guide id="13" orient="horz" pos="5940"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4461B41F-A714-F24E-83C0-616528CE4BF1}"/>
              </a:ext>
            </a:extLst>
          </p:cNvPr>
          <p:cNvPicPr>
            <a:picLocks noChangeAspect="1"/>
          </p:cNvPicPr>
          <p:nvPr userDrawn="1"/>
        </p:nvPicPr>
        <p:blipFill rotWithShape="1">
          <a:blip r:embed="rId2"/>
          <a:srcRect b="18677"/>
          <a:stretch/>
        </p:blipFill>
        <p:spPr>
          <a:xfrm>
            <a:off x="-21687" y="2186464"/>
            <a:ext cx="9180018" cy="5062546"/>
          </a:xfrm>
          <a:prstGeom prst="rect">
            <a:avLst/>
          </a:prstGeom>
        </p:spPr>
      </p:pic>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7" y="6274175"/>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pic>
        <p:nvPicPr>
          <p:cNvPr id="94" name="Picture 93">
            <a:extLst>
              <a:ext uri="{FF2B5EF4-FFF2-40B4-BE49-F238E27FC236}">
                <a16:creationId xmlns:a16="http://schemas.microsoft.com/office/drawing/2014/main" xmlns="" id="{D82E1638-0496-3648-8686-320163A2A8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5930" y="361717"/>
            <a:ext cx="925201" cy="230913"/>
          </a:xfrm>
          <a:prstGeom prst="rect">
            <a:avLst/>
          </a:prstGeom>
        </p:spPr>
      </p:pic>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5"/>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119" name="Picture 118">
            <a:extLst>
              <a:ext uri="{FF2B5EF4-FFF2-40B4-BE49-F238E27FC236}">
                <a16:creationId xmlns:a16="http://schemas.microsoft.com/office/drawing/2014/main" xmlns="" id="{4F5FC40B-4B9A-894D-9CC2-B04059E81D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2266" y="253747"/>
            <a:ext cx="1864782" cy="497053"/>
          </a:xfrm>
          <a:prstGeom prst="rect">
            <a:avLst/>
          </a:prstGeom>
        </p:spPr>
      </p:pic>
      <p:sp>
        <p:nvSpPr>
          <p:cNvPr id="11" name="TextBox 10">
            <a:extLst>
              <a:ext uri="{FF2B5EF4-FFF2-40B4-BE49-F238E27FC236}">
                <a16:creationId xmlns:a16="http://schemas.microsoft.com/office/drawing/2014/main" xmlns="" id="{BDD47251-2DF0-E440-A290-23971D42C962}"/>
              </a:ext>
            </a:extLst>
          </p:cNvPr>
          <p:cNvSpPr txBox="1"/>
          <p:nvPr userDrawn="1"/>
        </p:nvSpPr>
        <p:spPr>
          <a:xfrm>
            <a:off x="6161697"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1388949716"/>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A138B0C-607A-DD43-A0FF-367F61AC1C65}"/>
              </a:ext>
            </a:extLst>
          </p:cNvPr>
          <p:cNvGrpSpPr/>
          <p:nvPr userDrawn="1"/>
        </p:nvGrpSpPr>
        <p:grpSpPr>
          <a:xfrm>
            <a:off x="6161697" y="6274175"/>
            <a:ext cx="2329434" cy="238145"/>
            <a:chOff x="959771" y="3117533"/>
            <a:chExt cx="1925827" cy="371275"/>
          </a:xfrm>
        </p:grpSpPr>
        <p:pic>
          <p:nvPicPr>
            <p:cNvPr id="91" name="Picture 90">
              <a:extLst>
                <a:ext uri="{FF2B5EF4-FFF2-40B4-BE49-F238E27FC236}">
                  <a16:creationId xmlns:a16="http://schemas.microsoft.com/office/drawing/2014/main" xmlns="" id="{9ECE07AD-4ECD-9E46-8A27-9C1516C0F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1404" y="3128808"/>
              <a:ext cx="744194" cy="360000"/>
            </a:xfrm>
            <a:prstGeom prst="rect">
              <a:avLst/>
            </a:prstGeom>
          </p:spPr>
        </p:pic>
        <p:pic>
          <p:nvPicPr>
            <p:cNvPr id="93" name="Picture 92">
              <a:extLst>
                <a:ext uri="{FF2B5EF4-FFF2-40B4-BE49-F238E27FC236}">
                  <a16:creationId xmlns:a16="http://schemas.microsoft.com/office/drawing/2014/main" xmlns="" id="{0A1BA0C5-7A10-374D-8B8E-9A3D429901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771" y="3117533"/>
              <a:ext cx="883961" cy="360000"/>
            </a:xfrm>
            <a:prstGeom prst="rect">
              <a:avLst/>
            </a:prstGeom>
          </p:spPr>
        </p:pic>
      </p:grpSp>
      <p:sp>
        <p:nvSpPr>
          <p:cNvPr id="12" name="TextBox 11">
            <a:extLst>
              <a:ext uri="{FF2B5EF4-FFF2-40B4-BE49-F238E27FC236}">
                <a16:creationId xmlns:a16="http://schemas.microsoft.com/office/drawing/2014/main" xmlns="" id="{DC539ACF-2600-0E42-ADCB-7AB172C03A5F}"/>
              </a:ext>
            </a:extLst>
          </p:cNvPr>
          <p:cNvSpPr txBox="1"/>
          <p:nvPr userDrawn="1"/>
        </p:nvSpPr>
        <p:spPr>
          <a:xfrm>
            <a:off x="652868" y="6338365"/>
            <a:ext cx="5286853" cy="246221"/>
          </a:xfrm>
          <a:prstGeom prst="rect">
            <a:avLst/>
          </a:prstGeom>
          <a:noFill/>
        </p:spPr>
        <p:txBody>
          <a:bodyPr wrap="square" lIns="0" tIns="0" rIns="0" bIns="0" rtlCol="0">
            <a:spAutoFit/>
          </a:bodyPr>
          <a:lstStyle/>
          <a:p>
            <a:pPr defTabSz="497754"/>
            <a:r>
              <a:rPr lang="en-US" sz="1600" b="1" dirty="0" err="1">
                <a:solidFill>
                  <a:srgbClr val="ED1A37"/>
                </a:solidFill>
              </a:rPr>
              <a:t>www.essexfamilywellbeing.co.uk</a:t>
            </a:r>
            <a:endParaRPr lang="en-US" sz="1600" b="1" dirty="0">
              <a:solidFill>
                <a:srgbClr val="ED1A37"/>
              </a:solidFill>
            </a:endParaRPr>
          </a:p>
        </p:txBody>
      </p:sp>
      <p:pic>
        <p:nvPicPr>
          <p:cNvPr id="3" name="Picture 2">
            <a:extLst>
              <a:ext uri="{FF2B5EF4-FFF2-40B4-BE49-F238E27FC236}">
                <a16:creationId xmlns:a16="http://schemas.microsoft.com/office/drawing/2014/main" xmlns="" id="{657DA94E-02DF-3947-B38F-E50F3C064A59}"/>
              </a:ext>
            </a:extLst>
          </p:cNvPr>
          <p:cNvPicPr>
            <a:picLocks noChangeAspect="1"/>
          </p:cNvPicPr>
          <p:nvPr userDrawn="1"/>
        </p:nvPicPr>
        <p:blipFill>
          <a:blip r:embed="rId4"/>
          <a:stretch>
            <a:fillRect/>
          </a:stretch>
        </p:blipFill>
        <p:spPr>
          <a:xfrm>
            <a:off x="7540055" y="367663"/>
            <a:ext cx="928954" cy="230913"/>
          </a:xfrm>
          <a:prstGeom prst="rect">
            <a:avLst/>
          </a:prstGeom>
        </p:spPr>
      </p:pic>
      <p:pic>
        <p:nvPicPr>
          <p:cNvPr id="5" name="Picture 4">
            <a:extLst>
              <a:ext uri="{FF2B5EF4-FFF2-40B4-BE49-F238E27FC236}">
                <a16:creationId xmlns:a16="http://schemas.microsoft.com/office/drawing/2014/main" xmlns="" id="{39FE2227-ACC2-C044-AFF8-BFC6558590B1}"/>
              </a:ext>
            </a:extLst>
          </p:cNvPr>
          <p:cNvPicPr>
            <a:picLocks noChangeAspect="1"/>
          </p:cNvPicPr>
          <p:nvPr userDrawn="1"/>
        </p:nvPicPr>
        <p:blipFill>
          <a:blip r:embed="rId5"/>
          <a:stretch>
            <a:fillRect/>
          </a:stretch>
        </p:blipFill>
        <p:spPr>
          <a:xfrm>
            <a:off x="542265" y="254042"/>
            <a:ext cx="1865853" cy="496463"/>
          </a:xfrm>
          <a:prstGeom prst="rect">
            <a:avLst/>
          </a:prstGeom>
        </p:spPr>
      </p:pic>
      <p:sp>
        <p:nvSpPr>
          <p:cNvPr id="14" name="TextBox 13">
            <a:extLst>
              <a:ext uri="{FF2B5EF4-FFF2-40B4-BE49-F238E27FC236}">
                <a16:creationId xmlns:a16="http://schemas.microsoft.com/office/drawing/2014/main" xmlns="" id="{2B4EB0FA-16AC-7242-9450-1FA7177AB277}"/>
              </a:ext>
            </a:extLst>
          </p:cNvPr>
          <p:cNvSpPr txBox="1"/>
          <p:nvPr userDrawn="1"/>
        </p:nvSpPr>
        <p:spPr>
          <a:xfrm>
            <a:off x="6161697" y="6059981"/>
            <a:ext cx="2712991" cy="153888"/>
          </a:xfrm>
          <a:prstGeom prst="rect">
            <a:avLst/>
          </a:prstGeom>
          <a:noFill/>
        </p:spPr>
        <p:txBody>
          <a:bodyPr wrap="square" lIns="0" tIns="0" rIns="0" bIns="0" rtlCol="0">
            <a:spAutoFit/>
          </a:bodyPr>
          <a:lstStyle/>
          <a:p>
            <a:pPr defTabSz="497754"/>
            <a:r>
              <a:rPr lang="en-US" sz="1000" dirty="0">
                <a:solidFill>
                  <a:srgbClr val="FFFFFF"/>
                </a:solidFill>
              </a:rPr>
              <a:t>Services commissioned by:</a:t>
            </a:r>
          </a:p>
        </p:txBody>
      </p:sp>
    </p:spTree>
    <p:extLst>
      <p:ext uri="{BB962C8B-B14F-4D97-AF65-F5344CB8AC3E}">
        <p14:creationId xmlns:p14="http://schemas.microsoft.com/office/powerpoint/2010/main" val="2815153555"/>
      </p:ext>
    </p:extLst>
  </p:cSld>
  <p:clrMapOvr>
    <a:masterClrMapping/>
  </p:clrMapOvr>
  <p:extLst mod="1">
    <p:ext uri="{DCECCB84-F9BA-43D5-87BE-67443E8EF086}">
      <p15:sldGuideLst xmlns:p15="http://schemas.microsoft.com/office/powerpoint/2012/main">
        <p15:guide id="1" orient="horz" pos="351">
          <p15:clr>
            <a:srgbClr val="FBAE40"/>
          </p15:clr>
        </p15:guide>
        <p15:guide id="2" pos="2381">
          <p15:clr>
            <a:srgbClr val="FBAE40"/>
          </p15:clr>
        </p15:guide>
        <p15:guide id="3" pos="340">
          <p15:clr>
            <a:srgbClr val="FBAE40"/>
          </p15:clr>
        </p15:guide>
        <p15:guide id="4" pos="4422">
          <p15:clr>
            <a:srgbClr val="FBAE40"/>
          </p15:clr>
        </p15:guide>
        <p15:guide id="12" orient="horz" pos="6384">
          <p15:clr>
            <a:srgbClr val="FBAE40"/>
          </p15:clr>
        </p15:guide>
        <p15:guide id="13" orient="horz" pos="5940">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Small Content">
    <p:spTree>
      <p:nvGrpSpPr>
        <p:cNvPr id="1" name=""/>
        <p:cNvGrpSpPr/>
        <p:nvPr/>
      </p:nvGrpSpPr>
      <p:grpSpPr>
        <a:xfrm>
          <a:off x="0" y="0"/>
          <a:ext cx="0" cy="0"/>
          <a:chOff x="0" y="0"/>
          <a:chExt cx="0" cy="0"/>
        </a:xfrm>
      </p:grpSpPr>
      <p:sp>
        <p:nvSpPr>
          <p:cNvPr id="2" name="Title 1"/>
          <p:cNvSpPr>
            <a:spLocks noGrp="1"/>
          </p:cNvSpPr>
          <p:nvPr>
            <p:ph type="title"/>
          </p:nvPr>
        </p:nvSpPr>
        <p:spPr>
          <a:xfrm>
            <a:off x="610867" y="683792"/>
            <a:ext cx="7983354" cy="908209"/>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10867" y="1861544"/>
            <a:ext cx="7983354" cy="3992881"/>
          </a:xfrm>
        </p:spPr>
        <p:txBody>
          <a:bodyPr/>
          <a:lstStyle>
            <a:lvl1pPr>
              <a:spcBef>
                <a:spcPts val="526"/>
              </a:spcBef>
              <a:spcAft>
                <a:spcPts val="351"/>
              </a:spcAft>
              <a:defRPr sz="1400" b="1">
                <a:solidFill>
                  <a:srgbClr val="ED1A37"/>
                </a:solidFill>
              </a:defRPr>
            </a:lvl1pPr>
            <a:lvl2pPr marL="157234" indent="-157234">
              <a:spcAft>
                <a:spcPts val="526"/>
              </a:spcAft>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Tree>
    <p:extLst>
      <p:ext uri="{BB962C8B-B14F-4D97-AF65-F5344CB8AC3E}">
        <p14:creationId xmlns:p14="http://schemas.microsoft.com/office/powerpoint/2010/main" val="2456350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ED1A3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092615" y="0"/>
            <a:ext cx="5051385" cy="432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23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8DC63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29" y="125099"/>
            <a:ext cx="1857098" cy="1392573"/>
          </a:xfrm>
          <a:prstGeom prst="rect">
            <a:avLst/>
          </a:prstGeom>
        </p:spPr>
      </p:pic>
      <p:sp>
        <p:nvSpPr>
          <p:cNvPr id="2" name="Title 1"/>
          <p:cNvSpPr>
            <a:spLocks noGrp="1"/>
          </p:cNvSpPr>
          <p:nvPr>
            <p:ph type="ctrTitle"/>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10867" y="5085545"/>
            <a:ext cx="7983353" cy="359962"/>
          </a:xfrm>
        </p:spPr>
        <p:txBody>
          <a:bodyPr lIns="0" tIns="0" rIns="0" bIns="0" anchor="t" anchorCtr="0">
            <a:normAutofit/>
          </a:bodyPr>
          <a:lstStyle>
            <a:lvl1pPr marL="0" indent="0" algn="l">
              <a:buNone/>
              <a:defRPr sz="2100" b="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GB" dirty="0"/>
          </a:p>
        </p:txBody>
      </p:sp>
      <p:sp>
        <p:nvSpPr>
          <p:cNvPr id="10" name="AutoShape 7"/>
          <p:cNvSpPr>
            <a:spLocks noChangeAspect="1" noChangeArrowheads="1" noTextEdit="1"/>
          </p:cNvSpPr>
          <p:nvPr userDrawn="1"/>
        </p:nvSpPr>
        <p:spPr bwMode="auto">
          <a:xfrm>
            <a:off x="0" y="0"/>
            <a:ext cx="5051192" cy="432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defTabSz="914239"/>
            <a:endParaRPr lang="en-GB">
              <a:solidFill>
                <a:prstClr val="black"/>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3827" y="566258"/>
            <a:ext cx="1033778" cy="516071"/>
          </a:xfrm>
          <a:prstGeom prst="rect">
            <a:avLst/>
          </a:prstGeom>
        </p:spPr>
      </p:pic>
    </p:spTree>
    <p:extLst>
      <p:ext uri="{BB962C8B-B14F-4D97-AF65-F5344CB8AC3E}">
        <p14:creationId xmlns:p14="http://schemas.microsoft.com/office/powerpoint/2010/main" val="420267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0867" y="5445508"/>
            <a:ext cx="7983352" cy="417556"/>
          </a:xfrm>
        </p:spPr>
        <p:txBody>
          <a:bodyPr lIns="0" tIns="0" rIns="0" bIns="0" anchor="t" anchorCtr="0">
            <a:normAutofit/>
          </a:bodyPr>
          <a:lstStyle>
            <a:lvl1pPr algn="l">
              <a:defRPr sz="2600" b="1">
                <a:solidFill>
                  <a:schemeClr val="bg1"/>
                </a:solidFill>
              </a:defRPr>
            </a:lvl1pPr>
          </a:lstStyle>
          <a:p>
            <a:r>
              <a:rPr lang="en-US" dirty="0"/>
              <a:t>Section Divider</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3983390" y="-89304"/>
            <a:ext cx="5238806" cy="4525511"/>
          </a:xfrm>
          <a:prstGeom prst="rect">
            <a:avLst/>
          </a:prstGeom>
        </p:spPr>
      </p:pic>
    </p:spTree>
    <p:extLst>
      <p:ext uri="{BB962C8B-B14F-4D97-AF65-F5344CB8AC3E}">
        <p14:creationId xmlns:p14="http://schemas.microsoft.com/office/powerpoint/2010/main" val="156912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Tree>
    <p:extLst>
      <p:ext uri="{BB962C8B-B14F-4D97-AF65-F5344CB8AC3E}">
        <p14:creationId xmlns:p14="http://schemas.microsoft.com/office/powerpoint/2010/main" val="4198088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6"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9" y="1828890"/>
            <a:ext cx="3847981" cy="4025536"/>
          </a:xfrm>
        </p:spPr>
        <p:txBody>
          <a:bodyPr/>
          <a:lstStyle>
            <a:lvl1pPr>
              <a:spcAft>
                <a:spcPts val="526"/>
              </a:spcAf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146274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6" y="1828891"/>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dirty="0"/>
          </a:p>
        </p:txBody>
      </p:sp>
      <p:sp>
        <p:nvSpPr>
          <p:cNvPr id="7" name="Content Placeholder 2"/>
          <p:cNvSpPr>
            <a:spLocks noGrp="1"/>
          </p:cNvSpPr>
          <p:nvPr>
            <p:ph idx="13"/>
          </p:nvPr>
        </p:nvSpPr>
        <p:spPr>
          <a:xfrm>
            <a:off x="4746238" y="1828891"/>
            <a:ext cx="3847981"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4"/>
          </p:nvPr>
        </p:nvSpPr>
        <p:spPr>
          <a:xfrm>
            <a:off x="610866" y="3874665"/>
            <a:ext cx="7983354" cy="1991973"/>
          </a:xfrm>
        </p:spPr>
        <p:txBody>
          <a:bodyPr/>
          <a:lstStyle>
            <a:lvl1pPr>
              <a:spcAft>
                <a:spcPts val="526"/>
              </a:spcAft>
              <a:defRPr/>
            </a:lvl1pPr>
            <a:lvl2pPr>
              <a:spcAft>
                <a:spcPts val="526"/>
              </a:spcAft>
              <a:defRPr/>
            </a:lvl2pPr>
            <a:lvl3pPr>
              <a:spcAft>
                <a:spcPts val="526"/>
              </a:spcAft>
              <a:defRPr/>
            </a:lvl3pPr>
            <a:lvl4pPr>
              <a:spcAft>
                <a:spcPts val="526"/>
              </a:spcAft>
              <a:defRPr/>
            </a:lvl4pPr>
            <a:lvl5pPr>
              <a:spcAft>
                <a:spcPts val="526"/>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256879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10867" y="1861544"/>
            <a:ext cx="7983354" cy="3992881"/>
          </a:xfrm>
        </p:spPr>
        <p:txBody>
          <a:bodyPr/>
          <a:lstStyle>
            <a:lvl1pPr>
              <a:spcBef>
                <a:spcPts val="526"/>
              </a:spcBef>
              <a:spcAft>
                <a:spcPts val="351"/>
              </a:spcAft>
              <a:defRPr sz="1400" b="1">
                <a:solidFill>
                  <a:srgbClr val="ED1A37"/>
                </a:solidFill>
              </a:defRPr>
            </a:lvl1pPr>
            <a:lvl2pPr marL="157234" indent="-157234">
              <a:spcAft>
                <a:spcPts val="526"/>
              </a:spcAft>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Tree>
    <p:extLst>
      <p:ext uri="{BB962C8B-B14F-4D97-AF65-F5344CB8AC3E}">
        <p14:creationId xmlns:p14="http://schemas.microsoft.com/office/powerpoint/2010/main" val="3698898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Two Sma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10867" y="1861545"/>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a:t>
            </a:fld>
            <a:endParaRPr lang="en-GB"/>
          </a:p>
        </p:txBody>
      </p:sp>
      <p:sp>
        <p:nvSpPr>
          <p:cNvPr id="5" name="Content Placeholder 2"/>
          <p:cNvSpPr>
            <a:spLocks noGrp="1"/>
          </p:cNvSpPr>
          <p:nvPr>
            <p:ph idx="13"/>
          </p:nvPr>
        </p:nvSpPr>
        <p:spPr>
          <a:xfrm>
            <a:off x="4746239" y="1861545"/>
            <a:ext cx="3847981" cy="3992881"/>
          </a:xfrm>
        </p:spPr>
        <p:txBody>
          <a:bodyPr/>
          <a:lstStyle>
            <a:lvl1pPr>
              <a:spcBef>
                <a:spcPts val="351"/>
              </a:spcBef>
              <a:spcAft>
                <a:spcPts val="526"/>
              </a:spcAft>
              <a:defRPr sz="1400" b="1">
                <a:solidFill>
                  <a:srgbClr val="ED1A37"/>
                </a:solidFill>
              </a:defRPr>
            </a:lvl1pPr>
            <a:lvl2pPr marL="157234" indent="-157234">
              <a:defRPr sz="1200"/>
            </a:lvl2pPr>
            <a:lvl3pPr marL="393779" indent="-157234">
              <a:defRPr sz="1200"/>
            </a:lvl3pPr>
            <a:lvl4pPr marL="630324" indent="-157234">
              <a:defRPr sz="1100"/>
            </a:lvl4pPr>
            <a:lvl5pPr marL="866870" indent="-157234">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13069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867" y="683792"/>
            <a:ext cx="7983354" cy="90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10867" y="1828890"/>
            <a:ext cx="7983354" cy="40255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537563" y="6330434"/>
            <a:ext cx="290502" cy="197841"/>
          </a:xfrm>
          <a:prstGeom prst="rect">
            <a:avLst/>
          </a:prstGeom>
        </p:spPr>
        <p:txBody>
          <a:bodyPr vert="horz" lIns="0" tIns="0" rIns="0" bIns="0" rtlCol="0" anchor="t" anchorCtr="0">
            <a:noAutofit/>
          </a:bodyPr>
          <a:lstStyle>
            <a:lvl1pPr algn="l">
              <a:defRPr sz="1000" b="1">
                <a:solidFill>
                  <a:srgbClr val="ED1A37"/>
                </a:solidFill>
                <a:latin typeface="Arial" pitchFamily="34" charset="0"/>
                <a:cs typeface="Arial" pitchFamily="34" charset="0"/>
              </a:defRPr>
            </a:lvl1pPr>
          </a:lstStyle>
          <a:p>
            <a:pPr defTabSz="914239"/>
            <a:fld id="{EB0F7010-E999-4FC2-AE85-B5FFBD58F110}" type="slidenum">
              <a:rPr lang="en-GB" smtClean="0"/>
              <a:pPr defTabSz="914239"/>
              <a:t>‹#›</a:t>
            </a:fld>
            <a:endParaRPr lang="en-GB" dirty="0"/>
          </a:p>
        </p:txBody>
      </p:sp>
      <p:sp>
        <p:nvSpPr>
          <p:cNvPr id="8" name="TextBox 7"/>
          <p:cNvSpPr txBox="1"/>
          <p:nvPr/>
        </p:nvSpPr>
        <p:spPr>
          <a:xfrm>
            <a:off x="917658" y="6330433"/>
            <a:ext cx="2353874" cy="153533"/>
          </a:xfrm>
          <a:prstGeom prst="rect">
            <a:avLst/>
          </a:prstGeom>
          <a:noFill/>
        </p:spPr>
        <p:txBody>
          <a:bodyPr wrap="square" lIns="0" tIns="0" rIns="0" bIns="0" rtlCol="0">
            <a:noAutofit/>
          </a:bodyPr>
          <a:lstStyle/>
          <a:p>
            <a:pPr defTabSz="914239"/>
            <a:r>
              <a:rPr lang="en-GB" sz="1000" dirty="0">
                <a:solidFill>
                  <a:srgbClr val="ED1A37"/>
                </a:solidFill>
                <a:cs typeface="Arial" pitchFamily="34" charset="0"/>
              </a:rPr>
              <a:t>Virgin Care  </a:t>
            </a:r>
            <a:r>
              <a:rPr lang="en-GB" sz="1000" dirty="0">
                <a:solidFill>
                  <a:srgbClr val="464646"/>
                </a:solidFill>
                <a:cs typeface="Arial" pitchFamily="34" charset="0"/>
              </a:rPr>
              <a:t>in partnership with Barnardo’s</a:t>
            </a:r>
          </a:p>
        </p:txBody>
      </p:sp>
      <p:sp>
        <p:nvSpPr>
          <p:cNvPr id="9" name="TextBox 8"/>
          <p:cNvSpPr txBox="1"/>
          <p:nvPr/>
        </p:nvSpPr>
        <p:spPr>
          <a:xfrm>
            <a:off x="6240347" y="6330433"/>
            <a:ext cx="2353874" cy="153533"/>
          </a:xfrm>
          <a:prstGeom prst="rect">
            <a:avLst/>
          </a:prstGeom>
          <a:noFill/>
        </p:spPr>
        <p:txBody>
          <a:bodyPr wrap="square" lIns="0" tIns="0" rIns="0" bIns="0" rtlCol="0">
            <a:noAutofit/>
          </a:bodyPr>
          <a:lstStyle/>
          <a:p>
            <a:pPr algn="r" defTabSz="914239"/>
            <a:r>
              <a:rPr lang="en-GB" sz="1000" dirty="0" smtClean="0">
                <a:solidFill>
                  <a:srgbClr val="ED1A37"/>
                </a:solidFill>
                <a:cs typeface="Arial" pitchFamily="34" charset="0"/>
              </a:rPr>
              <a:t>www.essexfamilywellbeing.co.uk</a:t>
            </a:r>
            <a:endParaRPr lang="en-GB" sz="1000" dirty="0">
              <a:solidFill>
                <a:srgbClr val="ED1A37"/>
              </a:solidFill>
              <a:cs typeface="Arial" pitchFamily="34" charset="0"/>
            </a:endParaRPr>
          </a:p>
        </p:txBody>
      </p:sp>
      <p:cxnSp>
        <p:nvCxnSpPr>
          <p:cNvPr id="11" name="Straight Connector 10"/>
          <p:cNvCxnSpPr/>
          <p:nvPr/>
        </p:nvCxnSpPr>
        <p:spPr>
          <a:xfrm>
            <a:off x="462630" y="6200400"/>
            <a:ext cx="8210052"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73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14239" rtl="0" eaLnBrk="1" latinLnBrk="0" hangingPunct="1">
        <a:spcBef>
          <a:spcPct val="0"/>
        </a:spcBef>
        <a:buNone/>
        <a:defRPr sz="3200" b="1" kern="1200">
          <a:solidFill>
            <a:srgbClr val="ED1A37"/>
          </a:solidFill>
          <a:latin typeface="Arial" pitchFamily="34" charset="0"/>
          <a:ea typeface="+mj-ea"/>
          <a:cs typeface="Arial" pitchFamily="34" charset="0"/>
        </a:defRPr>
      </a:lvl1pPr>
    </p:titleStyle>
    <p:bodyStyle>
      <a:lvl1pPr marL="0" indent="0" algn="l" defTabSz="914239" rtl="0" eaLnBrk="1" latinLnBrk="0" hangingPunct="1">
        <a:spcBef>
          <a:spcPts val="0"/>
        </a:spcBef>
        <a:spcAft>
          <a:spcPts val="526"/>
        </a:spcAft>
        <a:buFont typeface="Arial" pitchFamily="34" charset="0"/>
        <a:buNone/>
        <a:defRPr sz="2100" kern="1200">
          <a:solidFill>
            <a:srgbClr val="808285"/>
          </a:solidFill>
          <a:latin typeface="Arial" pitchFamily="34" charset="0"/>
          <a:ea typeface="+mn-ea"/>
          <a:cs typeface="Arial" pitchFamily="34" charset="0"/>
        </a:defRPr>
      </a:lvl1pPr>
      <a:lvl2pPr marL="236545" indent="-236545" algn="l" defTabSz="914239" rtl="0" eaLnBrk="1" latinLnBrk="0" hangingPunct="1">
        <a:spcBef>
          <a:spcPts val="0"/>
        </a:spcBef>
        <a:spcAft>
          <a:spcPts val="526"/>
        </a:spcAft>
        <a:buFont typeface="Arial" pitchFamily="34" charset="0"/>
        <a:buChar char="•"/>
        <a:defRPr sz="2100" kern="1200">
          <a:solidFill>
            <a:srgbClr val="808285"/>
          </a:solidFill>
          <a:latin typeface="Arial" pitchFamily="34" charset="0"/>
          <a:ea typeface="+mn-ea"/>
          <a:cs typeface="Arial" pitchFamily="34" charset="0"/>
        </a:defRPr>
      </a:lvl2pPr>
      <a:lvl3pPr marL="473091" indent="-236545" algn="l" defTabSz="914239" rtl="0" eaLnBrk="1" latinLnBrk="0" hangingPunct="1">
        <a:spcBef>
          <a:spcPts val="0"/>
        </a:spcBef>
        <a:spcAft>
          <a:spcPts val="526"/>
        </a:spcAft>
        <a:buClr>
          <a:schemeClr val="accent1"/>
        </a:buClr>
        <a:buFont typeface="GE Inspira" panose="020F0603030400020203" pitchFamily="34" charset="0"/>
        <a:buChar char=""/>
        <a:defRPr sz="1800" kern="1200">
          <a:solidFill>
            <a:srgbClr val="808285"/>
          </a:solidFill>
          <a:latin typeface="Arial" pitchFamily="34" charset="0"/>
          <a:ea typeface="+mn-ea"/>
          <a:cs typeface="Arial" pitchFamily="34" charset="0"/>
        </a:defRPr>
      </a:lvl3pPr>
      <a:lvl4pPr marL="709636" indent="-236545" algn="l" defTabSz="914239" rtl="0" eaLnBrk="1" latinLnBrk="0" hangingPunct="1">
        <a:spcBef>
          <a:spcPts val="0"/>
        </a:spcBef>
        <a:spcAft>
          <a:spcPts val="526"/>
        </a:spcAft>
        <a:buClr>
          <a:schemeClr val="accent3"/>
        </a:buClr>
        <a:buFont typeface="GE Inspira" panose="020F0603030400020203" pitchFamily="34" charset="0"/>
        <a:buChar char=""/>
        <a:defRPr sz="1600" kern="1200">
          <a:solidFill>
            <a:srgbClr val="808285"/>
          </a:solidFill>
          <a:latin typeface="Arial" pitchFamily="34" charset="0"/>
          <a:ea typeface="+mn-ea"/>
          <a:cs typeface="Arial" pitchFamily="34" charset="0"/>
        </a:defRPr>
      </a:lvl4pPr>
      <a:lvl5pPr marL="946182" indent="-236545" algn="l" defTabSz="914239" rtl="0" eaLnBrk="1" latinLnBrk="0" hangingPunct="1">
        <a:spcBef>
          <a:spcPts val="0"/>
        </a:spcBef>
        <a:spcAft>
          <a:spcPts val="526"/>
        </a:spcAft>
        <a:buClr>
          <a:schemeClr val="accent1"/>
        </a:buClr>
        <a:buFont typeface="GE Inspira" panose="020F0603030400020203" pitchFamily="34" charset="0"/>
        <a:buChar char=""/>
        <a:defRPr sz="1600" kern="1200">
          <a:solidFill>
            <a:srgbClr val="808285"/>
          </a:solidFill>
          <a:latin typeface="Arial" pitchFamily="34" charset="0"/>
          <a:ea typeface="+mn-ea"/>
          <a:cs typeface="Arial"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3"/>
            <a:ext cx="2057400" cy="36512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97754"/>
            <a:r>
              <a:rPr lang="ru-RU" dirty="0">
                <a:solidFill>
                  <a:srgbClr val="000000">
                    <a:tint val="75000"/>
                  </a:srgbClr>
                </a:solidFill>
              </a:rPr>
              <a:t>MM.DD.20XX</a:t>
            </a:r>
          </a:p>
        </p:txBody>
      </p:sp>
      <p:sp>
        <p:nvSpPr>
          <p:cNvPr id="5" name="Footer Placeholder 4"/>
          <p:cNvSpPr>
            <a:spLocks noGrp="1"/>
          </p:cNvSpPr>
          <p:nvPr>
            <p:ph type="ftr" sz="quarter" idx="3"/>
          </p:nvPr>
        </p:nvSpPr>
        <p:spPr>
          <a:xfrm>
            <a:off x="3028953" y="6356353"/>
            <a:ext cx="3086100" cy="36512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97754"/>
            <a:r>
              <a:rPr lang="en-US" dirty="0">
                <a:solidFill>
                  <a:srgbClr val="000000">
                    <a:tint val="75000"/>
                  </a:srgbClr>
                </a:solidFill>
              </a:rPr>
              <a:t>ADD A FOOTER</a:t>
            </a:r>
            <a:endParaRPr lang="ru-RU" dirty="0">
              <a:solidFill>
                <a:srgbClr val="000000">
                  <a:tint val="75000"/>
                </a:srgbClr>
              </a:solidFill>
            </a:endParaRPr>
          </a:p>
        </p:txBody>
      </p:sp>
      <p:sp>
        <p:nvSpPr>
          <p:cNvPr id="6" name="Slide Number Placeholder 5"/>
          <p:cNvSpPr>
            <a:spLocks noGrp="1"/>
          </p:cNvSpPr>
          <p:nvPr>
            <p:ph type="sldNum" sz="quarter" idx="4"/>
          </p:nvPr>
        </p:nvSpPr>
        <p:spPr>
          <a:xfrm>
            <a:off x="6457951" y="6356353"/>
            <a:ext cx="2057400" cy="36512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97754"/>
            <a:fld id="{C075BE66-B004-4B62-93B5-6C3A07EE5DEC}" type="slidenum">
              <a:rPr lang="ru-RU" smtClean="0">
                <a:solidFill>
                  <a:srgbClr val="000000">
                    <a:tint val="75000"/>
                  </a:srgbClr>
                </a:solidFill>
              </a:rPr>
              <a:pPr defTabSz="497754"/>
              <a:t>‹#›</a:t>
            </a:fld>
            <a:endParaRPr lang="ru-RU" dirty="0">
              <a:solidFill>
                <a:srgbClr val="000000">
                  <a:tint val="75000"/>
                </a:srgbClr>
              </a:solidFill>
            </a:endParaRPr>
          </a:p>
        </p:txBody>
      </p:sp>
    </p:spTree>
    <p:extLst>
      <p:ext uri="{BB962C8B-B14F-4D97-AF65-F5344CB8AC3E}">
        <p14:creationId xmlns:p14="http://schemas.microsoft.com/office/powerpoint/2010/main" val="37035277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Lisa.golding2@barnardos.org.uk"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hyperlink" Target="mailto:Zuzana.brown@barnardos.org.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iltshirechildrensservices.co.uk/"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uk/url?sa=i&amp;rct=j&amp;q=&amp;esrc=s&amp;source=images&amp;cd=&amp;cad=rja&amp;uact=8&amp;ved=2ahUKEwinr4ft2N7gAhVCXhoKHU-GDMkQjRx6BAgBEAU&amp;url=http://essexfamilywellbeing.co.uk/&amp;psig=AOvVaw3F636dbtwNkshJ1E82OwO0&amp;ust=1551452435129801"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iltshirechildrens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Essex Child &amp; Family Wellbeing Service</a:t>
            </a:r>
            <a:endParaRPr lang="en-GB" dirty="0"/>
          </a:p>
        </p:txBody>
      </p:sp>
      <p:sp>
        <p:nvSpPr>
          <p:cNvPr id="4" name="Title 3"/>
          <p:cNvSpPr>
            <a:spLocks noGrp="1"/>
          </p:cNvSpPr>
          <p:nvPr>
            <p:ph type="ctrTitle"/>
          </p:nvPr>
        </p:nvSpPr>
        <p:spPr/>
        <p:txBody>
          <a:bodyPr>
            <a:normAutofit fontScale="90000"/>
          </a:bodyPr>
          <a:lstStyle/>
          <a:p>
            <a:r>
              <a:rPr lang="en-US" dirty="0" smtClean="0"/>
              <a:t>West Quadrant Primary </a:t>
            </a:r>
            <a:r>
              <a:rPr lang="en-US" dirty="0"/>
              <a:t>Head teachers' </a:t>
            </a:r>
            <a:r>
              <a:rPr lang="en-US" sz="2000" dirty="0"/>
              <a:t>spring term meeting </a:t>
            </a:r>
            <a:r>
              <a:rPr lang="en-GB" sz="2000" dirty="0"/>
              <a:t>– </a:t>
            </a:r>
            <a:r>
              <a:rPr lang="en-GB" sz="2000" dirty="0" smtClean="0"/>
              <a:t>2019</a:t>
            </a:r>
            <a:br>
              <a:rPr lang="en-GB" sz="2000" dirty="0" smtClean="0"/>
            </a:br>
            <a:r>
              <a:rPr lang="en-GB" sz="2000" dirty="0" smtClean="0"/>
              <a:t>Lisa Farrell – Interim Quadrant Manager</a:t>
            </a:r>
            <a:endParaRPr lang="en-GB" dirty="0"/>
          </a:p>
        </p:txBody>
      </p:sp>
    </p:spTree>
    <p:extLst>
      <p:ext uri="{BB962C8B-B14F-4D97-AF65-F5344CB8AC3E}">
        <p14:creationId xmlns:p14="http://schemas.microsoft.com/office/powerpoint/2010/main" val="365900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a:t>
            </a:r>
            <a:r>
              <a:rPr lang="en-GB" dirty="0" smtClean="0">
                <a:solidFill>
                  <a:schemeClr val="tx1"/>
                </a:solidFill>
              </a:rPr>
              <a:t>Conditions</a:t>
            </a:r>
            <a:endParaRPr lang="en-GB" dirty="0">
              <a:solidFill>
                <a:schemeClr val="tx1"/>
              </a:solidFill>
            </a:endParaRPr>
          </a:p>
        </p:txBody>
      </p:sp>
      <p:sp>
        <p:nvSpPr>
          <p:cNvPr id="3" name="Content Placeholder 2"/>
          <p:cNvSpPr>
            <a:spLocks noGrp="1"/>
          </p:cNvSpPr>
          <p:nvPr>
            <p:ph idx="1"/>
          </p:nvPr>
        </p:nvSpPr>
        <p:spPr/>
        <p:txBody>
          <a:bodyPr/>
          <a:lstStyle/>
          <a:p>
            <a:pPr>
              <a:spcBef>
                <a:spcPts val="0"/>
              </a:spcBef>
              <a:spcAft>
                <a:spcPts val="0"/>
              </a:spcAft>
            </a:pPr>
            <a:r>
              <a:rPr lang="en-GB" sz="2000" b="0" dirty="0">
                <a:solidFill>
                  <a:srgbClr val="808285"/>
                </a:solidFill>
                <a:latin typeface="Arial"/>
              </a:rPr>
              <a:t>Medical conditions such as Anaphylaxis, Asthma and Epilepsy can have a significant impact on a child or young persons general health and wellbeing and their success in school. School Nurses will provide Epilepsy and Anaphylaxis awareness Training for School Staff: </a:t>
            </a:r>
            <a:endParaRPr lang="en-GB" sz="2000" b="0" dirty="0" smtClean="0">
              <a:solidFill>
                <a:srgbClr val="808285"/>
              </a:solidFill>
              <a:latin typeface="Arial"/>
            </a:endParaRPr>
          </a:p>
          <a:p>
            <a:pPr>
              <a:spcBef>
                <a:spcPts val="0"/>
              </a:spcBef>
              <a:spcAft>
                <a:spcPts val="0"/>
              </a:spcAft>
            </a:pPr>
            <a:endParaRPr lang="en-GB" sz="20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Corporate</a:t>
            </a:r>
            <a:r>
              <a:rPr lang="en-GB" sz="2000" b="0" dirty="0">
                <a:solidFill>
                  <a:srgbClr val="808285"/>
                </a:solidFill>
                <a:latin typeface="Arial"/>
              </a:rPr>
              <a:t>; termly training delivered in central locations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Number </a:t>
            </a:r>
            <a:r>
              <a:rPr lang="en-GB" sz="2000" b="0" dirty="0">
                <a:solidFill>
                  <a:srgbClr val="808285"/>
                </a:solidFill>
                <a:latin typeface="Arial"/>
              </a:rPr>
              <a:t>of places based on number of children attending each School. </a:t>
            </a:r>
          </a:p>
          <a:p>
            <a:pPr marL="250416" indent="-250416">
              <a:spcBef>
                <a:spcPts val="0"/>
              </a:spcBef>
              <a:spcAft>
                <a:spcPts val="0"/>
              </a:spcAft>
              <a:buFont typeface="Arial" panose="020B0604020202020204" pitchFamily="34" charset="0"/>
              <a:buChar char="•"/>
            </a:pPr>
            <a:r>
              <a:rPr lang="en-GB" sz="2000" b="0" dirty="0" smtClean="0">
                <a:solidFill>
                  <a:srgbClr val="808285"/>
                </a:solidFill>
                <a:latin typeface="Arial"/>
              </a:rPr>
              <a:t>Minimum </a:t>
            </a:r>
            <a:r>
              <a:rPr lang="en-GB" sz="2000" b="0" dirty="0">
                <a:solidFill>
                  <a:srgbClr val="808285"/>
                </a:solidFill>
                <a:latin typeface="Arial"/>
              </a:rPr>
              <a:t>of 2 spaces up to a maximum of 8 per school </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10</a:t>
            </a:fld>
            <a:endParaRPr lang="en-GB"/>
          </a:p>
        </p:txBody>
      </p:sp>
    </p:spTree>
    <p:extLst>
      <p:ext uri="{BB962C8B-B14F-4D97-AF65-F5344CB8AC3E}">
        <p14:creationId xmlns:p14="http://schemas.microsoft.com/office/powerpoint/2010/main" val="3630570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xmlns="" id="{DA0FDDA3-FE56-A943-8A7F-7ED64EA2AE1B}"/>
              </a:ext>
            </a:extLst>
          </p:cNvPr>
          <p:cNvSpPr txBox="1"/>
          <p:nvPr/>
        </p:nvSpPr>
        <p:spPr>
          <a:xfrm>
            <a:off x="674554" y="2020142"/>
            <a:ext cx="7838263" cy="738664"/>
          </a:xfrm>
          <a:prstGeom prst="rect">
            <a:avLst/>
          </a:prstGeom>
          <a:noFill/>
        </p:spPr>
        <p:txBody>
          <a:bodyPr wrap="square" lIns="0" tIns="0" rIns="0" bIns="0" rtlCol="0">
            <a:spAutoFit/>
          </a:bodyPr>
          <a:lstStyle/>
          <a:p>
            <a:pPr algn="ctr" defTabSz="497754"/>
            <a:r>
              <a:rPr lang="en-US" sz="4800" b="1" dirty="0" smtClean="0">
                <a:solidFill>
                  <a:srgbClr val="ED1A37"/>
                </a:solidFill>
              </a:rPr>
              <a:t>Healthy Family </a:t>
            </a:r>
            <a:r>
              <a:rPr lang="en-US" sz="4800" b="1" dirty="0">
                <a:solidFill>
                  <a:srgbClr val="ED1A37"/>
                </a:solidFill>
              </a:rPr>
              <a:t>Drop In</a:t>
            </a:r>
          </a:p>
        </p:txBody>
      </p:sp>
      <p:sp>
        <p:nvSpPr>
          <p:cNvPr id="47" name="TextBox 46">
            <a:extLst>
              <a:ext uri="{FF2B5EF4-FFF2-40B4-BE49-F238E27FC236}">
                <a16:creationId xmlns:a16="http://schemas.microsoft.com/office/drawing/2014/main" xmlns="" id="{23F5CDB9-E9DC-8F46-AB8D-548F87E2D874}"/>
              </a:ext>
            </a:extLst>
          </p:cNvPr>
          <p:cNvSpPr txBox="1"/>
          <p:nvPr/>
        </p:nvSpPr>
        <p:spPr>
          <a:xfrm>
            <a:off x="674552" y="2758806"/>
            <a:ext cx="7838263" cy="984885"/>
          </a:xfrm>
          <a:prstGeom prst="rect">
            <a:avLst/>
          </a:prstGeom>
          <a:noFill/>
        </p:spPr>
        <p:txBody>
          <a:bodyPr wrap="square" lIns="0" tIns="0" rIns="0" bIns="0" rtlCol="0">
            <a:spAutoFit/>
          </a:bodyPr>
          <a:lstStyle/>
          <a:p>
            <a:pPr algn="ctr" defTabSz="497754"/>
            <a:r>
              <a:rPr lang="en-GB" sz="1600" b="1" dirty="0" smtClean="0">
                <a:solidFill>
                  <a:srgbClr val="000000">
                    <a:lumMod val="50000"/>
                    <a:lumOff val="50000"/>
                  </a:srgbClr>
                </a:solidFill>
              </a:rPr>
              <a:t>Come and have a confidential chat with one of our practitioners if you are a school aged young person worried about your health, or a parent who is worried about your child’s health.</a:t>
            </a:r>
          </a:p>
          <a:p>
            <a:pPr defTabSz="497754"/>
            <a:endParaRPr lang="en-GB" sz="1600" b="1" dirty="0">
              <a:solidFill>
                <a:srgbClr val="000000">
                  <a:lumMod val="50000"/>
                  <a:lumOff val="50000"/>
                </a:srgbClr>
              </a:solidFill>
            </a:endParaRPr>
          </a:p>
        </p:txBody>
      </p:sp>
      <p:sp>
        <p:nvSpPr>
          <p:cNvPr id="7" name="Rectangle 6"/>
          <p:cNvSpPr/>
          <p:nvPr/>
        </p:nvSpPr>
        <p:spPr>
          <a:xfrm>
            <a:off x="362444" y="3563736"/>
            <a:ext cx="8494365" cy="2601567"/>
          </a:xfrm>
          <a:prstGeom prst="rect">
            <a:avLst/>
          </a:prstGeom>
          <a:solidFill>
            <a:srgbClr val="ED1A37"/>
          </a:solidFill>
          <a:ln w="57150" cmpd="thickThi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7754"/>
            <a:endParaRPr lang="en-GB" sz="1960">
              <a:solidFill>
                <a:srgbClr val="FFFFFF"/>
              </a:solidFill>
            </a:endParaRPr>
          </a:p>
        </p:txBody>
      </p:sp>
      <p:sp>
        <p:nvSpPr>
          <p:cNvPr id="4" name="Rectangle 3"/>
          <p:cNvSpPr/>
          <p:nvPr/>
        </p:nvSpPr>
        <p:spPr>
          <a:xfrm>
            <a:off x="346503" y="3563737"/>
            <a:ext cx="3895525" cy="338554"/>
          </a:xfrm>
          <a:prstGeom prst="rect">
            <a:avLst/>
          </a:prstGeom>
        </p:spPr>
        <p:txBody>
          <a:bodyPr wrap="square">
            <a:spAutoFit/>
          </a:bodyPr>
          <a:lstStyle/>
          <a:p>
            <a:pPr algn="ctr" defTabSz="497754"/>
            <a:endParaRPr lang="en-GB" sz="1600" dirty="0">
              <a:solidFill>
                <a:srgbClr val="FFFFFF"/>
              </a:solidFill>
              <a:cs typeface="Arial" panose="020B0604020202020204" pitchFamily="34" charset="0"/>
            </a:endParaRPr>
          </a:p>
        </p:txBody>
      </p:sp>
      <p:sp>
        <p:nvSpPr>
          <p:cNvPr id="5" name="Rectangle 4"/>
          <p:cNvSpPr/>
          <p:nvPr/>
        </p:nvSpPr>
        <p:spPr>
          <a:xfrm>
            <a:off x="2544355" y="3565590"/>
            <a:ext cx="3992200" cy="1323439"/>
          </a:xfrm>
          <a:prstGeom prst="rect">
            <a:avLst/>
          </a:prstGeom>
        </p:spPr>
        <p:txBody>
          <a:bodyPr wrap="square">
            <a:spAutoFit/>
          </a:bodyPr>
          <a:lstStyle/>
          <a:p>
            <a:pPr algn="ctr" defTabSz="497754"/>
            <a:r>
              <a:rPr lang="en-GB" sz="1600" b="1" dirty="0" err="1" smtClean="0">
                <a:solidFill>
                  <a:srgbClr val="FFFFFF"/>
                </a:solidFill>
                <a:cs typeface="Arial" panose="020B0604020202020204" pitchFamily="34" charset="0"/>
              </a:rPr>
              <a:t>Treehouse</a:t>
            </a:r>
            <a:r>
              <a:rPr lang="en-GB" sz="1600" b="1" dirty="0" smtClean="0">
                <a:solidFill>
                  <a:srgbClr val="FFFFFF"/>
                </a:solidFill>
                <a:cs typeface="Arial" panose="020B0604020202020204" pitchFamily="34" charset="0"/>
              </a:rPr>
              <a:t> Family Hub</a:t>
            </a:r>
            <a:endParaRPr lang="en-GB" sz="1600" b="1" dirty="0">
              <a:solidFill>
                <a:srgbClr val="FFFFFF"/>
              </a:solidFill>
              <a:cs typeface="Arial" panose="020B0604020202020204" pitchFamily="34" charset="0"/>
            </a:endParaRPr>
          </a:p>
          <a:p>
            <a:pPr algn="ctr" defTabSz="497754"/>
            <a:r>
              <a:rPr lang="en-GB" sz="1600" dirty="0" err="1">
                <a:solidFill>
                  <a:srgbClr val="FFFFFF"/>
                </a:solidFill>
                <a:cs typeface="Arial" panose="020B0604020202020204" pitchFamily="34" charset="0"/>
              </a:rPr>
              <a:t>Parnall</a:t>
            </a:r>
            <a:r>
              <a:rPr lang="en-GB" sz="1600" dirty="0">
                <a:solidFill>
                  <a:srgbClr val="FFFFFF"/>
                </a:solidFill>
                <a:cs typeface="Arial" panose="020B0604020202020204" pitchFamily="34" charset="0"/>
              </a:rPr>
              <a:t> Road</a:t>
            </a:r>
          </a:p>
          <a:p>
            <a:pPr algn="ctr" defTabSz="497754"/>
            <a:r>
              <a:rPr lang="en-GB" sz="1600" dirty="0">
                <a:solidFill>
                  <a:srgbClr val="FFFFFF"/>
                </a:solidFill>
                <a:cs typeface="Arial" panose="020B0604020202020204" pitchFamily="34" charset="0"/>
              </a:rPr>
              <a:t>Harlow</a:t>
            </a:r>
          </a:p>
          <a:p>
            <a:pPr algn="ctr" defTabSz="497754"/>
            <a:r>
              <a:rPr lang="en-GB" sz="1600" dirty="0">
                <a:solidFill>
                  <a:srgbClr val="FFFFFF"/>
                </a:solidFill>
                <a:cs typeface="Arial" panose="020B0604020202020204" pitchFamily="34" charset="0"/>
              </a:rPr>
              <a:t>CM18 7NG</a:t>
            </a:r>
          </a:p>
          <a:p>
            <a:pPr algn="ctr" defTabSz="497754"/>
            <a:r>
              <a:rPr lang="en-GB" sz="1600" b="1" dirty="0">
                <a:solidFill>
                  <a:srgbClr val="FFFFFF"/>
                </a:solidFill>
                <a:cs typeface="Arial" panose="020B0604020202020204" pitchFamily="34" charset="0"/>
              </a:rPr>
              <a:t>Phone: </a:t>
            </a:r>
            <a:r>
              <a:rPr lang="en-GB" sz="1600" b="1" dirty="0" smtClean="0">
                <a:solidFill>
                  <a:srgbClr val="FFFFFF"/>
                </a:solidFill>
                <a:cs typeface="Arial" panose="020B0604020202020204" pitchFamily="34" charset="0"/>
              </a:rPr>
              <a:t>01279 342165</a:t>
            </a:r>
            <a:endParaRPr lang="en-GB" sz="1600" dirty="0">
              <a:solidFill>
                <a:srgbClr val="FFFFFF"/>
              </a:solidFill>
              <a:cs typeface="Arial" panose="020B0604020202020204" pitchFamily="34" charset="0"/>
            </a:endParaRPr>
          </a:p>
        </p:txBody>
      </p:sp>
      <p:sp>
        <p:nvSpPr>
          <p:cNvPr id="6" name="Rectangle 5"/>
          <p:cNvSpPr/>
          <p:nvPr/>
        </p:nvSpPr>
        <p:spPr>
          <a:xfrm>
            <a:off x="465814" y="4750973"/>
            <a:ext cx="3656898" cy="1600438"/>
          </a:xfrm>
          <a:prstGeom prst="rect">
            <a:avLst/>
          </a:prstGeom>
        </p:spPr>
        <p:txBody>
          <a:bodyPr wrap="square">
            <a:spAutoFit/>
          </a:bodyPr>
          <a:lstStyle/>
          <a:p>
            <a:pPr algn="ctr" defTabSz="497754"/>
            <a:r>
              <a:rPr lang="en-GB" sz="1600" b="1" dirty="0" smtClean="0">
                <a:solidFill>
                  <a:srgbClr val="FFFFFF"/>
                </a:solidFill>
                <a:cs typeface="Arial" panose="020B0604020202020204" pitchFamily="34" charset="0"/>
              </a:rPr>
              <a:t>Spangles Family Hub</a:t>
            </a:r>
          </a:p>
          <a:p>
            <a:pPr algn="ctr" defTabSz="497754"/>
            <a:r>
              <a:rPr lang="en-GB" sz="1600" dirty="0">
                <a:solidFill>
                  <a:srgbClr val="FFFFFF"/>
                </a:solidFill>
                <a:cs typeface="Arial" panose="020B0604020202020204" pitchFamily="34" charset="0"/>
              </a:rPr>
              <a:t>Lower Street</a:t>
            </a:r>
          </a:p>
          <a:p>
            <a:pPr algn="ctr" defTabSz="497754"/>
            <a:r>
              <a:rPr lang="en-GB" sz="1600" dirty="0">
                <a:solidFill>
                  <a:srgbClr val="FFFFFF"/>
                </a:solidFill>
                <a:cs typeface="Arial" panose="020B0604020202020204" pitchFamily="34" charset="0"/>
              </a:rPr>
              <a:t>Stansted </a:t>
            </a:r>
            <a:r>
              <a:rPr lang="en-GB" sz="1600" dirty="0" err="1">
                <a:solidFill>
                  <a:srgbClr val="FFFFFF"/>
                </a:solidFill>
                <a:cs typeface="Arial" panose="020B0604020202020204" pitchFamily="34" charset="0"/>
              </a:rPr>
              <a:t>Mountfitchit</a:t>
            </a:r>
            <a:endParaRPr lang="en-GB" sz="1600" dirty="0">
              <a:solidFill>
                <a:srgbClr val="FFFFFF"/>
              </a:solidFill>
              <a:cs typeface="Arial" panose="020B0604020202020204" pitchFamily="34" charset="0"/>
            </a:endParaRPr>
          </a:p>
          <a:p>
            <a:pPr algn="ctr" defTabSz="497754"/>
            <a:r>
              <a:rPr lang="en-GB" sz="1600" dirty="0">
                <a:solidFill>
                  <a:srgbClr val="FFFFFF"/>
                </a:solidFill>
                <a:cs typeface="Arial" panose="020B0604020202020204" pitchFamily="34" charset="0"/>
              </a:rPr>
              <a:t>CM24 8LR</a:t>
            </a:r>
          </a:p>
          <a:p>
            <a:pPr algn="ctr" defTabSz="497754"/>
            <a:r>
              <a:rPr lang="en-GB" sz="1600" b="1" dirty="0" smtClean="0">
                <a:solidFill>
                  <a:srgbClr val="FFFFFF"/>
                </a:solidFill>
                <a:cs typeface="Arial" panose="020B0604020202020204" pitchFamily="34" charset="0"/>
              </a:rPr>
              <a:t>Phone</a:t>
            </a:r>
            <a:r>
              <a:rPr lang="en-GB" sz="1600" b="1" dirty="0">
                <a:solidFill>
                  <a:srgbClr val="FFFFFF"/>
                </a:solidFill>
                <a:cs typeface="Arial" panose="020B0604020202020204" pitchFamily="34" charset="0"/>
              </a:rPr>
              <a:t>: </a:t>
            </a:r>
            <a:r>
              <a:rPr lang="en-GB" sz="1600" b="1" dirty="0" smtClean="0">
                <a:solidFill>
                  <a:srgbClr val="FFFFFF"/>
                </a:solidFill>
                <a:cs typeface="Arial" panose="020B0604020202020204" pitchFamily="34" charset="0"/>
              </a:rPr>
              <a:t>01279 342165</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 </a:t>
            </a:r>
            <a:endParaRPr lang="en-GB" sz="1600" dirty="0">
              <a:solidFill>
                <a:srgbClr val="FFFFFF"/>
              </a:solidFill>
              <a:cs typeface="Arial" panose="020B0604020202020204" pitchFamily="34" charset="0"/>
            </a:endParaRPr>
          </a:p>
        </p:txBody>
      </p:sp>
      <p:sp>
        <p:nvSpPr>
          <p:cNvPr id="10" name="Rectangle 9"/>
          <p:cNvSpPr/>
          <p:nvPr/>
        </p:nvSpPr>
        <p:spPr>
          <a:xfrm>
            <a:off x="5016317" y="4750973"/>
            <a:ext cx="3656898" cy="1569660"/>
          </a:xfrm>
          <a:prstGeom prst="rect">
            <a:avLst/>
          </a:prstGeom>
        </p:spPr>
        <p:txBody>
          <a:bodyPr wrap="square">
            <a:spAutoFit/>
          </a:bodyPr>
          <a:lstStyle/>
          <a:p>
            <a:pPr algn="ctr" defTabSz="497754"/>
            <a:r>
              <a:rPr lang="en-GB" sz="1600" b="1" dirty="0" smtClean="0">
                <a:solidFill>
                  <a:srgbClr val="FFFFFF"/>
                </a:solidFill>
                <a:cs typeface="Arial" panose="020B0604020202020204" pitchFamily="34" charset="0"/>
              </a:rPr>
              <a:t>Brambles Family Hub</a:t>
            </a:r>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Epping Library</a:t>
            </a:r>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St Johns Road</a:t>
            </a:r>
          </a:p>
          <a:p>
            <a:pPr algn="ctr" defTabSz="497754"/>
            <a:r>
              <a:rPr lang="en-GB" sz="1600" dirty="0" smtClean="0">
                <a:solidFill>
                  <a:srgbClr val="FFFFFF"/>
                </a:solidFill>
                <a:cs typeface="Arial" panose="020B0604020202020204" pitchFamily="34" charset="0"/>
              </a:rPr>
              <a:t>CM16 5DN</a:t>
            </a:r>
            <a:endParaRPr lang="en-GB" sz="1600" dirty="0">
              <a:solidFill>
                <a:srgbClr val="FFFFFF"/>
              </a:solidFill>
              <a:cs typeface="Arial" panose="020B0604020202020204" pitchFamily="34" charset="0"/>
            </a:endParaRPr>
          </a:p>
          <a:p>
            <a:pPr algn="ctr" defTabSz="497754"/>
            <a:r>
              <a:rPr lang="en-GB" sz="1600" b="1" dirty="0" smtClean="0">
                <a:solidFill>
                  <a:srgbClr val="FFFFFF"/>
                </a:solidFill>
                <a:cs typeface="Arial" panose="020B0604020202020204" pitchFamily="34" charset="0"/>
              </a:rPr>
              <a:t>01279 342165</a:t>
            </a:r>
            <a:endParaRPr lang="en-GB" sz="1600" dirty="0">
              <a:solidFill>
                <a:srgbClr val="FFFFFF"/>
              </a:solidFill>
              <a:cs typeface="Arial" panose="020B0604020202020204" pitchFamily="34" charset="0"/>
            </a:endParaRPr>
          </a:p>
          <a:p>
            <a:pPr algn="ctr" defTabSz="497754"/>
            <a:r>
              <a:rPr lang="en-GB" sz="1600" b="1" dirty="0">
                <a:solidFill>
                  <a:srgbClr val="FFFFFF"/>
                </a:solidFill>
                <a:cs typeface="Arial" panose="020B0604020202020204" pitchFamily="34" charset="0"/>
              </a:rPr>
              <a:t> </a:t>
            </a:r>
            <a:endParaRPr lang="en-GB" sz="1600" dirty="0">
              <a:solidFill>
                <a:srgbClr val="FFFFFF"/>
              </a:solidFill>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6757" y="104722"/>
            <a:ext cx="2787395" cy="2028134"/>
          </a:xfrm>
          <a:prstGeom prst="rect">
            <a:avLst/>
          </a:prstGeom>
        </p:spPr>
      </p:pic>
    </p:spTree>
    <p:extLst>
      <p:ext uri="{BB962C8B-B14F-4D97-AF65-F5344CB8AC3E}">
        <p14:creationId xmlns:p14="http://schemas.microsoft.com/office/powerpoint/2010/main" val="325791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ED1A37"/>
                </a:solidFill>
                <a:latin typeface="+mn-lt"/>
                <a:ea typeface="+mn-ea"/>
                <a:cs typeface="+mn-cs"/>
              </a:rPr>
              <a:t>Your </a:t>
            </a:r>
            <a:r>
              <a:rPr lang="en-GB" sz="4000" b="1" dirty="0">
                <a:latin typeface="+mn-lt"/>
                <a:ea typeface="+mn-ea"/>
                <a:cs typeface="+mn-cs"/>
              </a:rPr>
              <a:t>School Nurse Team</a:t>
            </a:r>
          </a:p>
        </p:txBody>
      </p:sp>
      <p:sp>
        <p:nvSpPr>
          <p:cNvPr id="3" name="Content Placeholder 2"/>
          <p:cNvSpPr>
            <a:spLocks noGrp="1"/>
          </p:cNvSpPr>
          <p:nvPr>
            <p:ph idx="1"/>
          </p:nvPr>
        </p:nvSpPr>
        <p:spPr/>
        <p:txBody>
          <a:bodyPr/>
          <a:lstStyle/>
          <a:p>
            <a:pPr marL="0" indent="0">
              <a:spcBef>
                <a:spcPts val="0"/>
              </a:spcBef>
              <a:spcAft>
                <a:spcPts val="0"/>
              </a:spcAft>
              <a:buNone/>
            </a:pPr>
            <a:r>
              <a:rPr lang="en-GB" sz="1600" dirty="0" smtClean="0">
                <a:solidFill>
                  <a:srgbClr val="808285"/>
                </a:solidFill>
                <a:latin typeface="Arial"/>
              </a:rPr>
              <a:t>Epping District:</a:t>
            </a:r>
          </a:p>
          <a:p>
            <a:pPr marL="0" indent="0">
              <a:spcBef>
                <a:spcPts val="0"/>
              </a:spcBef>
              <a:spcAft>
                <a:spcPts val="0"/>
              </a:spcAft>
              <a:buNone/>
            </a:pPr>
            <a:r>
              <a:rPr lang="en-GB" sz="1600" b="0" dirty="0" smtClean="0">
                <a:solidFill>
                  <a:srgbClr val="808285"/>
                </a:solidFill>
                <a:latin typeface="Arial"/>
              </a:rPr>
              <a:t>Jenna Pullen, Catherine Neale &amp; Natalie Capps</a:t>
            </a:r>
          </a:p>
          <a:p>
            <a:pPr marL="0" indent="0">
              <a:spcBef>
                <a:spcPts val="0"/>
              </a:spcBef>
              <a:spcAft>
                <a:spcPts val="0"/>
              </a:spcAft>
              <a:buNone/>
            </a:pPr>
            <a:endParaRPr lang="en-GB" sz="1600" b="0" dirty="0">
              <a:solidFill>
                <a:srgbClr val="808285"/>
              </a:solidFill>
              <a:latin typeface="Arial"/>
            </a:endParaRPr>
          </a:p>
          <a:p>
            <a:pPr marL="0" indent="0">
              <a:spcBef>
                <a:spcPts val="0"/>
              </a:spcBef>
              <a:spcAft>
                <a:spcPts val="0"/>
              </a:spcAft>
              <a:buNone/>
            </a:pPr>
            <a:r>
              <a:rPr lang="en-GB" sz="1600" dirty="0" smtClean="0">
                <a:solidFill>
                  <a:srgbClr val="808285"/>
                </a:solidFill>
                <a:latin typeface="Arial"/>
              </a:rPr>
              <a:t>Harlow District:</a:t>
            </a:r>
          </a:p>
          <a:p>
            <a:pPr marL="0" indent="0">
              <a:spcBef>
                <a:spcPts val="0"/>
              </a:spcBef>
              <a:spcAft>
                <a:spcPts val="0"/>
              </a:spcAft>
              <a:buNone/>
            </a:pPr>
            <a:r>
              <a:rPr lang="en-GB" sz="1600" b="0" dirty="0" smtClean="0">
                <a:solidFill>
                  <a:srgbClr val="808285"/>
                </a:solidFill>
                <a:latin typeface="Arial"/>
              </a:rPr>
              <a:t>Claire Dell, Lindsay Brown, Maxine Durham, Melissa </a:t>
            </a:r>
            <a:r>
              <a:rPr lang="en-GB" sz="1600" b="0" dirty="0" err="1" smtClean="0">
                <a:solidFill>
                  <a:srgbClr val="808285"/>
                </a:solidFill>
                <a:latin typeface="Arial"/>
              </a:rPr>
              <a:t>Wrixon</a:t>
            </a:r>
            <a:r>
              <a:rPr lang="en-GB" sz="1600" b="0" dirty="0" smtClean="0">
                <a:solidFill>
                  <a:srgbClr val="808285"/>
                </a:solidFill>
                <a:latin typeface="Arial"/>
              </a:rPr>
              <a:t>, Hannah Haycock, </a:t>
            </a:r>
            <a:r>
              <a:rPr lang="en-GB" sz="1600" b="0" dirty="0" err="1" smtClean="0">
                <a:solidFill>
                  <a:srgbClr val="808285"/>
                </a:solidFill>
                <a:latin typeface="Arial"/>
              </a:rPr>
              <a:t>Rezma</a:t>
            </a:r>
            <a:r>
              <a:rPr lang="en-GB" sz="1600" b="0" dirty="0" smtClean="0">
                <a:solidFill>
                  <a:srgbClr val="808285"/>
                </a:solidFill>
                <a:latin typeface="Arial"/>
              </a:rPr>
              <a:t> </a:t>
            </a:r>
            <a:r>
              <a:rPr lang="en-GB" sz="1600" b="0" dirty="0" err="1" smtClean="0">
                <a:solidFill>
                  <a:srgbClr val="808285"/>
                </a:solidFill>
                <a:latin typeface="Arial"/>
              </a:rPr>
              <a:t>Miah</a:t>
            </a:r>
            <a:r>
              <a:rPr lang="en-GB" sz="1600" b="0" dirty="0">
                <a:solidFill>
                  <a:srgbClr val="808285"/>
                </a:solidFill>
                <a:latin typeface="Arial"/>
              </a:rPr>
              <a:t> </a:t>
            </a:r>
            <a:r>
              <a:rPr lang="en-GB" sz="1600" b="0" dirty="0" smtClean="0">
                <a:solidFill>
                  <a:srgbClr val="808285"/>
                </a:solidFill>
                <a:latin typeface="Arial"/>
              </a:rPr>
              <a:t>&amp; Clare Campbell</a:t>
            </a:r>
          </a:p>
          <a:p>
            <a:pPr marL="0" indent="0">
              <a:spcBef>
                <a:spcPts val="0"/>
              </a:spcBef>
              <a:spcAft>
                <a:spcPts val="0"/>
              </a:spcAft>
              <a:buNone/>
            </a:pPr>
            <a:endParaRPr lang="en-GB" sz="1600" b="0" dirty="0">
              <a:solidFill>
                <a:srgbClr val="808285"/>
              </a:solidFill>
              <a:latin typeface="Arial"/>
            </a:endParaRPr>
          </a:p>
          <a:p>
            <a:pPr marL="0" indent="0">
              <a:spcBef>
                <a:spcPts val="0"/>
              </a:spcBef>
              <a:spcAft>
                <a:spcPts val="0"/>
              </a:spcAft>
              <a:buNone/>
            </a:pPr>
            <a:r>
              <a:rPr lang="en-GB" sz="1600" dirty="0" err="1" smtClean="0">
                <a:solidFill>
                  <a:srgbClr val="808285"/>
                </a:solidFill>
                <a:latin typeface="Arial"/>
              </a:rPr>
              <a:t>Uttlesford</a:t>
            </a:r>
            <a:r>
              <a:rPr lang="en-GB" sz="1600" dirty="0" smtClean="0">
                <a:solidFill>
                  <a:srgbClr val="808285"/>
                </a:solidFill>
                <a:latin typeface="Arial"/>
              </a:rPr>
              <a:t> District:</a:t>
            </a:r>
          </a:p>
          <a:p>
            <a:pPr marL="0" indent="0">
              <a:spcBef>
                <a:spcPts val="0"/>
              </a:spcBef>
              <a:spcAft>
                <a:spcPts val="0"/>
              </a:spcAft>
              <a:buNone/>
            </a:pPr>
            <a:r>
              <a:rPr lang="en-GB" sz="1600" b="0" dirty="0" smtClean="0">
                <a:solidFill>
                  <a:srgbClr val="808285"/>
                </a:solidFill>
                <a:latin typeface="Arial"/>
              </a:rPr>
              <a:t>Teresa Duke, Elaine McGuiness &amp; Louise Smith (CYPP)</a:t>
            </a:r>
          </a:p>
          <a:p>
            <a:pPr marL="0" indent="0">
              <a:spcBef>
                <a:spcPts val="0"/>
              </a:spcBef>
              <a:spcAft>
                <a:spcPts val="0"/>
              </a:spcAft>
              <a:buNone/>
            </a:pPr>
            <a:endParaRPr lang="en-GB" sz="1600" b="0" dirty="0">
              <a:solidFill>
                <a:srgbClr val="808285"/>
              </a:solidFill>
              <a:latin typeface="Arial"/>
            </a:endParaRPr>
          </a:p>
          <a:p>
            <a:pPr marL="0" indent="0">
              <a:spcBef>
                <a:spcPts val="0"/>
              </a:spcBef>
              <a:spcAft>
                <a:spcPts val="0"/>
              </a:spcAft>
              <a:buNone/>
            </a:pPr>
            <a:r>
              <a:rPr lang="en-GB" sz="1600" dirty="0">
                <a:solidFill>
                  <a:srgbClr val="FFFFFF"/>
                </a:solidFill>
                <a:cs typeface="Arial" panose="020B0604020202020204" pitchFamily="34" charset="0"/>
              </a:rPr>
              <a:t>01279 342165</a:t>
            </a:r>
          </a:p>
          <a:p>
            <a:pPr marL="0" indent="0">
              <a:spcBef>
                <a:spcPts val="0"/>
              </a:spcBef>
              <a:spcAft>
                <a:spcPts val="0"/>
              </a:spcAft>
              <a:buNone/>
            </a:pPr>
            <a:r>
              <a:rPr lang="en-GB" sz="1600" dirty="0" smtClean="0">
                <a:solidFill>
                  <a:srgbClr val="808285"/>
                </a:solidFill>
                <a:latin typeface="Arial"/>
              </a:rPr>
              <a:t>Contact:</a:t>
            </a:r>
          </a:p>
          <a:p>
            <a:pPr marL="0" indent="0">
              <a:spcBef>
                <a:spcPts val="0"/>
              </a:spcBef>
              <a:spcAft>
                <a:spcPts val="0"/>
              </a:spcAft>
              <a:buNone/>
            </a:pPr>
            <a:r>
              <a:rPr lang="en-GB" sz="1600" b="0" dirty="0" smtClean="0">
                <a:solidFill>
                  <a:srgbClr val="808285"/>
                </a:solidFill>
                <a:latin typeface="Arial"/>
              </a:rPr>
              <a:t>01279 342165</a:t>
            </a:r>
            <a:endParaRPr lang="en-GB" sz="1600" b="0" dirty="0">
              <a:solidFill>
                <a:srgbClr val="808285"/>
              </a:solidFill>
              <a:latin typeface="Arial"/>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12</a:t>
            </a:fld>
            <a:endParaRPr lang="en-GB"/>
          </a:p>
        </p:txBody>
      </p:sp>
      <p:pic>
        <p:nvPicPr>
          <p:cNvPr id="5" name="Picture 4" descr="http://essexfamilywellbeing.co.uk/wp-content/uploads/2018/01/essex_icons_infant_primary_schools_31.01.18_LP-1024x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17031"/>
            <a:ext cx="2711624" cy="27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2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ED1A37"/>
                </a:solidFill>
                <a:latin typeface="+mn-lt"/>
                <a:ea typeface="+mn-ea"/>
                <a:cs typeface="+mn-cs"/>
              </a:rPr>
              <a:t>Your </a:t>
            </a:r>
            <a:r>
              <a:rPr lang="en-GB" sz="4000" b="1" dirty="0" smtClean="0">
                <a:latin typeface="+mn-lt"/>
                <a:ea typeface="+mn-ea"/>
                <a:cs typeface="+mn-cs"/>
              </a:rPr>
              <a:t>Healthy Schools </a:t>
            </a:r>
            <a:r>
              <a:rPr lang="en-GB" sz="4000" b="1" dirty="0">
                <a:latin typeface="+mn-lt"/>
                <a:ea typeface="+mn-ea"/>
                <a:cs typeface="+mn-cs"/>
              </a:rPr>
              <a:t>Team</a:t>
            </a:r>
          </a:p>
        </p:txBody>
      </p:sp>
      <p:sp>
        <p:nvSpPr>
          <p:cNvPr id="3" name="Content Placeholder 2"/>
          <p:cNvSpPr>
            <a:spLocks noGrp="1"/>
          </p:cNvSpPr>
          <p:nvPr>
            <p:ph idx="1"/>
          </p:nvPr>
        </p:nvSpPr>
        <p:spPr/>
        <p:txBody>
          <a:bodyPr/>
          <a:lstStyle/>
          <a:p>
            <a:pPr marL="0" indent="0">
              <a:spcBef>
                <a:spcPts val="0"/>
              </a:spcBef>
              <a:spcAft>
                <a:spcPts val="0"/>
              </a:spcAft>
              <a:buNone/>
            </a:pPr>
            <a:r>
              <a:rPr lang="en-GB" sz="1600" dirty="0" smtClean="0">
                <a:solidFill>
                  <a:srgbClr val="808285"/>
                </a:solidFill>
                <a:latin typeface="Arial"/>
              </a:rPr>
              <a:t>Katie Polhill – Essex Healthy Schools and Public Health Manager</a:t>
            </a:r>
          </a:p>
          <a:p>
            <a:pPr marL="0" indent="0">
              <a:spcBef>
                <a:spcPts val="0"/>
              </a:spcBef>
              <a:spcAft>
                <a:spcPts val="0"/>
              </a:spcAft>
              <a:buNone/>
            </a:pPr>
            <a:r>
              <a:rPr lang="en-GB" sz="1600" dirty="0" smtClean="0">
                <a:solidFill>
                  <a:srgbClr val="808285"/>
                </a:solidFill>
                <a:latin typeface="Arial"/>
              </a:rPr>
              <a:t>07773 206377</a:t>
            </a:r>
          </a:p>
          <a:p>
            <a:pPr marL="0" indent="0">
              <a:spcBef>
                <a:spcPts val="0"/>
              </a:spcBef>
              <a:spcAft>
                <a:spcPts val="0"/>
              </a:spcAft>
              <a:buNone/>
            </a:pPr>
            <a:endParaRPr lang="en-GB" sz="1600" dirty="0">
              <a:solidFill>
                <a:srgbClr val="808285"/>
              </a:solidFill>
              <a:latin typeface="Arial"/>
            </a:endParaRPr>
          </a:p>
          <a:p>
            <a:pPr marL="0" indent="0">
              <a:spcBef>
                <a:spcPts val="0"/>
              </a:spcBef>
              <a:spcAft>
                <a:spcPts val="0"/>
              </a:spcAft>
              <a:buNone/>
            </a:pPr>
            <a:endParaRPr lang="en-GB" sz="1600" dirty="0" smtClean="0">
              <a:solidFill>
                <a:srgbClr val="808285"/>
              </a:solidFill>
              <a:latin typeface="Arial"/>
            </a:endParaRPr>
          </a:p>
          <a:p>
            <a:pPr marL="0" indent="0">
              <a:spcBef>
                <a:spcPts val="0"/>
              </a:spcBef>
              <a:spcAft>
                <a:spcPts val="0"/>
              </a:spcAft>
              <a:buNone/>
            </a:pPr>
            <a:r>
              <a:rPr lang="en-GB" sz="1600" dirty="0" smtClean="0">
                <a:solidFill>
                  <a:srgbClr val="808285"/>
                </a:solidFill>
                <a:latin typeface="Arial"/>
              </a:rPr>
              <a:t>Epping &amp; Harlow District:</a:t>
            </a:r>
          </a:p>
          <a:p>
            <a:pPr marL="0" indent="0">
              <a:spcBef>
                <a:spcPts val="0"/>
              </a:spcBef>
              <a:spcAft>
                <a:spcPts val="0"/>
              </a:spcAft>
              <a:buNone/>
            </a:pPr>
            <a:r>
              <a:rPr lang="en-GB" sz="1600" b="0" dirty="0" smtClean="0">
                <a:solidFill>
                  <a:srgbClr val="808285"/>
                </a:solidFill>
                <a:latin typeface="Arial"/>
              </a:rPr>
              <a:t>Lisa Golding – </a:t>
            </a:r>
            <a:r>
              <a:rPr lang="en-GB" sz="1600" b="0" dirty="0" smtClean="0">
                <a:solidFill>
                  <a:srgbClr val="808285"/>
                </a:solidFill>
                <a:latin typeface="Arial"/>
                <a:hlinkClick r:id="rId3"/>
              </a:rPr>
              <a:t>Lisa.golding2@barnardos.org.uk</a:t>
            </a:r>
            <a:endParaRPr lang="en-GB" sz="1600" b="0" dirty="0" smtClean="0">
              <a:solidFill>
                <a:srgbClr val="808285"/>
              </a:solidFill>
              <a:latin typeface="Arial"/>
            </a:endParaRPr>
          </a:p>
          <a:p>
            <a:pPr marL="0" indent="0">
              <a:spcBef>
                <a:spcPts val="0"/>
              </a:spcBef>
              <a:spcAft>
                <a:spcPts val="0"/>
              </a:spcAft>
              <a:buNone/>
            </a:pPr>
            <a:endParaRPr lang="en-GB" sz="1600" b="0" dirty="0">
              <a:solidFill>
                <a:srgbClr val="808285"/>
              </a:solidFill>
              <a:latin typeface="Arial"/>
            </a:endParaRPr>
          </a:p>
          <a:p>
            <a:pPr marL="0" indent="0">
              <a:spcBef>
                <a:spcPts val="0"/>
              </a:spcBef>
              <a:spcAft>
                <a:spcPts val="0"/>
              </a:spcAft>
              <a:buNone/>
            </a:pPr>
            <a:endParaRPr lang="en-GB" sz="1600" b="0" dirty="0">
              <a:solidFill>
                <a:srgbClr val="808285"/>
              </a:solidFill>
              <a:latin typeface="Arial"/>
            </a:endParaRPr>
          </a:p>
          <a:p>
            <a:pPr marL="0" indent="0">
              <a:spcBef>
                <a:spcPts val="0"/>
              </a:spcBef>
              <a:spcAft>
                <a:spcPts val="0"/>
              </a:spcAft>
              <a:buNone/>
            </a:pPr>
            <a:r>
              <a:rPr lang="en-GB" sz="1600" dirty="0" err="1" smtClean="0">
                <a:solidFill>
                  <a:srgbClr val="808285"/>
                </a:solidFill>
                <a:latin typeface="Arial"/>
              </a:rPr>
              <a:t>Uttlesford</a:t>
            </a:r>
            <a:r>
              <a:rPr lang="en-GB" sz="1600" dirty="0" smtClean="0">
                <a:solidFill>
                  <a:srgbClr val="808285"/>
                </a:solidFill>
                <a:latin typeface="Arial"/>
              </a:rPr>
              <a:t> District:</a:t>
            </a:r>
          </a:p>
          <a:p>
            <a:pPr marL="0" indent="0">
              <a:spcBef>
                <a:spcPts val="0"/>
              </a:spcBef>
              <a:spcAft>
                <a:spcPts val="0"/>
              </a:spcAft>
              <a:buNone/>
            </a:pPr>
            <a:r>
              <a:rPr lang="en-GB" sz="1600" b="0" dirty="0" smtClean="0">
                <a:solidFill>
                  <a:srgbClr val="808285"/>
                </a:solidFill>
                <a:latin typeface="Arial"/>
              </a:rPr>
              <a:t>Zuzana Brown – </a:t>
            </a:r>
            <a:r>
              <a:rPr lang="en-GB" sz="1600" b="0" dirty="0" smtClean="0">
                <a:solidFill>
                  <a:srgbClr val="808285"/>
                </a:solidFill>
                <a:latin typeface="Arial"/>
                <a:hlinkClick r:id="rId4"/>
              </a:rPr>
              <a:t>Zuzana.brown@barnardos.org.uk</a:t>
            </a:r>
            <a:endParaRPr lang="en-GB" sz="1600" b="0" dirty="0" smtClean="0">
              <a:solidFill>
                <a:srgbClr val="808285"/>
              </a:solidFill>
              <a:latin typeface="Arial"/>
            </a:endParaRPr>
          </a:p>
          <a:p>
            <a:pPr marL="0" indent="0">
              <a:spcBef>
                <a:spcPts val="0"/>
              </a:spcBef>
              <a:spcAft>
                <a:spcPts val="0"/>
              </a:spcAft>
              <a:buNone/>
            </a:pPr>
            <a:endParaRPr lang="en-GB" sz="1600" dirty="0" smtClean="0">
              <a:solidFill>
                <a:srgbClr val="FFFFFF"/>
              </a:solidFill>
              <a:cs typeface="Arial" panose="020B0604020202020204" pitchFamily="34" charset="0"/>
            </a:endParaRPr>
          </a:p>
          <a:p>
            <a:pPr marL="0" indent="0">
              <a:spcBef>
                <a:spcPts val="0"/>
              </a:spcBef>
              <a:spcAft>
                <a:spcPts val="0"/>
              </a:spcAft>
              <a:buNone/>
            </a:pPr>
            <a:r>
              <a:rPr lang="en-GB" sz="1600" dirty="0" smtClean="0">
                <a:solidFill>
                  <a:srgbClr val="FFFFFF"/>
                </a:solidFill>
                <a:cs typeface="Arial" panose="020B0604020202020204" pitchFamily="34" charset="0"/>
              </a:rPr>
              <a:t>Katie</a:t>
            </a:r>
          </a:p>
          <a:p>
            <a:pPr marL="0" indent="0">
              <a:spcBef>
                <a:spcPts val="0"/>
              </a:spcBef>
              <a:spcAft>
                <a:spcPts val="0"/>
              </a:spcAft>
              <a:buNone/>
            </a:pPr>
            <a:endParaRPr lang="en-GB" sz="1600" dirty="0">
              <a:solidFill>
                <a:srgbClr val="FFFFFF"/>
              </a:solidFill>
              <a:cs typeface="Arial" panose="020B0604020202020204" pitchFamily="34" charset="0"/>
            </a:endParaRPr>
          </a:p>
          <a:p>
            <a:pPr marL="0" indent="0">
              <a:spcBef>
                <a:spcPts val="0"/>
              </a:spcBef>
              <a:spcAft>
                <a:spcPts val="0"/>
              </a:spcAft>
              <a:buNone/>
            </a:pPr>
            <a:r>
              <a:rPr lang="en-GB" sz="1600" dirty="0" smtClean="0">
                <a:solidFill>
                  <a:srgbClr val="FFFFFF"/>
                </a:solidFill>
                <a:cs typeface="Arial" panose="020B0604020202020204" pitchFamily="34" charset="0"/>
              </a:rPr>
              <a:t>Katie 01279 342165</a:t>
            </a:r>
            <a:endParaRPr lang="en-GB" sz="1600" dirty="0">
              <a:solidFill>
                <a:srgbClr val="FFFFFF"/>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EB0F7010-E999-4FC2-AE85-B5FFBD58F110}" type="slidenum">
              <a:rPr lang="en-GB" smtClean="0"/>
              <a:pPr/>
              <a:t>13</a:t>
            </a:fld>
            <a:endParaRPr lang="en-GB"/>
          </a:p>
        </p:txBody>
      </p:sp>
      <p:pic>
        <p:nvPicPr>
          <p:cNvPr id="5" name="Picture 4" descr="http://essexfamilywellbeing.co.uk/wp-content/uploads/2018/01/essex_icons_infant_primary_schools_31.01.18_LP-1024x10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4581128"/>
            <a:ext cx="1847527" cy="184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558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xmlns="" id="{DA0FDDA3-FE56-A943-8A7F-7ED64EA2AE1B}"/>
              </a:ext>
            </a:extLst>
          </p:cNvPr>
          <p:cNvSpPr txBox="1"/>
          <p:nvPr/>
        </p:nvSpPr>
        <p:spPr>
          <a:xfrm>
            <a:off x="674554" y="2020142"/>
            <a:ext cx="7838263" cy="738664"/>
          </a:xfrm>
          <a:prstGeom prst="rect">
            <a:avLst/>
          </a:prstGeom>
          <a:noFill/>
        </p:spPr>
        <p:txBody>
          <a:bodyPr wrap="square" lIns="0" tIns="0" rIns="0" bIns="0" rtlCol="0">
            <a:spAutoFit/>
          </a:bodyPr>
          <a:lstStyle/>
          <a:p>
            <a:pPr algn="ctr" defTabSz="497754"/>
            <a:r>
              <a:rPr lang="en-US" sz="4800" b="1" dirty="0" smtClean="0">
                <a:solidFill>
                  <a:srgbClr val="ED1A37"/>
                </a:solidFill>
              </a:rPr>
              <a:t>Your Key Contacts</a:t>
            </a:r>
            <a:endParaRPr lang="en-US" sz="4800" b="1" dirty="0">
              <a:solidFill>
                <a:srgbClr val="ED1A37"/>
              </a:solidFill>
            </a:endParaRPr>
          </a:p>
        </p:txBody>
      </p:sp>
      <p:sp>
        <p:nvSpPr>
          <p:cNvPr id="7" name="Rectangle 6"/>
          <p:cNvSpPr/>
          <p:nvPr/>
        </p:nvSpPr>
        <p:spPr>
          <a:xfrm>
            <a:off x="362444" y="2881915"/>
            <a:ext cx="8494365" cy="3283387"/>
          </a:xfrm>
          <a:prstGeom prst="rect">
            <a:avLst/>
          </a:prstGeom>
          <a:solidFill>
            <a:srgbClr val="ED1A37"/>
          </a:solidFill>
          <a:ln w="57150" cmpd="thickThi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7754"/>
            <a:endParaRPr lang="en-GB" sz="1960">
              <a:solidFill>
                <a:srgbClr val="FFFFFF"/>
              </a:solidFill>
            </a:endParaRPr>
          </a:p>
        </p:txBody>
      </p:sp>
      <p:sp>
        <p:nvSpPr>
          <p:cNvPr id="4" name="Rectangle 3"/>
          <p:cNvSpPr/>
          <p:nvPr/>
        </p:nvSpPr>
        <p:spPr>
          <a:xfrm>
            <a:off x="346503" y="3563737"/>
            <a:ext cx="3895525" cy="338554"/>
          </a:xfrm>
          <a:prstGeom prst="rect">
            <a:avLst/>
          </a:prstGeom>
        </p:spPr>
        <p:txBody>
          <a:bodyPr wrap="square">
            <a:spAutoFit/>
          </a:bodyPr>
          <a:lstStyle/>
          <a:p>
            <a:pPr algn="ctr" defTabSz="497754"/>
            <a:endParaRPr lang="en-GB" sz="1600" dirty="0">
              <a:solidFill>
                <a:srgbClr val="FFFFFF"/>
              </a:solidFill>
              <a:cs typeface="Arial" panose="020B0604020202020204" pitchFamily="34" charset="0"/>
            </a:endParaRPr>
          </a:p>
        </p:txBody>
      </p:sp>
      <p:sp>
        <p:nvSpPr>
          <p:cNvPr id="5" name="Rectangle 4"/>
          <p:cNvSpPr/>
          <p:nvPr/>
        </p:nvSpPr>
        <p:spPr>
          <a:xfrm>
            <a:off x="674554" y="3140968"/>
            <a:ext cx="7838261" cy="2554545"/>
          </a:xfrm>
          <a:prstGeom prst="rect">
            <a:avLst/>
          </a:prstGeom>
        </p:spPr>
        <p:txBody>
          <a:bodyPr wrap="square">
            <a:spAutoFit/>
          </a:bodyPr>
          <a:lstStyle/>
          <a:p>
            <a:pPr algn="ctr" defTabSz="497754"/>
            <a:r>
              <a:rPr lang="en-GB" sz="1600" dirty="0" smtClean="0">
                <a:solidFill>
                  <a:srgbClr val="FFFFFF"/>
                </a:solidFill>
                <a:cs typeface="Arial" panose="020B0604020202020204" pitchFamily="34" charset="0"/>
              </a:rPr>
              <a:t>Lisa Farrell – Interim Quadrant Manager</a:t>
            </a:r>
          </a:p>
          <a:p>
            <a:pPr algn="ctr" defTabSz="497754"/>
            <a:r>
              <a:rPr lang="en-GB" sz="1600" dirty="0" smtClean="0">
                <a:solidFill>
                  <a:srgbClr val="FFFFFF"/>
                </a:solidFill>
                <a:cs typeface="Arial" panose="020B0604020202020204" pitchFamily="34" charset="0"/>
              </a:rPr>
              <a:t>07872 675757</a:t>
            </a:r>
          </a:p>
          <a:p>
            <a:pPr algn="ctr" defTabSz="497754"/>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Hayley Freeth – Deputy Quadrant Manager (School Nurse Lead)</a:t>
            </a:r>
          </a:p>
          <a:p>
            <a:pPr algn="ctr" defTabSz="497754"/>
            <a:r>
              <a:rPr lang="en-GB" sz="1600" dirty="0" smtClean="0">
                <a:solidFill>
                  <a:srgbClr val="FFFFFF"/>
                </a:solidFill>
                <a:cs typeface="Arial" panose="020B0604020202020204" pitchFamily="34" charset="0"/>
              </a:rPr>
              <a:t>07773 206831</a:t>
            </a:r>
          </a:p>
          <a:p>
            <a:pPr algn="ctr" defTabSz="497754"/>
            <a:endParaRPr lang="en-GB" sz="1600" dirty="0">
              <a:solidFill>
                <a:srgbClr val="FFFFFF"/>
              </a:solidFill>
              <a:cs typeface="Arial" panose="020B0604020202020204" pitchFamily="34" charset="0"/>
            </a:endParaRPr>
          </a:p>
          <a:p>
            <a:pPr algn="ctr" defTabSz="497754"/>
            <a:r>
              <a:rPr lang="en-GB" sz="1600" dirty="0" smtClean="0">
                <a:solidFill>
                  <a:srgbClr val="FFFFFF"/>
                </a:solidFill>
                <a:cs typeface="Arial" panose="020B0604020202020204" pitchFamily="34" charset="0"/>
              </a:rPr>
              <a:t>Angela Cameron – Deputy Quadrant Manager </a:t>
            </a:r>
          </a:p>
          <a:p>
            <a:pPr algn="ctr" defTabSz="497754"/>
            <a:r>
              <a:rPr lang="en-GB" sz="1600" dirty="0" smtClean="0">
                <a:solidFill>
                  <a:srgbClr val="FFFFFF"/>
                </a:solidFill>
                <a:cs typeface="Arial" panose="020B0604020202020204" pitchFamily="34" charset="0"/>
              </a:rPr>
              <a:t>07964 106371</a:t>
            </a:r>
          </a:p>
          <a:p>
            <a:pPr algn="ctr" defTabSz="497754"/>
            <a:endParaRPr lang="en-GB" sz="1600" dirty="0">
              <a:solidFill>
                <a:srgbClr val="FFFFFF"/>
              </a:solidFill>
              <a:cs typeface="Arial" panose="020B0604020202020204" pitchFamily="34" charset="0"/>
            </a:endParaRPr>
          </a:p>
          <a:p>
            <a:pPr algn="ctr" defTabSz="497754"/>
            <a:endParaRPr lang="en-GB" sz="1600" dirty="0">
              <a:solidFill>
                <a:srgbClr val="FFFFFF"/>
              </a:solidFill>
              <a:cs typeface="Arial" panose="020B0604020202020204" pitchFamily="34" charset="0"/>
            </a:endParaRPr>
          </a:p>
        </p:txBody>
      </p:sp>
      <p:sp>
        <p:nvSpPr>
          <p:cNvPr id="6" name="Rectangle 5"/>
          <p:cNvSpPr/>
          <p:nvPr/>
        </p:nvSpPr>
        <p:spPr>
          <a:xfrm>
            <a:off x="-324544" y="930889"/>
            <a:ext cx="3656898" cy="338554"/>
          </a:xfrm>
          <a:prstGeom prst="rect">
            <a:avLst/>
          </a:prstGeom>
        </p:spPr>
        <p:txBody>
          <a:bodyPr wrap="square">
            <a:spAutoFit/>
          </a:bodyPr>
          <a:lstStyle/>
          <a:p>
            <a:pPr algn="ctr" defTabSz="497754"/>
            <a:r>
              <a:rPr lang="en-GB" sz="1600" b="1" dirty="0">
                <a:solidFill>
                  <a:srgbClr val="FFFFFF"/>
                </a:solidFill>
                <a:cs typeface="Arial" panose="020B0604020202020204" pitchFamily="34" charset="0"/>
              </a:rPr>
              <a:t> </a:t>
            </a:r>
            <a:endParaRPr lang="en-GB" sz="1600" dirty="0">
              <a:solidFill>
                <a:srgbClr val="FFFFFF"/>
              </a:solidFill>
              <a:cs typeface="Arial" panose="020B0604020202020204" pitchFamily="34" charset="0"/>
            </a:endParaRPr>
          </a:p>
        </p:txBody>
      </p:sp>
      <p:sp>
        <p:nvSpPr>
          <p:cNvPr id="10" name="Rectangle 9"/>
          <p:cNvSpPr/>
          <p:nvPr/>
        </p:nvSpPr>
        <p:spPr>
          <a:xfrm flipV="1">
            <a:off x="6228183" y="5089526"/>
            <a:ext cx="2445031" cy="338554"/>
          </a:xfrm>
          <a:prstGeom prst="rect">
            <a:avLst/>
          </a:prstGeom>
        </p:spPr>
        <p:txBody>
          <a:bodyPr wrap="square">
            <a:spAutoFit/>
          </a:bodyPr>
          <a:lstStyle/>
          <a:p>
            <a:pPr algn="ctr" defTabSz="497754"/>
            <a:r>
              <a:rPr lang="en-GB" sz="1600" b="1" dirty="0">
                <a:solidFill>
                  <a:srgbClr val="FFFFFF"/>
                </a:solidFill>
                <a:cs typeface="Arial" panose="020B0604020202020204" pitchFamily="34" charset="0"/>
              </a:rPr>
              <a:t> </a:t>
            </a:r>
            <a:endParaRPr lang="en-GB" sz="1600" dirty="0">
              <a:solidFill>
                <a:srgbClr val="FFFFFF"/>
              </a:solidFill>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6757" y="104722"/>
            <a:ext cx="2787395" cy="2028134"/>
          </a:xfrm>
          <a:prstGeom prst="rect">
            <a:avLst/>
          </a:prstGeom>
        </p:spPr>
      </p:pic>
    </p:spTree>
    <p:extLst>
      <p:ext uri="{BB962C8B-B14F-4D97-AF65-F5344CB8AC3E}">
        <p14:creationId xmlns:p14="http://schemas.microsoft.com/office/powerpoint/2010/main" val="216313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Any Questions?</a:t>
            </a:r>
            <a:endParaRPr lang="en-GB" sz="4400" dirty="0"/>
          </a:p>
        </p:txBody>
      </p:sp>
      <p:sp>
        <p:nvSpPr>
          <p:cNvPr id="4" name="Slide Number Placeholder 3"/>
          <p:cNvSpPr>
            <a:spLocks noGrp="1"/>
          </p:cNvSpPr>
          <p:nvPr>
            <p:ph type="sldNum" sz="quarter" idx="12"/>
          </p:nvPr>
        </p:nvSpPr>
        <p:spPr/>
        <p:txBody>
          <a:bodyPr/>
          <a:lstStyle/>
          <a:p>
            <a:fld id="{EB0F7010-E999-4FC2-AE85-B5FFBD58F110}" type="slidenum">
              <a:rPr lang="en-GB" smtClean="0"/>
              <a:pPr/>
              <a:t>15</a:t>
            </a:fld>
            <a:endParaRPr lang="en-GB"/>
          </a:p>
        </p:txBody>
      </p:sp>
      <p:pic>
        <p:nvPicPr>
          <p:cNvPr id="5"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 y="5286492"/>
            <a:ext cx="9144000" cy="1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3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102" y="288543"/>
            <a:ext cx="7983354" cy="908209"/>
          </a:xfrm>
        </p:spPr>
        <p:txBody>
          <a:bodyPr/>
          <a:lstStyle/>
          <a:p>
            <a:r>
              <a:rPr lang="en-GB" dirty="0" smtClean="0">
                <a:solidFill>
                  <a:schemeClr val="tx1"/>
                </a:solidFill>
              </a:rPr>
              <a:t>Introduction </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endParaRPr lang="en-GB" dirty="0" smtClean="0"/>
          </a:p>
          <a:p>
            <a:pPr marL="250416" indent="-250416">
              <a:buFont typeface="Arial" panose="020B0604020202020204" pitchFamily="34" charset="0"/>
              <a:buChar char="•"/>
            </a:pPr>
            <a:r>
              <a:rPr lang="en-GB" sz="1800" dirty="0">
                <a:solidFill>
                  <a:srgbClr val="808285"/>
                </a:solidFill>
                <a:latin typeface="Arial"/>
              </a:rPr>
              <a:t>Overview of our delivery model within schools and local provision </a:t>
            </a:r>
          </a:p>
          <a:p>
            <a:pPr marL="250416" indent="-250416">
              <a:buFont typeface="Arial" panose="020B0604020202020204" pitchFamily="34" charset="0"/>
              <a:buChar char="•"/>
            </a:pPr>
            <a:r>
              <a:rPr lang="en-GB" sz="1800" dirty="0" smtClean="0">
                <a:solidFill>
                  <a:srgbClr val="808285"/>
                </a:solidFill>
                <a:latin typeface="Arial"/>
              </a:rPr>
              <a:t>Healthy Schools</a:t>
            </a:r>
            <a:endParaRPr lang="en-GB" sz="1800" dirty="0">
              <a:solidFill>
                <a:srgbClr val="808285"/>
              </a:solidFill>
              <a:latin typeface="Arial"/>
            </a:endParaRPr>
          </a:p>
          <a:p>
            <a:pPr marL="250416" indent="-250416">
              <a:buFont typeface="Arial" panose="020B0604020202020204" pitchFamily="34" charset="0"/>
              <a:buChar char="•"/>
            </a:pPr>
            <a:r>
              <a:rPr lang="en-GB" sz="1800" dirty="0" smtClean="0">
                <a:solidFill>
                  <a:srgbClr val="808285"/>
                </a:solidFill>
                <a:latin typeface="Arial"/>
              </a:rPr>
              <a:t>Universal Provision</a:t>
            </a:r>
          </a:p>
          <a:p>
            <a:pPr marL="250416" indent="-250416">
              <a:buFont typeface="Arial" panose="020B0604020202020204" pitchFamily="34" charset="0"/>
              <a:buChar char="•"/>
            </a:pPr>
            <a:r>
              <a:rPr lang="en-GB" sz="1800" dirty="0" smtClean="0">
                <a:solidFill>
                  <a:srgbClr val="808285"/>
                </a:solidFill>
                <a:latin typeface="Arial"/>
              </a:rPr>
              <a:t>Targeted Provision</a:t>
            </a:r>
          </a:p>
          <a:p>
            <a:pPr marL="250416" indent="-250416">
              <a:buFont typeface="Arial" panose="020B0604020202020204" pitchFamily="34" charset="0"/>
              <a:buChar char="•"/>
            </a:pPr>
            <a:r>
              <a:rPr lang="en-GB" sz="1800" dirty="0" smtClean="0">
                <a:solidFill>
                  <a:srgbClr val="808285"/>
                </a:solidFill>
                <a:latin typeface="Arial"/>
              </a:rPr>
              <a:t>Campaign Bulletin</a:t>
            </a:r>
            <a:endParaRPr lang="en-GB" sz="1800" dirty="0">
              <a:solidFill>
                <a:srgbClr val="808285"/>
              </a:solidFill>
              <a:latin typeface="Arial"/>
            </a:endParaRPr>
          </a:p>
          <a:p>
            <a:pPr marL="250416" indent="-250416">
              <a:buFont typeface="Arial" panose="020B0604020202020204" pitchFamily="34" charset="0"/>
              <a:buChar char="•"/>
            </a:pPr>
            <a:r>
              <a:rPr lang="en-GB" sz="1800" dirty="0" smtClean="0">
                <a:solidFill>
                  <a:srgbClr val="808285"/>
                </a:solidFill>
                <a:latin typeface="Arial"/>
              </a:rPr>
              <a:t>Medical Conditions</a:t>
            </a:r>
          </a:p>
          <a:p>
            <a:pPr marL="250416" indent="-250416">
              <a:buFont typeface="Arial" panose="020B0604020202020204" pitchFamily="34" charset="0"/>
              <a:buChar char="•"/>
            </a:pPr>
            <a:r>
              <a:rPr lang="en-GB" sz="1800" dirty="0" smtClean="0">
                <a:solidFill>
                  <a:srgbClr val="808285"/>
                </a:solidFill>
                <a:latin typeface="Arial"/>
              </a:rPr>
              <a:t>Drop In’s</a:t>
            </a:r>
          </a:p>
          <a:p>
            <a:pPr marL="250416" indent="-250416">
              <a:buFont typeface="Arial" panose="020B0604020202020204" pitchFamily="34" charset="0"/>
              <a:buChar char="•"/>
            </a:pPr>
            <a:r>
              <a:rPr lang="en-GB" sz="1800" dirty="0" smtClean="0">
                <a:solidFill>
                  <a:srgbClr val="808285"/>
                </a:solidFill>
                <a:latin typeface="Arial"/>
              </a:rPr>
              <a:t>Key Contacts</a:t>
            </a:r>
            <a:endParaRPr lang="en-GB" sz="1800" dirty="0">
              <a:solidFill>
                <a:srgbClr val="808285"/>
              </a:solidFill>
              <a:latin typeface="Arial"/>
            </a:endParaRPr>
          </a:p>
          <a:p>
            <a:pPr marL="250416" indent="-250416">
              <a:buFont typeface="Arial" panose="020B0604020202020204" pitchFamily="34" charset="0"/>
              <a:buChar char="•"/>
            </a:pPr>
            <a:r>
              <a:rPr lang="en-GB" sz="1800" dirty="0">
                <a:solidFill>
                  <a:srgbClr val="808285"/>
                </a:solidFill>
                <a:latin typeface="Arial"/>
              </a:rPr>
              <a:t>Questions </a:t>
            </a:r>
          </a:p>
        </p:txBody>
      </p:sp>
      <p:sp>
        <p:nvSpPr>
          <p:cNvPr id="6" name="Slide Number Placeholder 5"/>
          <p:cNvSpPr>
            <a:spLocks noGrp="1"/>
          </p:cNvSpPr>
          <p:nvPr>
            <p:ph type="sldNum" sz="quarter" idx="12"/>
          </p:nvPr>
        </p:nvSpPr>
        <p:spPr/>
        <p:txBody>
          <a:bodyPr/>
          <a:lstStyle/>
          <a:p>
            <a:fld id="{EB0F7010-E999-4FC2-AE85-B5FFBD58F110}" type="slidenum">
              <a:rPr lang="en-GB" smtClean="0"/>
              <a:pPr/>
              <a:t>2</a:t>
            </a:fld>
            <a:endParaRPr lang="en-GB" dirty="0"/>
          </a:p>
        </p:txBody>
      </p:sp>
      <p:pic>
        <p:nvPicPr>
          <p:cNvPr id="7" name="Picture 4" descr="http://essexfamilywellbeing.co.uk/wp-content/uploads/2018/01/essex_icons_infant_primary_schools_31.01.18_LP-1024x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068960"/>
            <a:ext cx="3359696" cy="335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0F7010-E999-4FC2-AE85-B5FFBD58F110}" type="slidenum">
              <a:rPr lang="en-GB" smtClean="0"/>
              <a:pPr/>
              <a:t>3</a:t>
            </a:fld>
            <a:endParaRPr lang="en-GB"/>
          </a:p>
        </p:txBody>
      </p:sp>
      <p:sp>
        <p:nvSpPr>
          <p:cNvPr id="3" name="Title 2"/>
          <p:cNvSpPr>
            <a:spLocks noGrp="1"/>
          </p:cNvSpPr>
          <p:nvPr>
            <p:ph type="title"/>
          </p:nvPr>
        </p:nvSpPr>
        <p:spPr>
          <a:xfrm>
            <a:off x="580323" y="397927"/>
            <a:ext cx="7983354" cy="908209"/>
          </a:xfrm>
        </p:spPr>
        <p:txBody>
          <a:bodyPr/>
          <a:lstStyle/>
          <a:p>
            <a:r>
              <a:rPr lang="en-GB" b="0" dirty="0"/>
              <a:t>Overview </a:t>
            </a:r>
            <a:r>
              <a:rPr lang="en-GB" b="0" dirty="0">
                <a:solidFill>
                  <a:schemeClr val="tx1">
                    <a:lumMod val="65000"/>
                    <a:lumOff val="35000"/>
                  </a:schemeClr>
                </a:solidFill>
              </a:rPr>
              <a:t>of our delivery model</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920750"/>
            <a:ext cx="8128000" cy="501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73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essex child and family wellbeing servi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6" y="4337720"/>
            <a:ext cx="9147256" cy="19168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0867" y="1357123"/>
            <a:ext cx="7983354" cy="4497302"/>
          </a:xfrm>
        </p:spPr>
        <p:txBody>
          <a:bodyPr>
            <a:noAutofit/>
          </a:bodyPr>
          <a:lstStyle/>
          <a:p>
            <a:pPr marL="0" lvl="1" indent="0">
              <a:buNone/>
            </a:pPr>
            <a:endParaRPr lang="en-GB" dirty="0" smtClean="0"/>
          </a:p>
          <a:p>
            <a:endParaRPr lang="en-GB" dirty="0"/>
          </a:p>
        </p:txBody>
      </p:sp>
      <p:sp>
        <p:nvSpPr>
          <p:cNvPr id="7" name="TextBox 6"/>
          <p:cNvSpPr txBox="1"/>
          <p:nvPr/>
        </p:nvSpPr>
        <p:spPr>
          <a:xfrm>
            <a:off x="383896" y="428152"/>
            <a:ext cx="8372951" cy="573359"/>
          </a:xfrm>
          <a:prstGeom prst="rect">
            <a:avLst/>
          </a:prstGeom>
          <a:noFill/>
        </p:spPr>
        <p:txBody>
          <a:bodyPr wrap="square" lIns="80133" tIns="40067" rIns="80133" bIns="40067" rtlCol="0">
            <a:spAutoFit/>
          </a:bodyPr>
          <a:lstStyle/>
          <a:p>
            <a:pPr defTabSz="914077"/>
            <a:r>
              <a:rPr lang="en-GB" sz="3200" dirty="0" smtClean="0">
                <a:solidFill>
                  <a:srgbClr val="FF0000"/>
                </a:solidFill>
              </a:rPr>
              <a:t>Overview </a:t>
            </a:r>
            <a:r>
              <a:rPr lang="en-GB" sz="3200" dirty="0">
                <a:solidFill>
                  <a:schemeClr val="tx1">
                    <a:lumMod val="65000"/>
                    <a:lumOff val="35000"/>
                  </a:schemeClr>
                </a:solidFill>
              </a:rPr>
              <a:t>of our delivery model within schools </a:t>
            </a:r>
          </a:p>
        </p:txBody>
      </p:sp>
      <p:sp>
        <p:nvSpPr>
          <p:cNvPr id="9" name="Isosceles Triangle 8"/>
          <p:cNvSpPr/>
          <p:nvPr/>
        </p:nvSpPr>
        <p:spPr>
          <a:xfrm>
            <a:off x="350725" y="1837371"/>
            <a:ext cx="2304256" cy="194421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200" dirty="0">
                <a:solidFill>
                  <a:prstClr val="white"/>
                </a:solidFill>
              </a:rPr>
              <a:t>Healthy Schools &amp; Public Health </a:t>
            </a:r>
            <a:r>
              <a:rPr lang="en-GB" sz="1200" dirty="0" smtClean="0">
                <a:solidFill>
                  <a:prstClr val="white"/>
                </a:solidFill>
              </a:rPr>
              <a:t>Specialist Team</a:t>
            </a:r>
            <a:endParaRPr lang="en-GB" sz="1200" dirty="0">
              <a:solidFill>
                <a:prstClr val="white"/>
              </a:solidFill>
            </a:endParaRPr>
          </a:p>
          <a:p>
            <a:pPr algn="ctr" defTabSz="914077"/>
            <a:endParaRPr lang="en-GB" sz="900" dirty="0">
              <a:solidFill>
                <a:prstClr val="white"/>
              </a:solidFill>
            </a:endParaRPr>
          </a:p>
          <a:p>
            <a:pPr algn="ctr" defTabSz="914077"/>
            <a:endParaRPr lang="en-GB" sz="900" dirty="0">
              <a:solidFill>
                <a:prstClr val="white"/>
              </a:solidFill>
            </a:endParaRPr>
          </a:p>
        </p:txBody>
      </p:sp>
      <p:cxnSp>
        <p:nvCxnSpPr>
          <p:cNvPr id="14" name="Straight Arrow Connector 13"/>
          <p:cNvCxnSpPr/>
          <p:nvPr/>
        </p:nvCxnSpPr>
        <p:spPr>
          <a:xfrm flipV="1">
            <a:off x="1979712" y="2453747"/>
            <a:ext cx="622959" cy="10486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1802" y="2139144"/>
            <a:ext cx="1667182" cy="511804"/>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Public Health Specialists</a:t>
            </a:r>
          </a:p>
        </p:txBody>
      </p:sp>
      <p:cxnSp>
        <p:nvCxnSpPr>
          <p:cNvPr id="16" name="Straight Arrow Connector 15"/>
          <p:cNvCxnSpPr/>
          <p:nvPr/>
        </p:nvCxnSpPr>
        <p:spPr>
          <a:xfrm>
            <a:off x="2339752" y="3191728"/>
            <a:ext cx="360040" cy="1635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1801" y="3191728"/>
            <a:ext cx="1667182" cy="727247"/>
          </a:xfrm>
          <a:prstGeom prst="rect">
            <a:avLst/>
          </a:prstGeom>
          <a:solidFill>
            <a:srgbClr val="FF0000"/>
          </a:solidFill>
        </p:spPr>
        <p:txBody>
          <a:bodyPr wrap="square" lIns="80133" tIns="40067" rIns="80133" bIns="40067" rtlCol="0">
            <a:spAutoFit/>
          </a:bodyPr>
          <a:lstStyle/>
          <a:p>
            <a:pPr algn="ctr" defTabSz="914077"/>
            <a:r>
              <a:rPr lang="en-GB" sz="1400" dirty="0">
                <a:solidFill>
                  <a:prstClr val="white"/>
                </a:solidFill>
              </a:rPr>
              <a:t>Healthy Schools Engagement Workers</a:t>
            </a:r>
          </a:p>
        </p:txBody>
      </p:sp>
      <p:sp>
        <p:nvSpPr>
          <p:cNvPr id="24" name="TextBox 23"/>
          <p:cNvSpPr txBox="1"/>
          <p:nvPr/>
        </p:nvSpPr>
        <p:spPr>
          <a:xfrm>
            <a:off x="4537200" y="1412776"/>
            <a:ext cx="4422523" cy="169674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Development and Quality Assurance of Public Health Education resources; </a:t>
            </a:r>
            <a:r>
              <a:rPr lang="en-GB" sz="1200" dirty="0" smtClean="0">
                <a:solidFill>
                  <a:prstClr val="white"/>
                </a:solidFill>
              </a:rPr>
              <a:t>Personal Social Health and Economic education (</a:t>
            </a: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and targeted Behaviour change interventions</a:t>
            </a:r>
          </a:p>
          <a:p>
            <a:pPr marL="171450" indent="-171450" defTabSz="914077">
              <a:buFont typeface="Arial" panose="020B0604020202020204" pitchFamily="34" charset="0"/>
              <a:buChar char="•"/>
            </a:pPr>
            <a:r>
              <a:rPr lang="en-GB" sz="1200" dirty="0">
                <a:solidFill>
                  <a:prstClr val="white"/>
                </a:solidFill>
              </a:rPr>
              <a:t>Oversight of Targeted Healthy Schools Action Plans</a:t>
            </a:r>
          </a:p>
          <a:p>
            <a:pPr marL="171450" indent="-171450" defTabSz="914077">
              <a:buFont typeface="Arial" panose="020B0604020202020204" pitchFamily="34" charset="0"/>
              <a:buChar char="•"/>
            </a:pPr>
            <a:r>
              <a:rPr lang="en-GB" sz="1200" dirty="0">
                <a:solidFill>
                  <a:prstClr val="white"/>
                </a:solidFill>
              </a:rPr>
              <a:t>Training, Advice and Guidance on Public Health agendas, including leadership of calendar of Health Promotion campaigns</a:t>
            </a:r>
          </a:p>
          <a:p>
            <a:pPr defTabSz="914077"/>
            <a:endParaRPr lang="en-GB" sz="900" dirty="0">
              <a:solidFill>
                <a:prstClr val="white"/>
              </a:solidFill>
            </a:endParaRPr>
          </a:p>
        </p:txBody>
      </p:sp>
      <p:sp>
        <p:nvSpPr>
          <p:cNvPr id="27" name="TextBox 26"/>
          <p:cNvSpPr txBox="1"/>
          <p:nvPr/>
        </p:nvSpPr>
        <p:spPr>
          <a:xfrm>
            <a:off x="4529877" y="3174587"/>
            <a:ext cx="4411663"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School Population level Needs assessment and development of Enhanced Action Plans</a:t>
            </a:r>
          </a:p>
          <a:p>
            <a:pPr marL="171450" indent="-171450" defTabSz="914077">
              <a:buFont typeface="Arial" panose="020B0604020202020204" pitchFamily="34" charset="0"/>
              <a:buChar char="•"/>
            </a:pPr>
            <a:r>
              <a:rPr lang="en-GB" sz="1200" dirty="0">
                <a:solidFill>
                  <a:prstClr val="white"/>
                </a:solidFill>
              </a:rPr>
              <a:t>Support to Schools to self assess against and achieve foundation Healthy Schools status</a:t>
            </a:r>
          </a:p>
          <a:p>
            <a:pPr marL="171450" indent="-171450" defTabSz="914077">
              <a:buFont typeface="Arial" panose="020B0604020202020204" pitchFamily="34" charset="0"/>
              <a:buChar char="•"/>
            </a:pPr>
            <a:r>
              <a:rPr lang="en-GB" sz="1200" dirty="0" err="1" smtClean="0">
                <a:solidFill>
                  <a:prstClr val="white"/>
                </a:solidFill>
              </a:rPr>
              <a:t>PSHEe</a:t>
            </a:r>
            <a:r>
              <a:rPr lang="en-GB" sz="1200" dirty="0" smtClean="0">
                <a:solidFill>
                  <a:prstClr val="white"/>
                </a:solidFill>
              </a:rPr>
              <a:t> </a:t>
            </a:r>
            <a:r>
              <a:rPr lang="en-GB" sz="1200" dirty="0">
                <a:solidFill>
                  <a:prstClr val="white"/>
                </a:solidFill>
              </a:rPr>
              <a:t>curriculum advice</a:t>
            </a:r>
          </a:p>
          <a:p>
            <a:pPr marL="171450" indent="-171450" defTabSz="914077">
              <a:buFont typeface="Arial" panose="020B0604020202020204" pitchFamily="34" charset="0"/>
              <a:buChar char="•"/>
            </a:pPr>
            <a:r>
              <a:rPr lang="en-GB" sz="1200" dirty="0">
                <a:solidFill>
                  <a:prstClr val="white"/>
                </a:solidFill>
              </a:rPr>
              <a:t>Recruitment and Training of Peer Educators within Schools</a:t>
            </a:r>
          </a:p>
        </p:txBody>
      </p:sp>
    </p:spTree>
    <p:extLst>
      <p:ext uri="{BB962C8B-B14F-4D97-AF65-F5344CB8AC3E}">
        <p14:creationId xmlns:p14="http://schemas.microsoft.com/office/powerpoint/2010/main" val="419289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7" y="5286492"/>
            <a:ext cx="9144000" cy="1568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B0F7010-E999-4FC2-AE85-B5FFBD58F110}" type="slidenum">
              <a:rPr lang="en-GB" smtClean="0"/>
              <a:pPr/>
              <a:t>5</a:t>
            </a:fld>
            <a:endParaRPr lang="en-GB"/>
          </a:p>
        </p:txBody>
      </p:sp>
      <p:sp>
        <p:nvSpPr>
          <p:cNvPr id="5" name="TextBox 4"/>
          <p:cNvSpPr txBox="1"/>
          <p:nvPr/>
        </p:nvSpPr>
        <p:spPr>
          <a:xfrm>
            <a:off x="323528" y="476672"/>
            <a:ext cx="3674536" cy="1342800"/>
          </a:xfrm>
          <a:prstGeom prst="rect">
            <a:avLst/>
          </a:prstGeom>
          <a:noFill/>
        </p:spPr>
        <p:txBody>
          <a:bodyPr wrap="square" lIns="80133" tIns="40067" rIns="80133" bIns="40067" rtlCol="0">
            <a:spAutoFit/>
          </a:bodyPr>
          <a:lstStyle/>
          <a:p>
            <a:pPr defTabSz="914077"/>
            <a:r>
              <a:rPr lang="en-GB" sz="3200" dirty="0">
                <a:solidFill>
                  <a:srgbClr val="FF0000"/>
                </a:solidFill>
              </a:rPr>
              <a:t>Local</a:t>
            </a:r>
            <a:r>
              <a:rPr lang="en-GB" sz="3200" dirty="0">
                <a:solidFill>
                  <a:schemeClr val="tx1">
                    <a:lumMod val="65000"/>
                    <a:lumOff val="35000"/>
                  </a:schemeClr>
                </a:solidFill>
              </a:rPr>
              <a:t> school provision</a:t>
            </a:r>
          </a:p>
          <a:p>
            <a:pPr defTabSz="914077"/>
            <a:endParaRPr lang="en-GB" dirty="0">
              <a:solidFill>
                <a:srgbClr val="808285"/>
              </a:solidFill>
            </a:endParaRPr>
          </a:p>
        </p:txBody>
      </p:sp>
      <p:sp>
        <p:nvSpPr>
          <p:cNvPr id="6" name="Isosceles Triangle 5"/>
          <p:cNvSpPr/>
          <p:nvPr/>
        </p:nvSpPr>
        <p:spPr>
          <a:xfrm>
            <a:off x="539552" y="1967890"/>
            <a:ext cx="2293170" cy="20144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defTabSz="914077"/>
            <a:r>
              <a:rPr lang="en-GB" sz="1600" dirty="0">
                <a:solidFill>
                  <a:prstClr val="white"/>
                </a:solidFill>
              </a:rPr>
              <a:t>Healthy Family</a:t>
            </a:r>
          </a:p>
          <a:p>
            <a:pPr algn="ctr" defTabSz="914077"/>
            <a:r>
              <a:rPr lang="en-GB" sz="1600" dirty="0">
                <a:solidFill>
                  <a:prstClr val="white"/>
                </a:solidFill>
              </a:rPr>
              <a:t>Team</a:t>
            </a:r>
          </a:p>
          <a:p>
            <a:pPr algn="ctr" defTabSz="914077"/>
            <a:endParaRPr lang="en-GB" sz="1000" dirty="0">
              <a:solidFill>
                <a:prstClr val="white"/>
              </a:solidFill>
            </a:endParaRPr>
          </a:p>
          <a:p>
            <a:pPr algn="ctr" defTabSz="914077"/>
            <a:endParaRPr lang="en-GB" sz="1000" dirty="0">
              <a:solidFill>
                <a:prstClr val="white"/>
              </a:solidFill>
            </a:endParaRPr>
          </a:p>
        </p:txBody>
      </p:sp>
      <p:cxnSp>
        <p:nvCxnSpPr>
          <p:cNvPr id="7" name="Straight Arrow Connector 6"/>
          <p:cNvCxnSpPr/>
          <p:nvPr/>
        </p:nvCxnSpPr>
        <p:spPr>
          <a:xfrm flipV="1">
            <a:off x="1875608" y="794129"/>
            <a:ext cx="1688280" cy="144222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18297" y="4077072"/>
            <a:ext cx="1345591" cy="8418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081084" y="1706842"/>
            <a:ext cx="1512168" cy="8580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19150" y="2987654"/>
            <a:ext cx="1306349" cy="831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32722" y="3896051"/>
            <a:ext cx="792777" cy="25433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44009" y="384339"/>
            <a:ext cx="5121498"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Parents and Children in </a:t>
            </a:r>
            <a:r>
              <a:rPr lang="en-GB" sz="1200" dirty="0" smtClean="0">
                <a:solidFill>
                  <a:prstClr val="white"/>
                </a:solidFill>
              </a:rPr>
              <a:t>Early Years Foundation Stage (EYFS) </a:t>
            </a:r>
            <a:r>
              <a:rPr lang="en-GB" sz="1200" dirty="0">
                <a:solidFill>
                  <a:prstClr val="white"/>
                </a:solidFill>
              </a:rPr>
              <a:t>and Key Stage 1 </a:t>
            </a:r>
          </a:p>
          <a:p>
            <a:pPr marL="171450" indent="-171450" defTabSz="914077">
              <a:buFont typeface="Arial" panose="020B0604020202020204" pitchFamily="34" charset="0"/>
              <a:buChar char="•"/>
            </a:pPr>
            <a:r>
              <a:rPr lang="en-GB" sz="1200" dirty="0">
                <a:solidFill>
                  <a:prstClr val="white"/>
                </a:solidFill>
              </a:rPr>
              <a:t>Health Assessments for all children and young people in the safeguarding arena</a:t>
            </a:r>
          </a:p>
        </p:txBody>
      </p:sp>
      <p:sp>
        <p:nvSpPr>
          <p:cNvPr id="13" name="TextBox 12"/>
          <p:cNvSpPr txBox="1"/>
          <p:nvPr/>
        </p:nvSpPr>
        <p:spPr>
          <a:xfrm>
            <a:off x="3654039" y="4509120"/>
            <a:ext cx="5102946" cy="819580"/>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NCMP</a:t>
            </a:r>
          </a:p>
          <a:p>
            <a:pPr marL="171450" indent="-171450" defTabSz="914077">
              <a:buFont typeface="Arial" panose="020B0604020202020204" pitchFamily="34" charset="0"/>
              <a:buChar char="•"/>
            </a:pPr>
            <a:r>
              <a:rPr lang="en-GB" sz="1200" dirty="0">
                <a:solidFill>
                  <a:prstClr val="white"/>
                </a:solidFill>
              </a:rPr>
              <a:t>Universal Intervention delivered through Family Hubs and Delivery sites</a:t>
            </a:r>
          </a:p>
          <a:p>
            <a:pPr marL="171450" indent="-171450" defTabSz="914077">
              <a:buFont typeface="Arial" panose="020B0604020202020204" pitchFamily="34" charset="0"/>
              <a:buChar char="•"/>
            </a:pPr>
            <a:r>
              <a:rPr lang="en-GB" sz="1200" dirty="0">
                <a:solidFill>
                  <a:prstClr val="white"/>
                </a:solidFill>
              </a:rPr>
              <a:t>Resource support for schools in line with Health Promotion calendar</a:t>
            </a:r>
          </a:p>
        </p:txBody>
      </p:sp>
      <p:sp>
        <p:nvSpPr>
          <p:cNvPr id="14" name="TextBox 13"/>
          <p:cNvSpPr txBox="1"/>
          <p:nvPr/>
        </p:nvSpPr>
        <p:spPr>
          <a:xfrm>
            <a:off x="3652531" y="1305201"/>
            <a:ext cx="5112976" cy="1004246"/>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a:t>
            </a:r>
            <a:r>
              <a:rPr lang="en-GB" sz="1200" dirty="0" smtClean="0">
                <a:solidFill>
                  <a:prstClr val="white"/>
                </a:solidFill>
              </a:rPr>
              <a:t>&amp; </a:t>
            </a:r>
            <a:r>
              <a:rPr lang="en-GB" sz="1200" dirty="0">
                <a:solidFill>
                  <a:prstClr val="white"/>
                </a:solidFill>
              </a:rPr>
              <a:t>Young People in Key Stages 2,3, 4 </a:t>
            </a:r>
            <a:r>
              <a:rPr lang="en-GB" sz="1200" dirty="0" smtClean="0">
                <a:solidFill>
                  <a:prstClr val="white"/>
                </a:solidFill>
              </a:rPr>
              <a:t>&amp; </a:t>
            </a:r>
            <a:r>
              <a:rPr lang="en-GB" sz="1200" dirty="0">
                <a:solidFill>
                  <a:prstClr val="white"/>
                </a:solidFill>
              </a:rPr>
              <a:t>5</a:t>
            </a:r>
          </a:p>
          <a:p>
            <a:pPr marL="171450" indent="-171450" defTabSz="914077">
              <a:buFont typeface="Arial" panose="020B0604020202020204" pitchFamily="34" charset="0"/>
              <a:buChar char="•"/>
            </a:pPr>
            <a:r>
              <a:rPr lang="en-GB" sz="1200" dirty="0">
                <a:solidFill>
                  <a:prstClr val="white"/>
                </a:solidFill>
              </a:rPr>
              <a:t>Medical Conditions awareness training for School Staff</a:t>
            </a:r>
          </a:p>
          <a:p>
            <a:pPr marL="171450" indent="-171450" defTabSz="914077">
              <a:buFont typeface="Arial" panose="020B0604020202020204" pitchFamily="34" charset="0"/>
              <a:buChar char="•"/>
            </a:pPr>
            <a:r>
              <a:rPr lang="en-GB" sz="1200" dirty="0">
                <a:solidFill>
                  <a:prstClr val="white"/>
                </a:solidFill>
              </a:rPr>
              <a:t>One to one sessions in every secondary school and CHAT Health (Virtual drop-in)</a:t>
            </a:r>
          </a:p>
          <a:p>
            <a:pPr marL="171450" indent="-171450" defTabSz="914077">
              <a:buFont typeface="Arial" panose="020B0604020202020204" pitchFamily="34" charset="0"/>
              <a:buChar char="•"/>
            </a:pPr>
            <a:r>
              <a:rPr lang="en-GB" sz="1200" dirty="0">
                <a:solidFill>
                  <a:prstClr val="white"/>
                </a:solidFill>
              </a:rPr>
              <a:t>Liaison with SENCO, Pastoral Support Senior Leadership </a:t>
            </a:r>
            <a:r>
              <a:rPr lang="en-GB" sz="1200" dirty="0" smtClean="0">
                <a:solidFill>
                  <a:prstClr val="white"/>
                </a:solidFill>
              </a:rPr>
              <a:t>team</a:t>
            </a:r>
            <a:endParaRPr lang="en-GB" sz="1200" dirty="0">
              <a:solidFill>
                <a:prstClr val="white"/>
              </a:solidFill>
            </a:endParaRPr>
          </a:p>
        </p:txBody>
      </p:sp>
      <p:sp>
        <p:nvSpPr>
          <p:cNvPr id="15" name="TextBox 14"/>
          <p:cNvSpPr txBox="1"/>
          <p:nvPr/>
        </p:nvSpPr>
        <p:spPr>
          <a:xfrm>
            <a:off x="3654039" y="2564904"/>
            <a:ext cx="5121498" cy="1188912"/>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young people and parents as delegated by School Nurse     </a:t>
            </a:r>
            <a:endParaRPr lang="en-GB" sz="1200" dirty="0" smtClean="0">
              <a:solidFill>
                <a:prstClr val="white"/>
              </a:solidFill>
            </a:endParaRPr>
          </a:p>
          <a:p>
            <a:pPr marL="171450" indent="-171450" defTabSz="914077">
              <a:buFont typeface="Arial" panose="020B0604020202020204" pitchFamily="34" charset="0"/>
              <a:buChar char="•"/>
            </a:pPr>
            <a:r>
              <a:rPr lang="en-GB" sz="1200" dirty="0" smtClean="0">
                <a:solidFill>
                  <a:prstClr val="white"/>
                </a:solidFill>
              </a:rPr>
              <a:t>Support </a:t>
            </a:r>
            <a:r>
              <a:rPr lang="en-GB" sz="1200" dirty="0">
                <a:solidFill>
                  <a:prstClr val="white"/>
                </a:solidFill>
              </a:rPr>
              <a:t>to Peer Educators in delivering PSHE and Health promotion </a:t>
            </a:r>
            <a:r>
              <a:rPr lang="en-GB" sz="1200" dirty="0" smtClean="0">
                <a:solidFill>
                  <a:prstClr val="white"/>
                </a:solidFill>
              </a:rPr>
              <a:t>campaigns</a:t>
            </a:r>
          </a:p>
          <a:p>
            <a:pPr marL="171450" indent="-171450" defTabSz="914077">
              <a:buFont typeface="Arial" panose="020B0604020202020204" pitchFamily="34" charset="0"/>
              <a:buChar char="•"/>
            </a:pPr>
            <a:r>
              <a:rPr lang="en-GB" sz="1200" dirty="0" smtClean="0">
                <a:solidFill>
                  <a:prstClr val="white"/>
                </a:solidFill>
              </a:rPr>
              <a:t>Lead </a:t>
            </a:r>
            <a:r>
              <a:rPr lang="en-GB" sz="1200" dirty="0">
                <a:solidFill>
                  <a:prstClr val="white"/>
                </a:solidFill>
              </a:rPr>
              <a:t>projects to improve Health and Wellbeing with young people </a:t>
            </a:r>
            <a:r>
              <a:rPr lang="en-GB" sz="1200" dirty="0" err="1">
                <a:solidFill>
                  <a:prstClr val="white"/>
                </a:solidFill>
              </a:rPr>
              <a:t>ie</a:t>
            </a:r>
            <a:r>
              <a:rPr lang="en-GB" sz="1200" dirty="0">
                <a:solidFill>
                  <a:prstClr val="white"/>
                </a:solidFill>
              </a:rPr>
              <a:t> care leavers</a:t>
            </a:r>
          </a:p>
        </p:txBody>
      </p:sp>
      <p:sp>
        <p:nvSpPr>
          <p:cNvPr id="16" name="TextBox 15"/>
          <p:cNvSpPr txBox="1"/>
          <p:nvPr/>
        </p:nvSpPr>
        <p:spPr>
          <a:xfrm>
            <a:off x="3652531" y="3832926"/>
            <a:ext cx="5121497" cy="634914"/>
          </a:xfrm>
          <a:prstGeom prst="rect">
            <a:avLst/>
          </a:prstGeom>
          <a:solidFill>
            <a:srgbClr val="82C0D2"/>
          </a:solidFill>
          <a:ln w="19050">
            <a:noFill/>
          </a:ln>
        </p:spPr>
        <p:txBody>
          <a:bodyPr wrap="square" lIns="80133" tIns="40067" rIns="80133" bIns="40067" rtlCol="0">
            <a:spAutoFit/>
          </a:bodyPr>
          <a:lstStyle/>
          <a:p>
            <a:pPr marL="171450" indent="-171450" defTabSz="914077">
              <a:buFont typeface="Arial" panose="020B0604020202020204" pitchFamily="34" charset="0"/>
              <a:buChar char="•"/>
            </a:pPr>
            <a:r>
              <a:rPr lang="en-GB" sz="1200" dirty="0">
                <a:solidFill>
                  <a:prstClr val="white"/>
                </a:solidFill>
              </a:rPr>
              <a:t>Targeted support for Children KS1 and 2 and parents as delegated by School Nurse</a:t>
            </a:r>
          </a:p>
          <a:p>
            <a:pPr marL="171450" indent="-171450" defTabSz="914077">
              <a:buFont typeface="Arial" panose="020B0604020202020204" pitchFamily="34" charset="0"/>
              <a:buChar char="•"/>
            </a:pPr>
            <a:r>
              <a:rPr lang="en-GB" sz="1200" dirty="0">
                <a:solidFill>
                  <a:prstClr val="white"/>
                </a:solidFill>
              </a:rPr>
              <a:t>Facilitate community drop ins </a:t>
            </a:r>
          </a:p>
        </p:txBody>
      </p:sp>
    </p:spTree>
    <p:extLst>
      <p:ext uri="{BB962C8B-B14F-4D97-AF65-F5344CB8AC3E}">
        <p14:creationId xmlns:p14="http://schemas.microsoft.com/office/powerpoint/2010/main" val="2526935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Healthy Schools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8304" y="5013176"/>
            <a:ext cx="1684532" cy="1111791"/>
          </a:xfrm>
        </p:spPr>
      </p:pic>
      <p:sp>
        <p:nvSpPr>
          <p:cNvPr id="4" name="Slide Number Placeholder 3"/>
          <p:cNvSpPr>
            <a:spLocks noGrp="1"/>
          </p:cNvSpPr>
          <p:nvPr>
            <p:ph type="sldNum" sz="quarter" idx="12"/>
          </p:nvPr>
        </p:nvSpPr>
        <p:spPr/>
        <p:txBody>
          <a:bodyPr/>
          <a:lstStyle/>
          <a:p>
            <a:fld id="{EB0F7010-E999-4FC2-AE85-B5FFBD58F110}" type="slidenum">
              <a:rPr lang="en-GB" smtClean="0"/>
              <a:pPr/>
              <a:t>6</a:t>
            </a:fld>
            <a:endParaRPr lang="en-GB"/>
          </a:p>
        </p:txBody>
      </p:sp>
      <p:sp>
        <p:nvSpPr>
          <p:cNvPr id="6" name="Rectangle 5"/>
          <p:cNvSpPr/>
          <p:nvPr/>
        </p:nvSpPr>
        <p:spPr>
          <a:xfrm>
            <a:off x="611560" y="1484784"/>
            <a:ext cx="7344816" cy="4247317"/>
          </a:xfrm>
          <a:prstGeom prst="rect">
            <a:avLst/>
          </a:prstGeom>
        </p:spPr>
        <p:txBody>
          <a:bodyPr wrap="square">
            <a:spAutoFit/>
          </a:bodyPr>
          <a:lstStyle/>
          <a:p>
            <a:pPr marL="250416" indent="-250416" defTabSz="914239">
              <a:buFont typeface="Arial" panose="020B0604020202020204" pitchFamily="34" charset="0"/>
              <a:buChar char="•"/>
            </a:pPr>
            <a:r>
              <a:rPr lang="en-GB" dirty="0">
                <a:solidFill>
                  <a:srgbClr val="808285"/>
                </a:solidFill>
                <a:latin typeface="Arial"/>
                <a:cs typeface="Arial" pitchFamily="34" charset="0"/>
              </a:rPr>
              <a:t>The Essex Healthy Schools Programme is a school health improvement strategy which builds on the commitment within Essex schools to better the health and wellbeing of children and young people.</a:t>
            </a:r>
          </a:p>
          <a:p>
            <a:pPr marL="250416" indent="-250416" defTabSz="914239">
              <a:buFont typeface="Arial" panose="020B0604020202020204" pitchFamily="34" charset="0"/>
              <a:buChar char="•"/>
            </a:pPr>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We provide a strategic framework for schools to reflect on the relationship between health and achievement. This maximises the potential for development and innovation at a local level to improve health and wellbeing.</a:t>
            </a:r>
          </a:p>
          <a:p>
            <a:pPr defTabSz="914239"/>
            <a:endParaRPr lang="en-GB" dirty="0">
              <a:solidFill>
                <a:srgbClr val="808285"/>
              </a:solidFill>
              <a:latin typeface="Arial"/>
              <a:cs typeface="Arial" pitchFamily="34" charset="0"/>
            </a:endParaRPr>
          </a:p>
          <a:p>
            <a:pPr marL="250416" indent="-250416" defTabSz="914239">
              <a:buFont typeface="Arial" panose="020B0604020202020204" pitchFamily="34" charset="0"/>
              <a:buChar char="•"/>
            </a:pPr>
            <a:r>
              <a:rPr lang="en-GB" dirty="0">
                <a:solidFill>
                  <a:srgbClr val="808285"/>
                </a:solidFill>
                <a:latin typeface="Arial"/>
                <a:cs typeface="Arial" pitchFamily="34" charset="0"/>
              </a:rPr>
              <a:t>A two-stage process is offered to help schools identify and develop the approaches that will assist them with health improvement. This process is based on the national framework but has been streamlined and localised in the light of feedback from schools and partner agencies.</a:t>
            </a:r>
          </a:p>
        </p:txBody>
      </p:sp>
    </p:spTree>
    <p:extLst>
      <p:ext uri="{BB962C8B-B14F-4D97-AF65-F5344CB8AC3E}">
        <p14:creationId xmlns:p14="http://schemas.microsoft.com/office/powerpoint/2010/main" val="2652117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070" y="288543"/>
            <a:ext cx="7983354" cy="908209"/>
          </a:xfrm>
        </p:spPr>
        <p:txBody>
          <a:bodyPr/>
          <a:lstStyle/>
          <a:p>
            <a:r>
              <a:rPr lang="en-GB" dirty="0" smtClean="0"/>
              <a:t>Universal Provision: </a:t>
            </a:r>
            <a:r>
              <a:rPr lang="en-GB" dirty="0" smtClean="0">
                <a:solidFill>
                  <a:schemeClr val="tx1"/>
                </a:solidFill>
              </a:rPr>
              <a:t>EYFS, KS1 &amp; KS2</a:t>
            </a:r>
            <a:endParaRPr lang="en-GB" dirty="0">
              <a:solidFill>
                <a:schemeClr val="tx1"/>
              </a:solidFill>
            </a:endParaRPr>
          </a:p>
        </p:txBody>
      </p:sp>
      <p:sp>
        <p:nvSpPr>
          <p:cNvPr id="5" name="Content Placeholder 4"/>
          <p:cNvSpPr>
            <a:spLocks noGrp="1"/>
          </p:cNvSpPr>
          <p:nvPr>
            <p:ph idx="1"/>
          </p:nvPr>
        </p:nvSpPr>
        <p:spPr>
          <a:xfrm>
            <a:off x="477771" y="908720"/>
            <a:ext cx="8342701" cy="5427288"/>
          </a:xfrm>
        </p:spPr>
        <p:txBody>
          <a:bodyPr/>
          <a:lstStyle/>
          <a:p>
            <a:pPr>
              <a:spcBef>
                <a:spcPts val="0"/>
              </a:spcBef>
              <a:spcAft>
                <a:spcPts val="0"/>
              </a:spcAft>
            </a:pPr>
            <a:r>
              <a:rPr lang="en-GB" sz="1600" u="sng" dirty="0">
                <a:solidFill>
                  <a:prstClr val="black">
                    <a:lumMod val="50000"/>
                    <a:lumOff val="50000"/>
                  </a:prstClr>
                </a:solidFill>
                <a:latin typeface="Arial"/>
              </a:rPr>
              <a:t>UNIVERSAL PROVISION</a:t>
            </a:r>
          </a:p>
          <a:p>
            <a:pPr>
              <a:spcBef>
                <a:spcPts val="0"/>
              </a:spcBef>
              <a:spcAft>
                <a:spcPts val="0"/>
              </a:spcAft>
            </a:pPr>
            <a:endParaRPr lang="en-GB" sz="1600" dirty="0">
              <a:solidFill>
                <a:prstClr val="black">
                  <a:lumMod val="50000"/>
                  <a:lumOff val="50000"/>
                </a:prstClr>
              </a:solidFill>
              <a:latin typeface="Arial"/>
            </a:endParaRPr>
          </a:p>
          <a:p>
            <a:pPr>
              <a:spcBef>
                <a:spcPts val="0"/>
              </a:spcBef>
              <a:spcAft>
                <a:spcPts val="0"/>
              </a:spcAft>
            </a:pPr>
            <a:r>
              <a:rPr lang="en-GB" sz="1600" b="0" dirty="0" smtClean="0">
                <a:solidFill>
                  <a:srgbClr val="808285"/>
                </a:solidFill>
                <a:latin typeface="Arial"/>
              </a:rPr>
              <a:t>In </a:t>
            </a:r>
            <a:r>
              <a:rPr lang="en-GB" sz="1600" b="0" dirty="0">
                <a:solidFill>
                  <a:srgbClr val="808285"/>
                </a:solidFill>
                <a:latin typeface="Arial"/>
              </a:rPr>
              <a:t>supporting the development of children and young people throughout primary school, the Essex Child and Family Wellbeing Service will be provide:</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You will have a  linked Specialist Community Public Health Nurse (Health Visitor or School Nurse)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 termly visit from link practitioner to each school’s senior leadership and pastoral support team to discuss needs and priorities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Bulletin to share public health messages to support PSHE curriculum development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School Entry Health Assessment: Vision screening, NCMP and hearing on request</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National Child Measuring Programme</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Year 6  Transition Talk session </a:t>
            </a:r>
            <a:r>
              <a:rPr lang="en-GB" sz="1600" b="0" dirty="0" smtClean="0">
                <a:solidFill>
                  <a:srgbClr val="808285"/>
                </a:solidFill>
                <a:latin typeface="Arial"/>
              </a:rPr>
              <a:t>focused on Healthy Relationships</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For forthcoming transition - School Entry New Parent talks to support transition and tell parents about the health and wellbeing support available to them (On request)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Information, Advice and Guidance to Parents via social media, telephone and face to face </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Accessible community drop-ins within Family Hubs and satellite Family Hub Delivery Sites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Family activities at Family Hubs and satellite Family Hub Delivery Sites, both during school holidays and after school</a:t>
            </a:r>
          </a:p>
          <a:p>
            <a:pPr marL="250416" indent="-250416">
              <a:spcBef>
                <a:spcPts val="0"/>
              </a:spcBef>
              <a:spcAft>
                <a:spcPts val="0"/>
              </a:spcAft>
              <a:buFont typeface="Arial" panose="020B0604020202020204" pitchFamily="34" charset="0"/>
              <a:buChar char="•"/>
            </a:pPr>
            <a:endParaRPr lang="en-GB" sz="1600" b="0" dirty="0">
              <a:solidFill>
                <a:srgbClr val="808285"/>
              </a:solidFill>
              <a:latin typeface="Arial"/>
            </a:endParaRPr>
          </a:p>
        </p:txBody>
      </p:sp>
      <p:sp>
        <p:nvSpPr>
          <p:cNvPr id="6" name="Slide Number Placeholder 5"/>
          <p:cNvSpPr>
            <a:spLocks noGrp="1"/>
          </p:cNvSpPr>
          <p:nvPr>
            <p:ph type="sldNum" sz="quarter" idx="12"/>
          </p:nvPr>
        </p:nvSpPr>
        <p:spPr/>
        <p:txBody>
          <a:bodyPr/>
          <a:lstStyle/>
          <a:p>
            <a:fld id="{EB0F7010-E999-4FC2-AE85-B5FFBD58F110}" type="slidenum">
              <a:rPr lang="en-GB" smtClean="0"/>
              <a:pPr/>
              <a:t>7</a:t>
            </a:fld>
            <a:endParaRPr lang="en-GB" dirty="0"/>
          </a:p>
        </p:txBody>
      </p:sp>
    </p:spTree>
    <p:extLst>
      <p:ext uri="{BB962C8B-B14F-4D97-AF65-F5344CB8AC3E}">
        <p14:creationId xmlns:p14="http://schemas.microsoft.com/office/powerpoint/2010/main" val="262508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867" y="516963"/>
            <a:ext cx="7983354" cy="908209"/>
          </a:xfrm>
        </p:spPr>
        <p:txBody>
          <a:bodyPr/>
          <a:lstStyle/>
          <a:p>
            <a:r>
              <a:rPr lang="en-GB" dirty="0" smtClean="0"/>
              <a:t>Targeted </a:t>
            </a:r>
            <a:r>
              <a:rPr lang="en-GB" dirty="0" smtClean="0">
                <a:solidFill>
                  <a:schemeClr val="tx1"/>
                </a:solidFill>
              </a:rPr>
              <a:t>Provision for school – age children</a:t>
            </a:r>
            <a:endParaRPr lang="en-GB" dirty="0">
              <a:solidFill>
                <a:schemeClr val="tx1"/>
              </a:solidFill>
            </a:endParaRPr>
          </a:p>
        </p:txBody>
      </p:sp>
      <p:sp>
        <p:nvSpPr>
          <p:cNvPr id="5" name="Content Placeholder 4"/>
          <p:cNvSpPr>
            <a:spLocks noGrp="1"/>
          </p:cNvSpPr>
          <p:nvPr>
            <p:ph idx="1"/>
          </p:nvPr>
        </p:nvSpPr>
        <p:spPr>
          <a:xfrm>
            <a:off x="610867" y="1116936"/>
            <a:ext cx="7983354" cy="4256280"/>
          </a:xfrm>
        </p:spPr>
        <p:txBody>
          <a:bodyPr/>
          <a:lstStyle/>
          <a:p>
            <a:pPr>
              <a:spcBef>
                <a:spcPts val="0"/>
              </a:spcBef>
              <a:spcAft>
                <a:spcPts val="0"/>
              </a:spcAft>
            </a:pPr>
            <a:endParaRPr lang="en-GB" sz="1600" u="sng" dirty="0" smtClean="0">
              <a:solidFill>
                <a:prstClr val="black">
                  <a:lumMod val="50000"/>
                  <a:lumOff val="50000"/>
                </a:prstClr>
              </a:solidFill>
              <a:latin typeface="Arial"/>
            </a:endParaRPr>
          </a:p>
          <a:p>
            <a:pPr>
              <a:spcBef>
                <a:spcPts val="0"/>
              </a:spcBef>
              <a:spcAft>
                <a:spcPts val="0"/>
              </a:spcAft>
            </a:pPr>
            <a:endParaRPr lang="en-GB" sz="1600" u="sng" dirty="0">
              <a:solidFill>
                <a:prstClr val="black">
                  <a:lumMod val="50000"/>
                  <a:lumOff val="50000"/>
                </a:prstClr>
              </a:solidFill>
              <a:latin typeface="Arial"/>
            </a:endParaRPr>
          </a:p>
          <a:p>
            <a:pPr>
              <a:spcBef>
                <a:spcPts val="0"/>
              </a:spcBef>
              <a:spcAft>
                <a:spcPts val="0"/>
              </a:spcAft>
            </a:pPr>
            <a:r>
              <a:rPr lang="en-GB" sz="1600" dirty="0">
                <a:solidFill>
                  <a:prstClr val="black">
                    <a:lumMod val="50000"/>
                    <a:lumOff val="50000"/>
                  </a:prstClr>
                </a:solidFill>
                <a:latin typeface="Arial"/>
              </a:rPr>
              <a:t>In supporting the development of children and young people identified as being at risk of poor outcomes, the Essex Child and Family Wellbeing Service will be provide:</a:t>
            </a:r>
          </a:p>
          <a:p>
            <a:pPr>
              <a:spcBef>
                <a:spcPts val="0"/>
              </a:spcBef>
              <a:spcAft>
                <a:spcPts val="0"/>
              </a:spcAft>
            </a:pPr>
            <a:r>
              <a:rPr lang="en-GB" sz="1600" b="0" dirty="0" smtClean="0">
                <a:solidFill>
                  <a:srgbClr val="808285"/>
                </a:solidFill>
                <a:latin typeface="Arial"/>
              </a:rPr>
              <a:t>.</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PSHE training and resources in response to </a:t>
            </a:r>
            <a:r>
              <a:rPr lang="en-GB" sz="1600" b="0" dirty="0" smtClean="0">
                <a:solidFill>
                  <a:srgbClr val="808285"/>
                </a:solidFill>
                <a:latin typeface="Arial"/>
              </a:rPr>
              <a:t>identified Children and young peoples needs in your school. </a:t>
            </a:r>
            <a:endParaRPr lang="en-GB" sz="1600" b="0" dirty="0">
              <a:solidFill>
                <a:srgbClr val="808285"/>
              </a:solidFill>
              <a:latin typeface="Arial"/>
            </a:endParaRP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Holistic Health Needs Assessments of young people and school community</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One </a:t>
            </a:r>
            <a:r>
              <a:rPr lang="en-GB" sz="1600" b="0" dirty="0">
                <a:solidFill>
                  <a:srgbClr val="808285"/>
                </a:solidFill>
                <a:latin typeface="Arial"/>
              </a:rPr>
              <a:t>to one work with young people to build self efficacy, emotional wellbeing</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Behaviour change interventions with young people to support in reducing unhealthy lifestyle behaviours</a:t>
            </a:r>
          </a:p>
          <a:p>
            <a:pPr marL="250416" indent="-250416">
              <a:spcBef>
                <a:spcPts val="0"/>
              </a:spcBef>
              <a:spcAft>
                <a:spcPts val="0"/>
              </a:spcAft>
              <a:buFont typeface="Arial" panose="020B0604020202020204" pitchFamily="34" charset="0"/>
              <a:buChar char="•"/>
            </a:pPr>
            <a:r>
              <a:rPr lang="en-GB" sz="1600" b="0" dirty="0">
                <a:solidFill>
                  <a:srgbClr val="808285"/>
                </a:solidFill>
                <a:latin typeface="Arial"/>
              </a:rPr>
              <a:t>Targeted bespoke </a:t>
            </a:r>
            <a:r>
              <a:rPr lang="en-GB" sz="1600" b="0" dirty="0" smtClean="0">
                <a:solidFill>
                  <a:srgbClr val="808285"/>
                </a:solidFill>
                <a:latin typeface="Arial"/>
              </a:rPr>
              <a:t>therapeutic support to achieve outcomes </a:t>
            </a:r>
          </a:p>
          <a:p>
            <a:pPr marL="250416" indent="-250416">
              <a:spcBef>
                <a:spcPts val="0"/>
              </a:spcBef>
              <a:spcAft>
                <a:spcPts val="0"/>
              </a:spcAft>
              <a:buFont typeface="Arial" panose="020B0604020202020204" pitchFamily="34" charset="0"/>
              <a:buChar char="•"/>
            </a:pPr>
            <a:r>
              <a:rPr lang="en-GB" sz="1600" b="0" dirty="0" smtClean="0">
                <a:solidFill>
                  <a:srgbClr val="808285"/>
                </a:solidFill>
                <a:latin typeface="Arial"/>
              </a:rPr>
              <a:t>Community </a:t>
            </a:r>
            <a:r>
              <a:rPr lang="en-GB" sz="1600" b="0" dirty="0">
                <a:solidFill>
                  <a:srgbClr val="808285"/>
                </a:solidFill>
                <a:latin typeface="Arial"/>
              </a:rPr>
              <a:t>projects to address local need e.g.: Period Poverty, Holiday </a:t>
            </a:r>
            <a:r>
              <a:rPr lang="en-GB" sz="1600" b="0" dirty="0" smtClean="0">
                <a:solidFill>
                  <a:srgbClr val="808285"/>
                </a:solidFill>
                <a:latin typeface="Arial"/>
              </a:rPr>
              <a:t>Hunger and addressing Child Exploitation.</a:t>
            </a:r>
            <a:endParaRPr lang="en-GB" sz="1600" b="0" dirty="0">
              <a:solidFill>
                <a:srgbClr val="808285"/>
              </a:solidFill>
              <a:latin typeface="Arial"/>
            </a:endParaRPr>
          </a:p>
          <a:p>
            <a:pPr>
              <a:spcBef>
                <a:spcPts val="0"/>
              </a:spcBef>
              <a:spcAft>
                <a:spcPts val="0"/>
              </a:spcAft>
            </a:pPr>
            <a:endParaRPr lang="en-GB" dirty="0" smtClean="0">
              <a:solidFill>
                <a:prstClr val="black">
                  <a:lumMod val="50000"/>
                  <a:lumOff val="50000"/>
                </a:prstClr>
              </a:solidFill>
              <a:latin typeface="Arial"/>
            </a:endParaRPr>
          </a:p>
          <a:p>
            <a:pPr>
              <a:spcBef>
                <a:spcPts val="0"/>
              </a:spcBef>
              <a:spcAft>
                <a:spcPts val="0"/>
              </a:spcAft>
            </a:pPr>
            <a:endParaRPr lang="en-GB" dirty="0"/>
          </a:p>
        </p:txBody>
      </p:sp>
      <p:sp>
        <p:nvSpPr>
          <p:cNvPr id="6" name="Slide Number Placeholder 5"/>
          <p:cNvSpPr>
            <a:spLocks noGrp="1"/>
          </p:cNvSpPr>
          <p:nvPr>
            <p:ph type="sldNum" sz="quarter" idx="12"/>
          </p:nvPr>
        </p:nvSpPr>
        <p:spPr/>
        <p:txBody>
          <a:bodyPr/>
          <a:lstStyle/>
          <a:p>
            <a:fld id="{EB0F7010-E999-4FC2-AE85-B5FFBD58F110}" type="slidenum">
              <a:rPr lang="en-GB" smtClean="0"/>
              <a:pPr/>
              <a:t>8</a:t>
            </a:fld>
            <a:endParaRPr lang="en-GB" dirty="0"/>
          </a:p>
        </p:txBody>
      </p:sp>
    </p:spTree>
    <p:extLst>
      <p:ext uri="{BB962C8B-B14F-4D97-AF65-F5344CB8AC3E}">
        <p14:creationId xmlns:p14="http://schemas.microsoft.com/office/powerpoint/2010/main" val="28515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983354" cy="908209"/>
          </a:xfrm>
        </p:spPr>
        <p:txBody>
          <a:bodyPr/>
          <a:lstStyle/>
          <a:p>
            <a:r>
              <a:rPr lang="en-GB" dirty="0" smtClean="0"/>
              <a:t>Campaign Bulletin </a:t>
            </a:r>
            <a:endParaRPr lang="en-GB" dirty="0"/>
          </a:p>
        </p:txBody>
      </p:sp>
      <p:sp>
        <p:nvSpPr>
          <p:cNvPr id="4" name="Slide Number Placeholder 3"/>
          <p:cNvSpPr>
            <a:spLocks noGrp="1"/>
          </p:cNvSpPr>
          <p:nvPr>
            <p:ph type="sldNum" sz="quarter" idx="12"/>
          </p:nvPr>
        </p:nvSpPr>
        <p:spPr/>
        <p:txBody>
          <a:bodyPr/>
          <a:lstStyle/>
          <a:p>
            <a:fld id="{EB0F7010-E999-4FC2-AE85-B5FFBD58F110}" type="slidenum">
              <a:rPr lang="en-GB" smtClean="0"/>
              <a:pPr/>
              <a:t>9</a:t>
            </a:fld>
            <a:endParaRPr lang="en-GB"/>
          </a:p>
        </p:txBody>
      </p:sp>
      <p:sp>
        <p:nvSpPr>
          <p:cNvPr id="7" name="Rectangle 6"/>
          <p:cNvSpPr/>
          <p:nvPr/>
        </p:nvSpPr>
        <p:spPr>
          <a:xfrm>
            <a:off x="251520" y="5661248"/>
            <a:ext cx="8064896" cy="2160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64" y="908720"/>
            <a:ext cx="8140232" cy="4599626"/>
          </a:xfrm>
          <a:prstGeom prst="rect">
            <a:avLst/>
          </a:prstGeom>
        </p:spPr>
      </p:pic>
    </p:spTree>
    <p:extLst>
      <p:ext uri="{BB962C8B-B14F-4D97-AF65-F5344CB8AC3E}">
        <p14:creationId xmlns:p14="http://schemas.microsoft.com/office/powerpoint/2010/main" val="1577588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VC_Barnardos_PP_template">
  <a:themeElements>
    <a:clrScheme name="Custom 4">
      <a:dk1>
        <a:sysClr val="windowText" lastClr="000000"/>
      </a:dk1>
      <a:lt1>
        <a:sysClr val="window" lastClr="FFFFFF"/>
      </a:lt1>
      <a:dk2>
        <a:srgbClr val="1F497D"/>
      </a:dk2>
      <a:lt2>
        <a:srgbClr val="EEECE1"/>
      </a:lt2>
      <a:accent1>
        <a:srgbClr val="ED1A37"/>
      </a:accent1>
      <a:accent2>
        <a:srgbClr val="82C0D2"/>
      </a:accent2>
      <a:accent3>
        <a:srgbClr val="808285"/>
      </a:accent3>
      <a:accent4>
        <a:srgbClr val="8DC63F"/>
      </a:accent4>
      <a:accent5>
        <a:srgbClr val="B9B7AF"/>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rgbClr val="808285"/>
            </a:solidFill>
          </a:defRPr>
        </a:defPPr>
      </a:lstStyle>
    </a:txDef>
  </a:objectDefaults>
  <a:extraClrSchemeLst/>
  <a:extLst>
    <a:ext uri="{05A4C25C-085E-4340-85A3-A5531E510DB2}">
      <thm15:themeFamily xmlns:thm15="http://schemas.microsoft.com/office/thememl/2012/main" name="VC_Barnardos_PP_template" id="{C3C1FF4C-343A-AF4C-AA90-0B35C1DAFE5B}" vid="{7ED713FA-DF85-8440-A7A2-EECDD095DEFC}"/>
    </a:ext>
  </a:extLst>
</a:theme>
</file>

<file path=ppt/theme/theme2.xml><?xml version="1.0" encoding="utf-8"?>
<a:theme xmlns:a="http://schemas.openxmlformats.org/drawingml/2006/main" name="Office Theme">
  <a:themeElements>
    <a:clrScheme name="Custom 2">
      <a:dk1>
        <a:srgbClr val="000000"/>
      </a:dk1>
      <a:lt1>
        <a:srgbClr val="FFFFFF"/>
      </a:lt1>
      <a:dk2>
        <a:srgbClr val="95C11F"/>
      </a:dk2>
      <a:lt2>
        <a:srgbClr val="AA3467"/>
      </a:lt2>
      <a:accent1>
        <a:srgbClr val="ED1A37"/>
      </a:accent1>
      <a:accent2>
        <a:srgbClr val="82C0D2"/>
      </a:accent2>
      <a:accent3>
        <a:srgbClr val="808285"/>
      </a:accent3>
      <a:accent4>
        <a:srgbClr val="FFDE47"/>
      </a:accent4>
      <a:accent5>
        <a:srgbClr val="47BCAF"/>
      </a:accent5>
      <a:accent6>
        <a:srgbClr val="F79646"/>
      </a:accent6>
      <a:hlink>
        <a:srgbClr val="0000FF"/>
      </a:hlink>
      <a:folHlink>
        <a:srgbClr val="AA3467"/>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graphicsPoster_Roadmap_MO - v3" id="{22F4D88F-7D50-466B-A48A-5F83F6EA503E}" vid="{A63AB24A-8A18-4111-A8C1-10B441B9DD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1878</TotalTime>
  <Words>1135</Words>
  <Application>Microsoft Office PowerPoint</Application>
  <PresentationFormat>On-screen Show (4:3)</PresentationFormat>
  <Paragraphs>168</Paragraphs>
  <Slides>15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Century Gothic</vt:lpstr>
      <vt:lpstr>GE Inspira</vt:lpstr>
      <vt:lpstr>4_VC_Barnardos_PP_template</vt:lpstr>
      <vt:lpstr>Office Theme</vt:lpstr>
      <vt:lpstr>West Quadrant Primary Head teachers' spring term meeting – 2019 Lisa Farrell – Interim Quadrant Manager</vt:lpstr>
      <vt:lpstr>Introduction </vt:lpstr>
      <vt:lpstr>Overview of our delivery model</vt:lpstr>
      <vt:lpstr>PowerPoint Presentation</vt:lpstr>
      <vt:lpstr>PowerPoint Presentation</vt:lpstr>
      <vt:lpstr>Healthy Schools</vt:lpstr>
      <vt:lpstr>Universal Provision: EYFS, KS1 &amp; KS2</vt:lpstr>
      <vt:lpstr>Targeted Provision for school – age children</vt:lpstr>
      <vt:lpstr>Campaign Bulletin </vt:lpstr>
      <vt:lpstr>Medical Conditions</vt:lpstr>
      <vt:lpstr>PowerPoint Presentation</vt:lpstr>
      <vt:lpstr>Your School Nurse Team</vt:lpstr>
      <vt:lpstr>Your Healthy Schools Team</vt:lpstr>
      <vt:lpstr>PowerPoint Presentation</vt:lpstr>
      <vt:lpstr>Any Questions?</vt:lpstr>
    </vt:vector>
  </TitlesOfParts>
  <Company>Barnardos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Head Conference – 2019</dc:title>
  <dc:creator>Lisa Farrell</dc:creator>
  <cp:lastModifiedBy>P Langmead</cp:lastModifiedBy>
  <cp:revision>31</cp:revision>
  <dcterms:created xsi:type="dcterms:W3CDTF">2019-02-13T13:45:03Z</dcterms:created>
  <dcterms:modified xsi:type="dcterms:W3CDTF">2019-03-13T15:35:48Z</dcterms:modified>
</cp:coreProperties>
</file>