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0"/>
  </p:notesMasterIdLst>
  <p:handoutMasterIdLst>
    <p:handoutMasterId r:id="rId31"/>
  </p:handoutMasterIdLst>
  <p:sldIdLst>
    <p:sldId id="256" r:id="rId2"/>
    <p:sldId id="259" r:id="rId3"/>
    <p:sldId id="265" r:id="rId4"/>
    <p:sldId id="278" r:id="rId5"/>
    <p:sldId id="280" r:id="rId6"/>
    <p:sldId id="262" r:id="rId7"/>
    <p:sldId id="263" r:id="rId8"/>
    <p:sldId id="264" r:id="rId9"/>
    <p:sldId id="260" r:id="rId10"/>
    <p:sldId id="266" r:id="rId11"/>
    <p:sldId id="267" r:id="rId12"/>
    <p:sldId id="268" r:id="rId13"/>
    <p:sldId id="282" r:id="rId14"/>
    <p:sldId id="283" r:id="rId15"/>
    <p:sldId id="284" r:id="rId16"/>
    <p:sldId id="285" r:id="rId17"/>
    <p:sldId id="286" r:id="rId18"/>
    <p:sldId id="287" r:id="rId19"/>
    <p:sldId id="288" r:id="rId20"/>
    <p:sldId id="281" r:id="rId21"/>
    <p:sldId id="269" r:id="rId22"/>
    <p:sldId id="270" r:id="rId23"/>
    <p:sldId id="271" r:id="rId24"/>
    <p:sldId id="272" r:id="rId25"/>
    <p:sldId id="273" r:id="rId26"/>
    <p:sldId id="274" r:id="rId27"/>
    <p:sldId id="277" r:id="rId28"/>
    <p:sldId id="275" r:id="rId29"/>
  </p:sldIdLst>
  <p:sldSz cx="9144000" cy="6858000" type="screen4x3"/>
  <p:notesSz cx="6797675" cy="9874250"/>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2560"/>
    <a:srgbClr val="0033A0"/>
    <a:srgbClr val="00205B"/>
    <a:srgbClr val="8C4799"/>
    <a:srgbClr val="6A3460"/>
    <a:srgbClr val="7A9A01"/>
    <a:srgbClr val="CE0058"/>
    <a:srgbClr val="F3CF45"/>
    <a:srgbClr val="773141"/>
    <a:srgbClr val="5D4F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5" autoAdjust="0"/>
    <p:restoredTop sz="94660" autoAdjust="0"/>
  </p:normalViewPr>
  <p:slideViewPr>
    <p:cSldViewPr>
      <p:cViewPr varScale="1">
        <p:scale>
          <a:sx n="116" d="100"/>
          <a:sy n="116" d="100"/>
        </p:scale>
        <p:origin x="154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72"/>
    </p:cViewPr>
  </p:sorterViewPr>
  <p:notesViewPr>
    <p:cSldViewPr>
      <p:cViewPr varScale="1">
        <p:scale>
          <a:sx n="56" d="100"/>
          <a:sy n="56" d="100"/>
        </p:scale>
        <p:origin x="-2838" y="-84"/>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5123" name="Rectangle 3"/>
          <p:cNvSpPr>
            <a:spLocks noGrp="1" noChangeArrowheads="1"/>
          </p:cNvSpPr>
          <p:nvPr>
            <p:ph type="dt" sz="quarter" idx="1"/>
          </p:nvPr>
        </p:nvSpPr>
        <p:spPr bwMode="auto">
          <a:xfrm>
            <a:off x="3852016" y="0"/>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5124" name="Rectangle 4"/>
          <p:cNvSpPr>
            <a:spLocks noGrp="1" noChangeArrowheads="1"/>
          </p:cNvSpPr>
          <p:nvPr>
            <p:ph type="ftr" sz="quarter" idx="2"/>
          </p:nvPr>
        </p:nvSpPr>
        <p:spPr bwMode="auto">
          <a:xfrm>
            <a:off x="0" y="9380537"/>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5125" name="Rectangle 5"/>
          <p:cNvSpPr>
            <a:spLocks noGrp="1" noChangeArrowheads="1"/>
          </p:cNvSpPr>
          <p:nvPr>
            <p:ph type="sldNum" sz="quarter" idx="3"/>
          </p:nvPr>
        </p:nvSpPr>
        <p:spPr bwMode="auto">
          <a:xfrm>
            <a:off x="3852016" y="9380537"/>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A76C424-72E7-44F4-AEE2-E8C0645FEBC6}" type="slidenum">
              <a:rPr lang="en-US"/>
              <a:pPr>
                <a:defRPr/>
              </a:pPr>
              <a:t>‹#›</a:t>
            </a:fld>
            <a:endParaRPr lang="en-US"/>
          </a:p>
        </p:txBody>
      </p:sp>
    </p:spTree>
    <p:extLst>
      <p:ext uri="{BB962C8B-B14F-4D97-AF65-F5344CB8AC3E}">
        <p14:creationId xmlns:p14="http://schemas.microsoft.com/office/powerpoint/2010/main" val="3081488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16387" name="Rectangle 3"/>
          <p:cNvSpPr>
            <a:spLocks noGrp="1" noChangeArrowheads="1"/>
          </p:cNvSpPr>
          <p:nvPr>
            <p:ph type="dt" idx="1"/>
          </p:nvPr>
        </p:nvSpPr>
        <p:spPr bwMode="auto">
          <a:xfrm>
            <a:off x="3852016" y="0"/>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931863" y="741363"/>
            <a:ext cx="4933950" cy="37020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906357" y="4690269"/>
            <a:ext cx="4984962" cy="444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9380537"/>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16391" name="Rectangle 7"/>
          <p:cNvSpPr>
            <a:spLocks noGrp="1" noChangeArrowheads="1"/>
          </p:cNvSpPr>
          <p:nvPr>
            <p:ph type="sldNum" sz="quarter" idx="5"/>
          </p:nvPr>
        </p:nvSpPr>
        <p:spPr bwMode="auto">
          <a:xfrm>
            <a:off x="3852016" y="9380537"/>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6DD214E-EFA1-4449-A914-56417C3A9286}" type="slidenum">
              <a:rPr lang="en-US"/>
              <a:pPr>
                <a:defRPr/>
              </a:pPr>
              <a:t>‹#›</a:t>
            </a:fld>
            <a:endParaRPr lang="en-US"/>
          </a:p>
        </p:txBody>
      </p:sp>
    </p:spTree>
    <p:extLst>
      <p:ext uri="{BB962C8B-B14F-4D97-AF65-F5344CB8AC3E}">
        <p14:creationId xmlns:p14="http://schemas.microsoft.com/office/powerpoint/2010/main" val="482337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9</a:t>
            </a:fld>
            <a:endParaRPr lang="en-US"/>
          </a:p>
        </p:txBody>
      </p:sp>
    </p:spTree>
    <p:extLst>
      <p:ext uri="{BB962C8B-B14F-4D97-AF65-F5344CB8AC3E}">
        <p14:creationId xmlns:p14="http://schemas.microsoft.com/office/powerpoint/2010/main" val="4084797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10</a:t>
            </a:fld>
            <a:endParaRPr lang="en-US"/>
          </a:p>
        </p:txBody>
      </p:sp>
    </p:spTree>
    <p:extLst>
      <p:ext uri="{BB962C8B-B14F-4D97-AF65-F5344CB8AC3E}">
        <p14:creationId xmlns:p14="http://schemas.microsoft.com/office/powerpoint/2010/main" val="1218035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11</a:t>
            </a:fld>
            <a:endParaRPr lang="en-US"/>
          </a:p>
        </p:txBody>
      </p:sp>
    </p:spTree>
    <p:extLst>
      <p:ext uri="{BB962C8B-B14F-4D97-AF65-F5344CB8AC3E}">
        <p14:creationId xmlns:p14="http://schemas.microsoft.com/office/powerpoint/2010/main" val="3829415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12</a:t>
            </a:fld>
            <a:endParaRPr lang="en-US"/>
          </a:p>
        </p:txBody>
      </p:sp>
    </p:spTree>
    <p:extLst>
      <p:ext uri="{BB962C8B-B14F-4D97-AF65-F5344CB8AC3E}">
        <p14:creationId xmlns:p14="http://schemas.microsoft.com/office/powerpoint/2010/main" val="2327101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16</a:t>
            </a:fld>
            <a:endParaRPr lang="en-US"/>
          </a:p>
        </p:txBody>
      </p:sp>
    </p:spTree>
    <p:extLst>
      <p:ext uri="{BB962C8B-B14F-4D97-AF65-F5344CB8AC3E}">
        <p14:creationId xmlns:p14="http://schemas.microsoft.com/office/powerpoint/2010/main" val="2255915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86981" y="4548332"/>
            <a:ext cx="6209590" cy="5325918"/>
          </a:xfrm>
        </p:spPr>
        <p:txBody>
          <a:bodyPr/>
          <a:lstStyle/>
          <a:p>
            <a:r>
              <a:rPr lang="en-GB" b="1" dirty="0" smtClean="0"/>
              <a:t>Essex Schools box </a:t>
            </a:r>
            <a:r>
              <a:rPr lang="en-GB" dirty="0" smtClean="0"/>
              <a:t>– Days now allocated to Partnerships – Each Partnership has a link SEP - make sure days are used – only way for green RAG schools to access support</a:t>
            </a:r>
          </a:p>
          <a:p>
            <a:r>
              <a:rPr lang="en-GB" b="1" dirty="0" smtClean="0"/>
              <a:t>Partnership Leads </a:t>
            </a:r>
            <a:r>
              <a:rPr lang="en-GB" b="0" dirty="0" smtClean="0"/>
              <a:t> - all info there first</a:t>
            </a:r>
            <a:r>
              <a:rPr lang="en-GB" b="0" baseline="0" dirty="0" smtClean="0"/>
              <a:t> meeting this academic year is 21/11/17 – all leads have been notified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006B84"/>
                </a:solidFill>
                <a:latin typeface="FS Rufus"/>
                <a:ea typeface="FS Rufus"/>
                <a:cs typeface="FS Rufus"/>
              </a:rPr>
              <a:t>Continuing to work in partnership with the Education Development Trust </a:t>
            </a:r>
            <a:r>
              <a:rPr lang="en-US" sz="1200" b="0" dirty="0" smtClean="0">
                <a:solidFill>
                  <a:srgbClr val="006B84"/>
                </a:solidFill>
                <a:latin typeface="FS Rufus"/>
                <a:ea typeface="FS Rufus"/>
                <a:cs typeface="FS Rufus"/>
              </a:rPr>
              <a:t>– nothing more to add</a:t>
            </a:r>
            <a:r>
              <a:rPr lang="en-US" sz="1200" b="0" baseline="0" dirty="0" smtClean="0">
                <a:solidFill>
                  <a:srgbClr val="006B84"/>
                </a:solidFill>
                <a:latin typeface="FS Rufus"/>
                <a:ea typeface="FS Rufus"/>
                <a:cs typeface="FS Rufus"/>
              </a:rPr>
              <a:t> really here – apart from they bring the national and international dimension to the work - using evidence and research to secure best ‘partnership’ and ‘collaboration’ practice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006B84"/>
                </a:solidFill>
                <a:latin typeface="FS Rufus"/>
                <a:ea typeface="FS Rufus"/>
                <a:cs typeface="FS Rufus"/>
              </a:rPr>
              <a:t>County Project Board overseeing the School Led Improvement Strategy </a:t>
            </a:r>
            <a:r>
              <a:rPr lang="en-US" sz="1200" b="0" dirty="0" smtClean="0">
                <a:solidFill>
                  <a:srgbClr val="006B84"/>
                </a:solidFill>
                <a:latin typeface="FS Rufus"/>
                <a:ea typeface="FS Rufus"/>
                <a:cs typeface="FS Rufus"/>
              </a:rPr>
              <a:t>– First</a:t>
            </a:r>
            <a:r>
              <a:rPr lang="en-US" sz="1200" b="0" baseline="0" dirty="0" smtClean="0">
                <a:solidFill>
                  <a:srgbClr val="006B84"/>
                </a:solidFill>
                <a:latin typeface="FS Rufus"/>
                <a:ea typeface="FS Rufus"/>
                <a:cs typeface="FS Rufus"/>
              </a:rPr>
              <a:t> meeting this academic year is 30/11/17. Membership of board is </a:t>
            </a:r>
            <a:endParaRPr lang="en-US" sz="1200" b="1" dirty="0" smtClean="0">
              <a:solidFill>
                <a:srgbClr val="006B84"/>
              </a:solidFill>
              <a:latin typeface="FS Rufus"/>
              <a:ea typeface="FS Rufus"/>
              <a:cs typeface="FS Rufus"/>
            </a:endParaRPr>
          </a:p>
          <a:p>
            <a:r>
              <a:rPr lang="en-GB" sz="1200" kern="1200" dirty="0" smtClean="0">
                <a:solidFill>
                  <a:schemeClr val="tx1"/>
                </a:solidFill>
                <a:effectLst/>
                <a:latin typeface="Times" charset="0"/>
                <a:ea typeface="MS PGothic" pitchFamily="34" charset="-128"/>
                <a:cs typeface="+mn-cs"/>
              </a:rPr>
              <a:t>Headteacher Associations (EPHA, ASHE and ESSET) representatives </a:t>
            </a:r>
          </a:p>
          <a:p>
            <a:r>
              <a:rPr lang="en-GB" sz="1200" kern="1200" dirty="0" smtClean="0">
                <a:solidFill>
                  <a:schemeClr val="tx1"/>
                </a:solidFill>
                <a:effectLst/>
                <a:latin typeface="Times" charset="0"/>
                <a:ea typeface="MS PGothic" pitchFamily="34" charset="-128"/>
                <a:cs typeface="+mn-cs"/>
              </a:rPr>
              <a:t>Essex School Governor Association representative </a:t>
            </a:r>
          </a:p>
          <a:p>
            <a:r>
              <a:rPr lang="en-GB" sz="1200" kern="1200" dirty="0" smtClean="0">
                <a:solidFill>
                  <a:schemeClr val="tx1"/>
                </a:solidFill>
                <a:effectLst/>
                <a:latin typeface="Times" charset="0"/>
                <a:ea typeface="MS PGothic" pitchFamily="34" charset="-128"/>
                <a:cs typeface="+mn-cs"/>
              </a:rPr>
              <a:t>LA link with the TSAs, LA Lead for SLIS</a:t>
            </a:r>
          </a:p>
          <a:p>
            <a:r>
              <a:rPr lang="en-GB" sz="1200" kern="1200" dirty="0" smtClean="0">
                <a:solidFill>
                  <a:schemeClr val="tx1"/>
                </a:solidFill>
                <a:effectLst/>
                <a:latin typeface="Times" charset="0"/>
                <a:ea typeface="MS PGothic" pitchFamily="34" charset="-128"/>
                <a:cs typeface="+mn-cs"/>
              </a:rPr>
              <a:t>LA Lead for Inclusion,  Diocesan representatives – </a:t>
            </a:r>
            <a:r>
              <a:rPr lang="en-GB" sz="1200" kern="1200" dirty="0" err="1" smtClean="0">
                <a:solidFill>
                  <a:schemeClr val="tx1"/>
                </a:solidFill>
                <a:effectLst/>
                <a:latin typeface="Times" charset="0"/>
                <a:ea typeface="MS PGothic" pitchFamily="34" charset="-128"/>
                <a:cs typeface="+mn-cs"/>
              </a:rPr>
              <a:t>CofE</a:t>
            </a:r>
            <a:r>
              <a:rPr lang="en-GB" sz="1200" kern="1200" dirty="0" smtClean="0">
                <a:solidFill>
                  <a:schemeClr val="tx1"/>
                </a:solidFill>
                <a:effectLst/>
                <a:latin typeface="Times" charset="0"/>
                <a:ea typeface="MS PGothic" pitchFamily="34" charset="-128"/>
                <a:cs typeface="+mn-cs"/>
              </a:rPr>
              <a:t> and Catholic </a:t>
            </a:r>
          </a:p>
          <a:p>
            <a:r>
              <a:rPr lang="en-GB" sz="1200" kern="1200" dirty="0" smtClean="0">
                <a:solidFill>
                  <a:schemeClr val="tx1"/>
                </a:solidFill>
                <a:effectLst/>
                <a:latin typeface="Times" charset="0"/>
                <a:ea typeface="MS PGothic" pitchFamily="34" charset="-128"/>
                <a:cs typeface="+mn-cs"/>
              </a:rPr>
              <a:t>Director of Education </a:t>
            </a:r>
            <a:r>
              <a:rPr lang="en-GB" dirty="0" smtClean="0"/>
              <a:t>, </a:t>
            </a:r>
            <a:r>
              <a:rPr lang="en-GB" sz="1200" kern="1200" dirty="0" smtClean="0">
                <a:solidFill>
                  <a:schemeClr val="tx1"/>
                </a:solidFill>
                <a:effectLst/>
                <a:latin typeface="Times" charset="0"/>
                <a:ea typeface="MS PGothic" pitchFamily="34" charset="-128"/>
                <a:cs typeface="+mn-cs"/>
              </a:rPr>
              <a:t>Serving Heads from Quadrants once in place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dirty="0" smtClean="0">
                <a:solidFill>
                  <a:srgbClr val="006B84"/>
                </a:solidFill>
                <a:latin typeface="FS Rufus"/>
                <a:ea typeface="FS Rufus"/>
                <a:cs typeface="FS Rufus"/>
              </a:rPr>
              <a:t>Independent Chair – Gillian </a:t>
            </a:r>
            <a:r>
              <a:rPr lang="en-US" sz="1200" b="0" dirty="0" err="1" smtClean="0">
                <a:solidFill>
                  <a:srgbClr val="006B84"/>
                </a:solidFill>
                <a:latin typeface="FS Rufus"/>
                <a:ea typeface="FS Rufus"/>
                <a:cs typeface="FS Rufus"/>
              </a:rPr>
              <a:t>Cawley</a:t>
            </a:r>
            <a:r>
              <a:rPr lang="en-US" sz="1200" b="0" dirty="0" smtClean="0">
                <a:solidFill>
                  <a:srgbClr val="006B84"/>
                </a:solidFill>
                <a:latin typeface="FS Rufus"/>
                <a:ea typeface="FS Rufus"/>
                <a:cs typeface="FS Rufus"/>
              </a:rPr>
              <a:t> </a:t>
            </a:r>
            <a:r>
              <a:rPr lang="en-GB" sz="1200" kern="1200" dirty="0" smtClean="0">
                <a:solidFill>
                  <a:schemeClr val="tx1"/>
                </a:solidFill>
                <a:effectLst/>
                <a:latin typeface="Times" charset="0"/>
                <a:ea typeface="MS PGothic" pitchFamily="34" charset="-128"/>
                <a:cs typeface="+mn-cs"/>
              </a:rPr>
              <a:t> - she was the Director, Education Quality and Standards at Kent County Council and prior to that the Assistant Director at Hertfordshire County Council.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006B84"/>
                </a:solidFill>
                <a:latin typeface="FS Rufus"/>
                <a:ea typeface="FS Rufus"/>
                <a:cs typeface="FS Rufus"/>
              </a:rPr>
              <a:t>Tools to support Partnership working  - </a:t>
            </a:r>
            <a:r>
              <a:rPr lang="en-US" sz="1200" b="0" dirty="0" smtClean="0">
                <a:solidFill>
                  <a:srgbClr val="006B84"/>
                </a:solidFill>
                <a:latin typeface="FS Rufus"/>
                <a:ea typeface="FS Rufus"/>
                <a:cs typeface="FS Rufus"/>
              </a:rPr>
              <a:t>slide has all info</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006B84"/>
                </a:solidFill>
                <a:latin typeface="FS Rufus"/>
                <a:ea typeface="FS Rufus"/>
                <a:cs typeface="FS Rufus"/>
              </a:rPr>
              <a:t>Developing Quadrant Meetings with Leads of Partnerships </a:t>
            </a:r>
            <a:r>
              <a:rPr lang="en-US" sz="1200" b="1" baseline="0" dirty="0" smtClean="0">
                <a:solidFill>
                  <a:srgbClr val="006B84"/>
                </a:solidFill>
                <a:latin typeface="FS Rufus"/>
                <a:ea typeface="FS Rufus"/>
                <a:cs typeface="FS Rufus"/>
              </a:rPr>
              <a:t> - </a:t>
            </a:r>
            <a:r>
              <a:rPr lang="en-US" sz="1200" b="0" baseline="0" dirty="0" smtClean="0">
                <a:solidFill>
                  <a:srgbClr val="006B84"/>
                </a:solidFill>
                <a:latin typeface="FS Rufus"/>
                <a:ea typeface="FS Rufus"/>
                <a:cs typeface="FS Rufus"/>
              </a:rPr>
              <a:t>Don’t make too much of this at the moment as still only a proposal but just want to sow the seed. Will be discussed by Project Board</a:t>
            </a:r>
            <a:endParaRPr lang="en-US" sz="1200" b="1" dirty="0" smtClean="0">
              <a:solidFill>
                <a:srgbClr val="006B84"/>
              </a:solidFill>
              <a:latin typeface="FS Rufus"/>
              <a:ea typeface="FS Rufus"/>
              <a:cs typeface="FS Rufu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dirty="0" smtClean="0">
              <a:solidFill>
                <a:srgbClr val="006B84"/>
              </a:solidFill>
              <a:latin typeface="FS Rufus"/>
              <a:ea typeface="FS Rufus"/>
              <a:cs typeface="FS Rufu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dirty="0" smtClean="0">
              <a:solidFill>
                <a:srgbClr val="006B84"/>
              </a:solidFill>
              <a:latin typeface="FS Rufus"/>
              <a:ea typeface="FS Rufus"/>
              <a:cs typeface="FS Rufus"/>
            </a:endParaRPr>
          </a:p>
          <a:p>
            <a:endParaRPr lang="en-GB" b="1"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17</a:t>
            </a:fld>
            <a:endParaRPr lang="en-US" dirty="0"/>
          </a:p>
        </p:txBody>
      </p:sp>
    </p:spTree>
    <p:extLst>
      <p:ext uri="{BB962C8B-B14F-4D97-AF65-F5344CB8AC3E}">
        <p14:creationId xmlns:p14="http://schemas.microsoft.com/office/powerpoint/2010/main" val="3491364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18</a:t>
            </a:fld>
            <a:endParaRPr lang="en-US"/>
          </a:p>
        </p:txBody>
      </p:sp>
    </p:spTree>
    <p:extLst>
      <p:ext uri="{BB962C8B-B14F-4D97-AF65-F5344CB8AC3E}">
        <p14:creationId xmlns:p14="http://schemas.microsoft.com/office/powerpoint/2010/main" val="7524251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82560"/>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smtClean="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smtClean="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tx1"/>
                </a:solidFill>
              </a:defRPr>
            </a:lvl1pPr>
          </a:lstStyle>
          <a:p>
            <a:pPr lvl="0"/>
            <a:r>
              <a:rPr lang="en-GB" dirty="0" smtClean="0"/>
              <a:t>You can change a slide’s background colour, but always remember to consider accessibility!</a:t>
            </a:r>
          </a:p>
        </p:txBody>
      </p:sp>
      <p:pic>
        <p:nvPicPr>
          <p:cNvPr id="8" name="Picture 7" descr="ECC_Primary_Logo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9280"/>
            <a:ext cx="1169369" cy="568882"/>
          </a:xfrm>
          <a:prstGeom prst="rect">
            <a:avLst/>
          </a:prstGeom>
        </p:spPr>
      </p:pic>
    </p:spTree>
    <p:extLst>
      <p:ext uri="{BB962C8B-B14F-4D97-AF65-F5344CB8AC3E}">
        <p14:creationId xmlns:p14="http://schemas.microsoft.com/office/powerpoint/2010/main" val="12742506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bullets">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189"/>
            <a:ext cx="8207375" cy="1224632"/>
          </a:xfrm>
          <a:prstGeom prst="rect">
            <a:avLst/>
          </a:prstGeom>
        </p:spPr>
        <p:txBody>
          <a:bodyPr/>
          <a:lstStyle>
            <a:lvl1pPr marL="0" indent="0">
              <a:buNone/>
              <a:defRPr sz="1800" baseline="0"/>
            </a:lvl1pPr>
          </a:lstStyle>
          <a:p>
            <a:pPr lvl="0"/>
            <a:r>
              <a:rPr lang="en-US" dirty="0" smtClean="0"/>
              <a:t>Always use at least size 18 font </a:t>
            </a:r>
          </a:p>
        </p:txBody>
      </p:sp>
      <p:sp>
        <p:nvSpPr>
          <p:cNvPr id="21" name="Title 20"/>
          <p:cNvSpPr>
            <a:spLocks noGrp="1"/>
          </p:cNvSpPr>
          <p:nvPr>
            <p:ph type="title"/>
          </p:nvPr>
        </p:nvSpPr>
        <p:spPr>
          <a:xfrm>
            <a:off x="468313" y="404664"/>
            <a:ext cx="8222679" cy="648072"/>
          </a:xfrm>
          <a:prstGeom prst="rect">
            <a:avLst/>
          </a:prstGeom>
        </p:spPr>
        <p:txBody>
          <a:bodyPr/>
          <a:lstStyle>
            <a:lvl1pPr>
              <a:defRPr sz="3200" b="1">
                <a:solidFill>
                  <a:schemeClr val="tx1"/>
                </a:solidFill>
              </a:defRPr>
            </a:lvl1pPr>
          </a:lstStyle>
          <a:p>
            <a:r>
              <a:rPr lang="en-US" smtClean="0"/>
              <a:t>Click to edit Master title style</a:t>
            </a:r>
            <a:endParaRPr lang="en-GB" dirty="0"/>
          </a:p>
        </p:txBody>
      </p:sp>
      <p:sp>
        <p:nvSpPr>
          <p:cNvPr id="3" name="Content Placeholder 2"/>
          <p:cNvSpPr>
            <a:spLocks noGrp="1"/>
          </p:cNvSpPr>
          <p:nvPr>
            <p:ph sz="quarter" idx="13" hasCustomPrompt="1"/>
          </p:nvPr>
        </p:nvSpPr>
        <p:spPr>
          <a:xfrm>
            <a:off x="467544" y="2708274"/>
            <a:ext cx="8223448" cy="3815752"/>
          </a:xfrm>
          <a:prstGeom prst="rect">
            <a:avLst/>
          </a:prstGeom>
        </p:spPr>
        <p:txBody>
          <a:bodyPr/>
          <a:lstStyle>
            <a:lvl1pPr>
              <a:defRPr sz="1800" b="1">
                <a:solidFill>
                  <a:schemeClr val="tx1"/>
                </a:solidFill>
              </a:defRPr>
            </a:lvl1pPr>
            <a:lvl2pPr>
              <a:defRPr sz="1700" b="1">
                <a:solidFill>
                  <a:schemeClr val="tx2"/>
                </a:solidFill>
              </a:defRPr>
            </a:lvl2pPr>
            <a:lvl3pPr>
              <a:defRPr sz="1700" b="1">
                <a:solidFill>
                  <a:schemeClr val="tx2"/>
                </a:solidFill>
              </a:defRPr>
            </a:lvl3pPr>
            <a:lvl4pPr>
              <a:defRPr sz="1700" b="1">
                <a:solidFill>
                  <a:schemeClr val="tx2"/>
                </a:solidFill>
              </a:defRPr>
            </a:lvl4pPr>
            <a:lvl5pPr>
              <a:defRPr sz="1700" b="1">
                <a:solidFill>
                  <a:schemeClr val="tx2"/>
                </a:solidFill>
              </a:defRPr>
            </a:lvl5pPr>
          </a:lstStyle>
          <a:p>
            <a:pPr lvl="0"/>
            <a:r>
              <a:rPr lang="en-US" dirty="0" smtClean="0"/>
              <a:t>Always use at least size 18 font </a:t>
            </a:r>
          </a:p>
        </p:txBody>
      </p:sp>
    </p:spTree>
    <p:extLst>
      <p:ext uri="{BB962C8B-B14F-4D97-AF65-F5344CB8AC3E}">
        <p14:creationId xmlns:p14="http://schemas.microsoft.com/office/powerpoint/2010/main" val="8090680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799" userDrawn="1">
          <p15:clr>
            <a:srgbClr val="FBAE40"/>
          </p15:clr>
        </p15:guide>
        <p15:guide id="2" pos="2880" userDrawn="1">
          <p15:clr>
            <a:srgbClr val="FBAE40"/>
          </p15:clr>
        </p15:guide>
        <p15:guide id="3" orient="horz" pos="170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ntent">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3958208" cy="5256931"/>
          </a:xfrm>
          <a:prstGeom prst="rect">
            <a:avLst/>
          </a:prstGeom>
        </p:spPr>
        <p:txBody>
          <a:bodyPr/>
          <a:lstStyle>
            <a:lvl1pPr marL="285750" indent="-285750">
              <a:buFont typeface="Arial" panose="020B0604020202020204" pitchFamily="34" charset="0"/>
              <a:buChar char="•"/>
              <a:defRPr sz="1800"/>
            </a:lvl1pPr>
          </a:lstStyle>
          <a:p>
            <a:pPr lvl="0"/>
            <a:r>
              <a:rPr lang="en-US" dirty="0" smtClean="0"/>
              <a:t>Always use at least size 18 font </a:t>
            </a:r>
          </a:p>
        </p:txBody>
      </p:sp>
      <p:sp>
        <p:nvSpPr>
          <p:cNvPr id="21" name="Title 20"/>
          <p:cNvSpPr>
            <a:spLocks noGrp="1"/>
          </p:cNvSpPr>
          <p:nvPr>
            <p:ph type="title"/>
          </p:nvPr>
        </p:nvSpPr>
        <p:spPr>
          <a:xfrm>
            <a:off x="467544" y="404664"/>
            <a:ext cx="8206680" cy="648072"/>
          </a:xfrm>
          <a:prstGeom prst="rect">
            <a:avLst/>
          </a:prstGeom>
        </p:spPr>
        <p:txBody>
          <a:bodyPr/>
          <a:lstStyle>
            <a:lvl1pPr>
              <a:defRPr sz="3200" b="1">
                <a:solidFill>
                  <a:schemeClr val="tx1"/>
                </a:solidFill>
              </a:defRPr>
            </a:lvl1pPr>
          </a:lstStyle>
          <a:p>
            <a:r>
              <a:rPr lang="en-US" smtClean="0"/>
              <a:t>Click to edit Master title style</a:t>
            </a:r>
            <a:endParaRPr lang="en-GB" dirty="0"/>
          </a:p>
        </p:txBody>
      </p:sp>
      <p:sp>
        <p:nvSpPr>
          <p:cNvPr id="9" name="Content Placeholder 17"/>
          <p:cNvSpPr>
            <a:spLocks noGrp="1"/>
          </p:cNvSpPr>
          <p:nvPr>
            <p:ph sz="quarter" idx="13" hasCustomPrompt="1"/>
          </p:nvPr>
        </p:nvSpPr>
        <p:spPr>
          <a:xfrm>
            <a:off x="4716016" y="1268413"/>
            <a:ext cx="3958208" cy="5256931"/>
          </a:xfrm>
          <a:prstGeom prst="rect">
            <a:avLst/>
          </a:prstGeom>
        </p:spPr>
        <p:txBody>
          <a:bodyPr/>
          <a:lstStyle>
            <a:lvl1pPr marL="285750" indent="-285750">
              <a:buFont typeface="Arial" panose="020B0604020202020204" pitchFamily="34" charset="0"/>
              <a:buChar char="•"/>
              <a:defRPr sz="1800"/>
            </a:lvl1pPr>
          </a:lstStyle>
          <a:p>
            <a:pPr lvl="0"/>
            <a:r>
              <a:rPr lang="en-US" dirty="0" smtClean="0"/>
              <a:t>Always use at least size 18 font </a:t>
            </a:r>
          </a:p>
        </p:txBody>
      </p:sp>
    </p:spTree>
    <p:extLst>
      <p:ext uri="{BB962C8B-B14F-4D97-AF65-F5344CB8AC3E}">
        <p14:creationId xmlns:p14="http://schemas.microsoft.com/office/powerpoint/2010/main" val="28184969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8208144" cy="5256931"/>
          </a:xfrm>
          <a:prstGeom prst="rect">
            <a:avLst/>
          </a:prstGeom>
        </p:spPr>
        <p:txBody>
          <a:bodyPr/>
          <a:lstStyle>
            <a:lvl1pPr marL="285750" indent="-285750">
              <a:buFont typeface="Arial" panose="020B0604020202020204" pitchFamily="34" charset="0"/>
              <a:buChar char="•"/>
              <a:defRPr sz="1800"/>
            </a:lvl1pPr>
          </a:lstStyle>
          <a:p>
            <a:pPr lvl="0"/>
            <a:r>
              <a:rPr lang="en-US" dirty="0" smtClean="0"/>
              <a:t>Always use at least size 18 font</a:t>
            </a:r>
          </a:p>
        </p:txBody>
      </p:sp>
      <p:sp>
        <p:nvSpPr>
          <p:cNvPr id="21" name="Title 20"/>
          <p:cNvSpPr>
            <a:spLocks noGrp="1"/>
          </p:cNvSpPr>
          <p:nvPr>
            <p:ph type="title"/>
          </p:nvPr>
        </p:nvSpPr>
        <p:spPr>
          <a:xfrm>
            <a:off x="467544" y="404664"/>
            <a:ext cx="8208144" cy="648072"/>
          </a:xfrm>
          <a:prstGeom prst="rect">
            <a:avLst/>
          </a:prstGeom>
        </p:spPr>
        <p:txBody>
          <a:bodyPr/>
          <a:lstStyle>
            <a:lvl1pPr>
              <a:defRPr sz="3200" b="1">
                <a:solidFill>
                  <a:schemeClr val="tx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33393072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pyright Slide">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8208144" cy="5256931"/>
          </a:xfrm>
          <a:prstGeom prst="rect">
            <a:avLst/>
          </a:prstGeom>
        </p:spPr>
        <p:txBody>
          <a:bodyPr/>
          <a:lstStyle>
            <a:lvl1pPr marL="285750" indent="-285750">
              <a:buFont typeface="Arial" panose="020B0604020202020204" pitchFamily="34" charset="0"/>
              <a:buChar char="•"/>
              <a:defRPr sz="1800"/>
            </a:lvl1pPr>
          </a:lstStyle>
          <a:p>
            <a:pPr lvl="0"/>
            <a:r>
              <a:rPr lang="en-US" dirty="0" smtClean="0"/>
              <a:t>Always use at least size 18 font</a:t>
            </a:r>
          </a:p>
        </p:txBody>
      </p:sp>
      <p:sp>
        <p:nvSpPr>
          <p:cNvPr id="21" name="Title 20"/>
          <p:cNvSpPr>
            <a:spLocks noGrp="1"/>
          </p:cNvSpPr>
          <p:nvPr>
            <p:ph type="title"/>
          </p:nvPr>
        </p:nvSpPr>
        <p:spPr>
          <a:xfrm>
            <a:off x="467544" y="404664"/>
            <a:ext cx="8208144" cy="648072"/>
          </a:xfrm>
          <a:prstGeom prst="rect">
            <a:avLst/>
          </a:prstGeom>
        </p:spPr>
        <p:txBody>
          <a:bodyPr/>
          <a:lstStyle>
            <a:lvl1pPr>
              <a:defRPr sz="3200" b="1">
                <a:solidFill>
                  <a:schemeClr val="tx1"/>
                </a:solidFill>
              </a:defRPr>
            </a:lvl1pPr>
          </a:lstStyle>
          <a:p>
            <a:r>
              <a:rPr lang="en-US" smtClean="0"/>
              <a:t>Click to edit Master title style</a:t>
            </a:r>
            <a:endParaRPr lang="en-GB" dirty="0"/>
          </a:p>
        </p:txBody>
      </p:sp>
      <p:sp>
        <p:nvSpPr>
          <p:cNvPr id="4" name="TextBox 3"/>
          <p:cNvSpPr txBox="1"/>
          <p:nvPr userDrawn="1"/>
        </p:nvSpPr>
        <p:spPr>
          <a:xfrm>
            <a:off x="7524328" y="6597352"/>
            <a:ext cx="1296144" cy="216024"/>
          </a:xfrm>
          <a:prstGeom prst="rect">
            <a:avLst/>
          </a:prstGeom>
          <a:noFill/>
        </p:spPr>
        <p:txBody>
          <a:bodyPr wrap="square" rtlCol="0">
            <a:spAutoFit/>
          </a:bodyPr>
          <a:lstStyle/>
          <a:p>
            <a:r>
              <a:rPr lang="en-US" sz="800" dirty="0" smtClean="0">
                <a:latin typeface="+mn-lt"/>
              </a:rPr>
              <a:t>© Essex County Council</a:t>
            </a:r>
          </a:p>
        </p:txBody>
      </p:sp>
    </p:spTree>
    <p:extLst>
      <p:ext uri="{BB962C8B-B14F-4D97-AF65-F5344CB8AC3E}">
        <p14:creationId xmlns:p14="http://schemas.microsoft.com/office/powerpoint/2010/main" val="39510087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Black Logo">
    <p:bg>
      <p:bgPr>
        <a:solidFill>
          <a:schemeClr val="tx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bg1"/>
                </a:solidFill>
                <a:latin typeface="Arial Bold" panose="020B0704020202020204" pitchFamily="34" charset="0"/>
                <a:cs typeface="Arial Bold" panose="020B0704020202020204" pitchFamily="34" charset="0"/>
              </a:defRPr>
            </a:lvl1pPr>
          </a:lstStyle>
          <a:p>
            <a:pPr lvl="0"/>
            <a:r>
              <a:rPr lang="en-US" noProof="0" dirty="0" smtClean="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bg1"/>
                </a:solidFill>
                <a:latin typeface="+mn-lt"/>
                <a:cs typeface="Arial Bold" panose="020B0704020202020204" pitchFamily="34" charset="0"/>
              </a:defRPr>
            </a:lvl1pPr>
          </a:lstStyle>
          <a:p>
            <a:pPr lvl="0"/>
            <a:r>
              <a:rPr lang="en-US" noProof="0" dirty="0" smtClean="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bg1"/>
                </a:solidFill>
              </a:defRPr>
            </a:lvl1pPr>
          </a:lstStyle>
          <a:p>
            <a:pPr lvl="0"/>
            <a:r>
              <a:rPr lang="en-GB" dirty="0" smtClean="0"/>
              <a:t>You can change a slides background colour, </a:t>
            </a:r>
            <a:br>
              <a:rPr lang="en-GB" dirty="0" smtClean="0"/>
            </a:br>
            <a:r>
              <a:rPr lang="en-GB" dirty="0" smtClean="0"/>
              <a:t>but always remember to consider accessibility!</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9280"/>
            <a:ext cx="1169368" cy="568882"/>
          </a:xfrm>
          <a:prstGeom prst="rect">
            <a:avLst/>
          </a:prstGeom>
        </p:spPr>
      </p:pic>
    </p:spTree>
    <p:extLst>
      <p:ext uri="{BB962C8B-B14F-4D97-AF65-F5344CB8AC3E}">
        <p14:creationId xmlns:p14="http://schemas.microsoft.com/office/powerpoint/2010/main" val="38360132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Red Logo">
    <p:bg>
      <p:bgRef idx="1001">
        <a:schemeClr val="bg1"/>
      </p:bgRef>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smtClean="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smtClean="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tx1"/>
                </a:solidFill>
              </a:defRPr>
            </a:lvl1pPr>
          </a:lstStyle>
          <a:p>
            <a:pPr lvl="0"/>
            <a:r>
              <a:rPr lang="en-GB" dirty="0" smtClean="0"/>
              <a:t>You can change a slides background colour, </a:t>
            </a:r>
            <a:br>
              <a:rPr lang="en-GB" dirty="0" smtClean="0"/>
            </a:br>
            <a:r>
              <a:rPr lang="en-GB" dirty="0" smtClean="0"/>
              <a:t>but always remember to consider accessibility!</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7334"/>
            <a:ext cx="1169368" cy="568881"/>
          </a:xfrm>
          <a:prstGeom prst="rect">
            <a:avLst/>
          </a:prstGeom>
        </p:spPr>
      </p:pic>
    </p:spTree>
    <p:extLst>
      <p:ext uri="{BB962C8B-B14F-4D97-AF65-F5344CB8AC3E}">
        <p14:creationId xmlns:p14="http://schemas.microsoft.com/office/powerpoint/2010/main" val="33609370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2253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Info slide">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a:xfrm>
            <a:off x="594000" y="972000"/>
            <a:ext cx="7920000" cy="4452772"/>
          </a:xfrm>
          <a:prstGeom prst="rect">
            <a:avLst/>
          </a:prstGeom>
        </p:spPr>
        <p:txBody>
          <a:bodyPr vert="horz" lIns="0" tIns="0" rIns="0" bIns="0"/>
          <a:lstStyle>
            <a:lvl1pPr marL="180000" indent="0">
              <a:lnSpc>
                <a:spcPts val="3800"/>
              </a:lnSpc>
              <a:spcBef>
                <a:spcPts val="0"/>
              </a:spcBef>
              <a:spcAft>
                <a:spcPts val="1200"/>
              </a:spcAft>
              <a:buNone/>
              <a:defRPr sz="3400" baseline="0">
                <a:solidFill>
                  <a:srgbClr val="28B8CE"/>
                </a:solidFill>
                <a:latin typeface="FS Rufus"/>
                <a:cs typeface="FS Rufus"/>
              </a:defRPr>
            </a:lvl1pPr>
            <a:lvl2pPr marL="180000" indent="-180000">
              <a:lnSpc>
                <a:spcPct val="150000"/>
              </a:lnSpc>
              <a:spcBef>
                <a:spcPts val="0"/>
              </a:spcBef>
              <a:buClr>
                <a:srgbClr val="006B84"/>
              </a:buClr>
              <a:buFont typeface="Arial"/>
              <a:buChar char="•"/>
              <a:defRPr sz="2200">
                <a:solidFill>
                  <a:schemeClr val="tx1"/>
                </a:solidFill>
                <a:latin typeface="Arial"/>
                <a:cs typeface="Arial"/>
              </a:defRPr>
            </a:lvl2pPr>
            <a:lvl3pPr>
              <a:defRPr>
                <a:solidFill>
                  <a:srgbClr val="006B84"/>
                </a:solidFill>
                <a:latin typeface="FS Rufus"/>
                <a:cs typeface="FS Rufus"/>
              </a:defRPr>
            </a:lvl3pPr>
            <a:lvl4pPr>
              <a:defRPr>
                <a:solidFill>
                  <a:srgbClr val="006B84"/>
                </a:solidFill>
                <a:latin typeface="FS Rufus"/>
                <a:cs typeface="FS Rufus"/>
              </a:defRPr>
            </a:lvl4pPr>
            <a:lvl5pPr>
              <a:defRPr>
                <a:solidFill>
                  <a:srgbClr val="006B84"/>
                </a:solidFill>
                <a:latin typeface="FS Rufus"/>
                <a:cs typeface="FS Rufu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endParaRPr lang="en-GB" dirty="0"/>
          </a:p>
        </p:txBody>
      </p:sp>
      <p:sp>
        <p:nvSpPr>
          <p:cNvPr id="10" name="Slide Number Placeholder 2"/>
          <p:cNvSpPr txBox="1">
            <a:spLocks/>
          </p:cNvSpPr>
          <p:nvPr userDrawn="1"/>
        </p:nvSpPr>
        <p:spPr bwMode="auto">
          <a:xfrm>
            <a:off x="8694738" y="6585054"/>
            <a:ext cx="438150" cy="300037"/>
          </a:xfrm>
          <a:prstGeom prst="rect">
            <a:avLst/>
          </a:prstGeom>
          <a:noFill/>
          <a:ln w="9525">
            <a:noFill/>
            <a:miter lim="800000"/>
            <a:headEnd/>
            <a:tailEnd/>
          </a:ln>
        </p:spPr>
        <p:txBody>
          <a:bodyPr/>
          <a:lstStyle/>
          <a:p>
            <a:fld id="{6C8BE5FE-8753-4D87-916C-0C650CA0E936}" type="slidenum">
              <a:rPr lang="en-GB" sz="1000"/>
              <a:pPr/>
              <a:t>‹#›</a:t>
            </a:fld>
            <a:endParaRPr lang="en-GB" sz="1000" dirty="0"/>
          </a:p>
        </p:txBody>
      </p:sp>
    </p:spTree>
    <p:extLst>
      <p:ext uri="{BB962C8B-B14F-4D97-AF65-F5344CB8AC3E}">
        <p14:creationId xmlns:p14="http://schemas.microsoft.com/office/powerpoint/2010/main" val="30816584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6" r:id="rId1"/>
    <p:sldLayoutId id="2147483675" r:id="rId2"/>
    <p:sldLayoutId id="2147483689" r:id="rId3"/>
    <p:sldLayoutId id="2147483687" r:id="rId4"/>
    <p:sldLayoutId id="2147483695" r:id="rId5"/>
    <p:sldLayoutId id="2147483693" r:id="rId6"/>
    <p:sldLayoutId id="2147483692" r:id="rId7"/>
    <p:sldLayoutId id="2147483696" r:id="rId8"/>
    <p:sldLayoutId id="2147483697" r:id="rId9"/>
  </p:sldLayoutIdLst>
  <p:timing>
    <p:tnLst>
      <p:par>
        <p:cTn id="1" dur="indefinite" restart="never" nodeType="tmRoot"/>
      </p:par>
    </p:tnLst>
  </p:timing>
  <p:hf hdr="0" ftr="0" dt="0"/>
  <p:txStyles>
    <p:titleStyle>
      <a:lvl1pPr algn="l" rtl="0" eaLnBrk="1" fontAlgn="base" hangingPunct="1">
        <a:spcBef>
          <a:spcPct val="0"/>
        </a:spcBef>
        <a:spcAft>
          <a:spcPct val="0"/>
        </a:spcAft>
        <a:defRPr sz="3500">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29" userDrawn="1">
          <p15:clr>
            <a:srgbClr val="F26B43"/>
          </p15:clr>
        </p15:guide>
        <p15:guide id="2" pos="295" userDrawn="1">
          <p15:clr>
            <a:srgbClr val="F26B43"/>
          </p15:clr>
        </p15:guide>
        <p15:guide id="3" pos="5465" userDrawn="1">
          <p15:clr>
            <a:srgbClr val="F26B43"/>
          </p15:clr>
        </p15:guide>
        <p15:guide id="4" orient="horz" pos="79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9.xml.rels><?xml version="1.0" encoding="UTF-8" standalone="yes"?>
<Relationships xmlns="http://schemas.openxmlformats.org/package/2006/relationships"><Relationship Id="rId2" Type="http://schemas.openxmlformats.org/officeDocument/2006/relationships/hyperlink" Target="http://surveys.essexinsight.org.uk/2017primaryreports"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908720"/>
            <a:ext cx="8208144" cy="1388368"/>
          </a:xfrm>
        </p:spPr>
        <p:txBody>
          <a:bodyPr/>
          <a:lstStyle/>
          <a:p>
            <a:r>
              <a:rPr lang="en-GB" dirty="0" smtClean="0"/>
              <a:t>EPHA LA Termly Meetings</a:t>
            </a:r>
            <a:br>
              <a:rPr lang="en-GB" dirty="0" smtClean="0"/>
            </a:br>
            <a:r>
              <a:rPr lang="en-GB" dirty="0" smtClean="0"/>
              <a:t>South - Autumn 2017</a:t>
            </a:r>
            <a:endParaRPr lang="en-GB" dirty="0"/>
          </a:p>
        </p:txBody>
      </p:sp>
      <p:sp>
        <p:nvSpPr>
          <p:cNvPr id="4" name="Text Placeholder 3"/>
          <p:cNvSpPr>
            <a:spLocks noGrp="1"/>
          </p:cNvSpPr>
          <p:nvPr>
            <p:ph type="body" sz="quarter" idx="11"/>
          </p:nvPr>
        </p:nvSpPr>
        <p:spPr>
          <a:xfrm>
            <a:off x="467544" y="2636912"/>
            <a:ext cx="8208144" cy="2664296"/>
          </a:xfrm>
        </p:spPr>
        <p:txBody>
          <a:bodyPr/>
          <a:lstStyle/>
          <a:p>
            <a:r>
              <a:rPr lang="en-GB" sz="2800" dirty="0" smtClean="0"/>
              <a:t>“Inclusive Essex: Every School for Every Child”</a:t>
            </a:r>
          </a:p>
          <a:p>
            <a:endParaRPr lang="en-GB" dirty="0"/>
          </a:p>
          <a:p>
            <a:endParaRPr lang="en-GB" dirty="0" smtClean="0"/>
          </a:p>
          <a:p>
            <a:r>
              <a:rPr lang="en-GB" dirty="0" smtClean="0"/>
              <a:t>Dave Hill</a:t>
            </a:r>
          </a:p>
          <a:p>
            <a:r>
              <a:rPr lang="en-GB" dirty="0" smtClean="0"/>
              <a:t>Alison Fiala</a:t>
            </a:r>
          </a:p>
          <a:p>
            <a:r>
              <a:rPr lang="en-GB" dirty="0" smtClean="0"/>
              <a:t>Lisa Fergus</a:t>
            </a:r>
            <a:endParaRPr lang="en-GB" dirty="0"/>
          </a:p>
        </p:txBody>
      </p:sp>
    </p:spTree>
    <p:extLst>
      <p:ext uri="{BB962C8B-B14F-4D97-AF65-F5344CB8AC3E}">
        <p14:creationId xmlns:p14="http://schemas.microsoft.com/office/powerpoint/2010/main" val="621471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7544" y="980729"/>
            <a:ext cx="8568952" cy="5544616"/>
          </a:xfrm>
        </p:spPr>
        <p:txBody>
          <a:bodyPr/>
          <a:lstStyle/>
          <a:p>
            <a:pPr marL="0" indent="0">
              <a:buNone/>
            </a:pPr>
            <a:r>
              <a:rPr lang="en-GB" sz="2000" b="1" dirty="0" smtClean="0"/>
              <a:t>EHCPs</a:t>
            </a:r>
          </a:p>
          <a:p>
            <a:r>
              <a:rPr lang="en-GB" sz="2000" dirty="0" smtClean="0"/>
              <a:t>Average completion time is 21.3 weeks</a:t>
            </a:r>
          </a:p>
          <a:p>
            <a:r>
              <a:rPr lang="en-GB" sz="2000" dirty="0" smtClean="0"/>
              <a:t>On target to complete the majority of transfer reviews by March 2018</a:t>
            </a:r>
          </a:p>
          <a:p>
            <a:r>
              <a:rPr lang="en-GB" sz="2000" dirty="0" smtClean="0"/>
              <a:t>Schools do not need to wait for the EHCP to be completed before funding can be released.  The  SEND Code of Practice talks about :</a:t>
            </a:r>
          </a:p>
          <a:p>
            <a:pPr lvl="1"/>
            <a:r>
              <a:rPr lang="en-GB" dirty="0" smtClean="0"/>
              <a:t>A ‘timely </a:t>
            </a:r>
            <a:r>
              <a:rPr lang="en-GB" dirty="0"/>
              <a:t>provision of services’. It requires </a:t>
            </a:r>
            <a:r>
              <a:rPr lang="en-GB" dirty="0" smtClean="0"/>
              <a:t>the LA </a:t>
            </a:r>
            <a:r>
              <a:rPr lang="en-GB" dirty="0"/>
              <a:t>to put provision in place as soon as we understand and agree what is required. This may become evident at the beginning, or at any point through the EHC needs assessment process. </a:t>
            </a:r>
            <a:r>
              <a:rPr lang="en-GB" dirty="0" smtClean="0"/>
              <a:t>The LA no </a:t>
            </a:r>
            <a:r>
              <a:rPr lang="en-GB" dirty="0"/>
              <a:t>longer have to wait until a final plan is issued to make </a:t>
            </a:r>
            <a:r>
              <a:rPr lang="en-GB" dirty="0" smtClean="0"/>
              <a:t>provision</a:t>
            </a:r>
            <a:r>
              <a:rPr lang="en-GB" b="1" dirty="0" smtClean="0"/>
              <a:t> if </a:t>
            </a:r>
            <a:r>
              <a:rPr lang="en-GB" dirty="0"/>
              <a:t>everyone is agreed on the provision required. Where a child’s school placement is at risk our teams would always consider putting interim funding in place if asked</a:t>
            </a:r>
            <a:r>
              <a:rPr lang="en-GB" dirty="0" smtClean="0"/>
              <a:t>.</a:t>
            </a:r>
            <a:endParaRPr lang="en-GB" sz="2200" dirty="0"/>
          </a:p>
          <a:p>
            <a:pPr marL="0" indent="0">
              <a:buNone/>
            </a:pPr>
            <a:r>
              <a:rPr lang="en-GB" sz="2000" b="1" dirty="0" smtClean="0"/>
              <a:t>Co-Production</a:t>
            </a:r>
          </a:p>
          <a:p>
            <a:r>
              <a:rPr lang="en-GB" sz="2000" dirty="0" smtClean="0"/>
              <a:t>Joint Commissioning Framework in place with  CCGs</a:t>
            </a:r>
          </a:p>
          <a:p>
            <a:r>
              <a:rPr lang="en-GB" sz="2000" dirty="0" smtClean="0"/>
              <a:t>New Autism Strategy under consultation.</a:t>
            </a:r>
            <a:endParaRPr lang="en-GB" sz="2000" dirty="0"/>
          </a:p>
        </p:txBody>
      </p:sp>
      <p:sp>
        <p:nvSpPr>
          <p:cNvPr id="3" name="Title 2"/>
          <p:cNvSpPr>
            <a:spLocks noGrp="1"/>
          </p:cNvSpPr>
          <p:nvPr>
            <p:ph type="title"/>
          </p:nvPr>
        </p:nvSpPr>
        <p:spPr/>
        <p:txBody>
          <a:bodyPr/>
          <a:lstStyle/>
          <a:p>
            <a:r>
              <a:rPr lang="en-GB" dirty="0"/>
              <a:t>SEND Strategy Update </a:t>
            </a:r>
          </a:p>
        </p:txBody>
      </p:sp>
    </p:spTree>
    <p:extLst>
      <p:ext uri="{BB962C8B-B14F-4D97-AF65-F5344CB8AC3E}">
        <p14:creationId xmlns:p14="http://schemas.microsoft.com/office/powerpoint/2010/main" val="1454006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sz="2200" dirty="0" smtClean="0"/>
              <a:t>Headteacher Roundtable first meeting 7</a:t>
            </a:r>
            <a:r>
              <a:rPr lang="en-GB" sz="2200" baseline="30000" dirty="0" smtClean="0"/>
              <a:t>th</a:t>
            </a:r>
            <a:r>
              <a:rPr lang="en-GB" sz="2200" dirty="0" smtClean="0"/>
              <a:t> November</a:t>
            </a:r>
          </a:p>
          <a:p>
            <a:pPr lvl="1"/>
            <a:r>
              <a:rPr lang="en-GB" sz="2200" dirty="0" smtClean="0"/>
              <a:t>Purpose to develop a joint toolkit around SEND and introduce common language</a:t>
            </a:r>
          </a:p>
          <a:p>
            <a:pPr lvl="1"/>
            <a:r>
              <a:rPr lang="en-GB" sz="2200" dirty="0" smtClean="0"/>
              <a:t>Promote and champion inclusion and provide support and expertise</a:t>
            </a:r>
          </a:p>
          <a:p>
            <a:pPr lvl="1"/>
            <a:r>
              <a:rPr lang="en-GB" sz="2200" dirty="0" smtClean="0"/>
              <a:t>Proposal is to establish 4 quadrant Headteacher Roundtables as a follow up to the recent SEND quadrant meetings</a:t>
            </a:r>
          </a:p>
          <a:p>
            <a:r>
              <a:rPr lang="en-GB" sz="2200" dirty="0" smtClean="0"/>
              <a:t>Develop an Outcomes Framework</a:t>
            </a:r>
          </a:p>
          <a:p>
            <a:r>
              <a:rPr lang="en-GB" sz="2200" dirty="0" smtClean="0"/>
              <a:t>Support the growth of the Super </a:t>
            </a:r>
            <a:r>
              <a:rPr lang="en-GB" sz="2200" dirty="0" err="1" smtClean="0"/>
              <a:t>SENCo</a:t>
            </a:r>
            <a:r>
              <a:rPr lang="en-GB" sz="2200" dirty="0" smtClean="0"/>
              <a:t> and MITA projects</a:t>
            </a:r>
          </a:p>
          <a:p>
            <a:r>
              <a:rPr lang="en-GB" sz="2200" dirty="0" smtClean="0"/>
              <a:t>Strategic School Improvement Fund bid submitted for round 2 looking at support in mainstream for pupils with SEMH</a:t>
            </a:r>
          </a:p>
          <a:p>
            <a:r>
              <a:rPr lang="en-GB" sz="2200" dirty="0" smtClean="0"/>
              <a:t>All co-produced with schools.</a:t>
            </a:r>
          </a:p>
          <a:p>
            <a:endParaRPr lang="en-GB" dirty="0"/>
          </a:p>
        </p:txBody>
      </p:sp>
      <p:sp>
        <p:nvSpPr>
          <p:cNvPr id="3" name="Title 2"/>
          <p:cNvSpPr>
            <a:spLocks noGrp="1"/>
          </p:cNvSpPr>
          <p:nvPr>
            <p:ph type="title"/>
          </p:nvPr>
        </p:nvSpPr>
        <p:spPr/>
        <p:txBody>
          <a:bodyPr/>
          <a:lstStyle/>
          <a:p>
            <a:r>
              <a:rPr lang="en-GB" sz="2800" dirty="0"/>
              <a:t>SEND Strategy Update </a:t>
            </a:r>
            <a:r>
              <a:rPr lang="en-GB" sz="2800" dirty="0" smtClean="0"/>
              <a:t>– School-led SEND</a:t>
            </a:r>
            <a:endParaRPr lang="en-GB" sz="2800" dirty="0"/>
          </a:p>
        </p:txBody>
      </p:sp>
    </p:spTree>
    <p:extLst>
      <p:ext uri="{BB962C8B-B14F-4D97-AF65-F5344CB8AC3E}">
        <p14:creationId xmlns:p14="http://schemas.microsoft.com/office/powerpoint/2010/main" val="2054964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51520" y="908721"/>
            <a:ext cx="8712968" cy="5616624"/>
          </a:xfrm>
        </p:spPr>
        <p:txBody>
          <a:bodyPr/>
          <a:lstStyle/>
          <a:p>
            <a:r>
              <a:rPr lang="en-GB" sz="2000" dirty="0" smtClean="0"/>
              <a:t>Essex SEND population 3.3% compared to national average of 2.8%</a:t>
            </a:r>
          </a:p>
          <a:p>
            <a:r>
              <a:rPr lang="en-GB" sz="2000" dirty="0" smtClean="0"/>
              <a:t>Current number of EHC Plans = 7723</a:t>
            </a:r>
          </a:p>
          <a:p>
            <a:r>
              <a:rPr lang="en-GB" sz="2000" dirty="0" smtClean="0"/>
              <a:t>Increase in requests for a EHCP Needs Assessment</a:t>
            </a:r>
          </a:p>
          <a:p>
            <a:r>
              <a:rPr lang="en-GB" sz="2000" dirty="0" smtClean="0"/>
              <a:t>33% of Essex pupils with SEND  have moderate learning difficulties, national is 23%</a:t>
            </a:r>
          </a:p>
          <a:p>
            <a:r>
              <a:rPr lang="en-GB" sz="2000" dirty="0" smtClean="0"/>
              <a:t>2017/18 half term over 30 permanent exclusions – many in NE Essex</a:t>
            </a:r>
          </a:p>
          <a:p>
            <a:r>
              <a:rPr lang="en-GB" sz="2000" dirty="0" smtClean="0"/>
              <a:t>Outcomes for children and SEND (SEN support and those with EHCPs are too low)</a:t>
            </a:r>
          </a:p>
          <a:p>
            <a:r>
              <a:rPr lang="en-GB" sz="2000" dirty="0" smtClean="0"/>
              <a:t>Key outcomes from the headteacher meetings</a:t>
            </a:r>
          </a:p>
          <a:p>
            <a:pPr lvl="1"/>
            <a:r>
              <a:rPr lang="en-GB" dirty="0" smtClean="0"/>
              <a:t>Issues with funding</a:t>
            </a:r>
          </a:p>
          <a:p>
            <a:pPr lvl="1"/>
            <a:r>
              <a:rPr lang="en-GB" dirty="0" smtClean="0"/>
              <a:t>Communication with SAS and the process of ‘naming schools’</a:t>
            </a:r>
          </a:p>
          <a:p>
            <a:pPr lvl="1"/>
            <a:r>
              <a:rPr lang="en-GB" dirty="0" smtClean="0"/>
              <a:t>Transition between EYFS and schools</a:t>
            </a:r>
          </a:p>
          <a:p>
            <a:pPr lvl="1"/>
            <a:r>
              <a:rPr lang="en-GB" dirty="0" smtClean="0"/>
              <a:t>Support for schools – Heads and </a:t>
            </a:r>
            <a:r>
              <a:rPr lang="en-GB" dirty="0" err="1" smtClean="0"/>
              <a:t>SENCos</a:t>
            </a:r>
            <a:endParaRPr lang="en-GB" dirty="0" smtClean="0"/>
          </a:p>
          <a:p>
            <a:pPr lvl="1"/>
            <a:r>
              <a:rPr lang="en-GB" dirty="0" smtClean="0"/>
              <a:t>Clarity is required on provision and support</a:t>
            </a:r>
          </a:p>
          <a:p>
            <a:pPr marL="457200" lvl="1" indent="0">
              <a:buNone/>
            </a:pPr>
            <a:r>
              <a:rPr lang="en-GB" dirty="0" smtClean="0"/>
              <a:t>A response will be developed and discussed at the Headteacher Roundtable</a:t>
            </a:r>
            <a:endParaRPr lang="en-GB" dirty="0"/>
          </a:p>
          <a:p>
            <a:pPr marL="0" indent="0">
              <a:buNone/>
            </a:pPr>
            <a:r>
              <a:rPr lang="en-GB" dirty="0" smtClean="0"/>
              <a:t> </a:t>
            </a:r>
            <a:endParaRPr lang="en-GB" dirty="0"/>
          </a:p>
        </p:txBody>
      </p:sp>
      <p:sp>
        <p:nvSpPr>
          <p:cNvPr id="3" name="Title 2"/>
          <p:cNvSpPr>
            <a:spLocks noGrp="1"/>
          </p:cNvSpPr>
          <p:nvPr>
            <p:ph type="title"/>
          </p:nvPr>
        </p:nvSpPr>
        <p:spPr>
          <a:xfrm>
            <a:off x="467544" y="260648"/>
            <a:ext cx="8208144" cy="648072"/>
          </a:xfrm>
        </p:spPr>
        <p:txBody>
          <a:bodyPr/>
          <a:lstStyle/>
          <a:p>
            <a:r>
              <a:rPr lang="en-GB" dirty="0" smtClean="0"/>
              <a:t>SEND data and challenges</a:t>
            </a:r>
            <a:endParaRPr lang="en-GB" dirty="0"/>
          </a:p>
        </p:txBody>
      </p:sp>
    </p:spTree>
    <p:extLst>
      <p:ext uri="{BB962C8B-B14F-4D97-AF65-F5344CB8AC3E}">
        <p14:creationId xmlns:p14="http://schemas.microsoft.com/office/powerpoint/2010/main" val="37436756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712968" cy="648072"/>
          </a:xfrm>
        </p:spPr>
        <p:txBody>
          <a:bodyPr/>
          <a:lstStyle/>
          <a:p>
            <a:r>
              <a:rPr lang="en-GB" sz="2800" dirty="0"/>
              <a:t>General Data Protection Regulation 2016 (GDPR)</a:t>
            </a:r>
            <a:r>
              <a:rPr lang="en-GB" sz="2800" dirty="0" smtClean="0"/>
              <a:t> </a:t>
            </a:r>
            <a:endParaRPr lang="en-GB" sz="2800" dirty="0"/>
          </a:p>
        </p:txBody>
      </p:sp>
      <p:sp>
        <p:nvSpPr>
          <p:cNvPr id="3" name="Content Placeholder 2"/>
          <p:cNvSpPr>
            <a:spLocks noGrp="1"/>
          </p:cNvSpPr>
          <p:nvPr>
            <p:ph idx="4294967295"/>
          </p:nvPr>
        </p:nvSpPr>
        <p:spPr>
          <a:xfrm>
            <a:off x="323528" y="1052736"/>
            <a:ext cx="8229600" cy="5184576"/>
          </a:xfrm>
          <a:prstGeom prst="rect">
            <a:avLst/>
          </a:prstGeom>
        </p:spPr>
        <p:txBody>
          <a:bodyPr/>
          <a:lstStyle/>
          <a:p>
            <a:r>
              <a:rPr lang="en-GB" sz="2200" dirty="0" smtClean="0"/>
              <a:t>The DPA 2017 Bill continues to progress through Parliament</a:t>
            </a:r>
          </a:p>
          <a:p>
            <a:pPr lvl="1"/>
            <a:r>
              <a:rPr lang="en-GB" sz="2200" dirty="0" smtClean="0"/>
              <a:t>The bulk of the Act will be the GDPR regulations</a:t>
            </a:r>
            <a:r>
              <a:rPr lang="en-GB" sz="2200" i="1" dirty="0" smtClean="0"/>
              <a:t>, but</a:t>
            </a:r>
          </a:p>
          <a:p>
            <a:pPr lvl="1"/>
            <a:r>
              <a:rPr lang="en-GB" sz="2200" dirty="0" smtClean="0"/>
              <a:t>Will cover additional areas of privacy law not covered by GDPR</a:t>
            </a:r>
          </a:p>
          <a:p>
            <a:pPr lvl="1"/>
            <a:r>
              <a:rPr lang="en-GB" sz="2200" u="sng" dirty="0" smtClean="0"/>
              <a:t>GDPR will not be amended by this process</a:t>
            </a:r>
            <a:r>
              <a:rPr lang="en-GB" sz="2200" dirty="0" smtClean="0"/>
              <a:t>, only expanded and defined</a:t>
            </a:r>
          </a:p>
          <a:p>
            <a:pPr lvl="1"/>
            <a:r>
              <a:rPr lang="en-GB" sz="2200" dirty="0" smtClean="0"/>
              <a:t>Where the EU have allowed Member States to define their own approach to certain aspects of GDPR, DPA 2017 will make these decisions.</a:t>
            </a:r>
          </a:p>
          <a:p>
            <a:r>
              <a:rPr lang="en-GB" sz="2200" dirty="0" smtClean="0"/>
              <a:t>Schools Forum raised issue about cost to schools </a:t>
            </a:r>
          </a:p>
          <a:p>
            <a:r>
              <a:rPr lang="en-GB" sz="2200" dirty="0" smtClean="0"/>
              <a:t>School Effectiveness Team will continue to work with IGS to develop guidance to schools, taking into account the final shape of UK Privacy Law as it relates to schools.</a:t>
            </a:r>
          </a:p>
          <a:p>
            <a:endParaRPr lang="en-GB" sz="2400" dirty="0"/>
          </a:p>
        </p:txBody>
      </p:sp>
    </p:spTree>
    <p:extLst>
      <p:ext uri="{BB962C8B-B14F-4D97-AF65-F5344CB8AC3E}">
        <p14:creationId xmlns:p14="http://schemas.microsoft.com/office/powerpoint/2010/main" val="14935631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0"/>
            <p:extLst>
              <p:ext uri="{D42A27DB-BD31-4B8C-83A1-F6EECF244321}">
                <p14:modId xmlns:p14="http://schemas.microsoft.com/office/powerpoint/2010/main" val="1576543736"/>
              </p:ext>
            </p:extLst>
          </p:nvPr>
        </p:nvGraphicFramePr>
        <p:xfrm>
          <a:off x="539552" y="853206"/>
          <a:ext cx="7763622" cy="6004794"/>
        </p:xfrm>
        <a:graphic>
          <a:graphicData uri="http://schemas.openxmlformats.org/drawingml/2006/table">
            <a:tbl>
              <a:tblPr firstRow="1" firstCol="1" bandRow="1">
                <a:tableStyleId>{5C22544A-7EE6-4342-B048-85BDC9FD1C3A}</a:tableStyleId>
              </a:tblPr>
              <a:tblGrid>
                <a:gridCol w="1347765"/>
                <a:gridCol w="3409782"/>
                <a:gridCol w="1347765"/>
                <a:gridCol w="1048089"/>
                <a:gridCol w="610221"/>
              </a:tblGrid>
              <a:tr h="344781">
                <a:tc>
                  <a:txBody>
                    <a:bodyPr/>
                    <a:lstStyle/>
                    <a:p>
                      <a:pPr algn="ctr">
                        <a:lnSpc>
                          <a:spcPct val="107000"/>
                        </a:lnSpc>
                        <a:spcAft>
                          <a:spcPts val="0"/>
                        </a:spcAft>
                      </a:pPr>
                      <a:r>
                        <a:rPr lang="en-GB" sz="900">
                          <a:effectLst/>
                        </a:rPr>
                        <a:t>Service</a:t>
                      </a:r>
                      <a:endParaRPr lang="en-GB" sz="1100">
                        <a:effectLst/>
                        <a:latin typeface="Arial"/>
                        <a:ea typeface="Calibri"/>
                      </a:endParaRPr>
                    </a:p>
                  </a:txBody>
                  <a:tcPr marL="0" marR="0" marT="0" marB="0" anchor="ctr"/>
                </a:tc>
                <a:tc gridSpan="2">
                  <a:txBody>
                    <a:bodyPr/>
                    <a:lstStyle/>
                    <a:p>
                      <a:pPr algn="ctr">
                        <a:lnSpc>
                          <a:spcPct val="107000"/>
                        </a:lnSpc>
                        <a:spcAft>
                          <a:spcPts val="0"/>
                        </a:spcAft>
                      </a:pPr>
                      <a:r>
                        <a:rPr lang="en-GB" sz="900">
                          <a:effectLst/>
                        </a:rPr>
                        <a:t>Details</a:t>
                      </a:r>
                      <a:endParaRPr lang="en-GB" sz="1100">
                        <a:effectLst/>
                        <a:latin typeface="Arial"/>
                        <a:ea typeface="Calibri"/>
                      </a:endParaRPr>
                    </a:p>
                  </a:txBody>
                  <a:tcPr marL="0" marR="0" marT="0" marB="0" anchor="ctr"/>
                </a:tc>
                <a:tc hMerge="1">
                  <a:txBody>
                    <a:bodyPr/>
                    <a:lstStyle/>
                    <a:p>
                      <a:endParaRPr lang="en-GB"/>
                    </a:p>
                  </a:txBody>
                  <a:tcPr/>
                </a:tc>
                <a:tc>
                  <a:txBody>
                    <a:bodyPr/>
                    <a:lstStyle/>
                    <a:p>
                      <a:endParaRPr lang="en-GB" sz="1600"/>
                    </a:p>
                  </a:txBody>
                  <a:tcPr marL="81315" marR="81315" marT="40657" marB="40657"/>
                </a:tc>
                <a:tc>
                  <a:txBody>
                    <a:bodyPr/>
                    <a:lstStyle/>
                    <a:p>
                      <a:endParaRPr lang="en-GB" sz="1600"/>
                    </a:p>
                  </a:txBody>
                  <a:tcPr marL="81315" marR="81315" marT="40657" marB="40657"/>
                </a:tc>
              </a:tr>
              <a:tr h="153448">
                <a:tc rowSpan="4">
                  <a:txBody>
                    <a:bodyPr/>
                    <a:lstStyle/>
                    <a:p>
                      <a:pPr algn="ctr">
                        <a:lnSpc>
                          <a:spcPct val="107000"/>
                        </a:lnSpc>
                        <a:spcAft>
                          <a:spcPts val="0"/>
                        </a:spcAft>
                      </a:pPr>
                      <a:r>
                        <a:rPr lang="en-GB" sz="900">
                          <a:effectLst/>
                        </a:rPr>
                        <a:t>Data Protection Officer (DPO) Service</a:t>
                      </a:r>
                      <a:endParaRPr lang="en-GB" sz="1100">
                        <a:effectLst/>
                        <a:latin typeface="Arial"/>
                        <a:ea typeface="Calibri"/>
                      </a:endParaRPr>
                    </a:p>
                  </a:txBody>
                  <a:tcPr marL="0" marR="0" marT="0" marB="0" anchor="ctr"/>
                </a:tc>
                <a:tc rowSpan="4">
                  <a:txBody>
                    <a:bodyPr/>
                    <a:lstStyle/>
                    <a:p>
                      <a:pPr marL="342900" marR="109855" lvl="0" indent="-342900">
                        <a:lnSpc>
                          <a:spcPct val="107000"/>
                        </a:lnSpc>
                        <a:spcAft>
                          <a:spcPts val="0"/>
                        </a:spcAft>
                        <a:buFont typeface="Symbol"/>
                        <a:buChar char=""/>
                        <a:tabLst>
                          <a:tab pos="2340610" algn="l"/>
                        </a:tabLst>
                      </a:pPr>
                      <a:r>
                        <a:rPr lang="en-GB" sz="900" dirty="0">
                          <a:effectLst/>
                        </a:rPr>
                        <a:t>Advice &amp; Guidance (phone/ e-mail service)</a:t>
                      </a:r>
                      <a:endParaRPr lang="en-GB" sz="1100" dirty="0">
                        <a:effectLst/>
                      </a:endParaRPr>
                    </a:p>
                    <a:p>
                      <a:pPr marL="342900" marR="109855" lvl="0" indent="-342900">
                        <a:lnSpc>
                          <a:spcPct val="107000"/>
                        </a:lnSpc>
                        <a:spcAft>
                          <a:spcPts val="0"/>
                        </a:spcAft>
                        <a:buFont typeface="Symbol"/>
                        <a:buChar char=""/>
                        <a:tabLst>
                          <a:tab pos="2340610" algn="l"/>
                        </a:tabLst>
                      </a:pPr>
                      <a:r>
                        <a:rPr lang="en-GB" sz="900" dirty="0">
                          <a:effectLst/>
                        </a:rPr>
                        <a:t>Statutory Request Fulfilment</a:t>
                      </a:r>
                      <a:endParaRPr lang="en-GB" sz="1100" dirty="0">
                        <a:effectLst/>
                      </a:endParaRPr>
                    </a:p>
                    <a:p>
                      <a:pPr marL="342900" marR="109855" lvl="0" indent="-342900">
                        <a:lnSpc>
                          <a:spcPct val="107000"/>
                        </a:lnSpc>
                        <a:spcAft>
                          <a:spcPts val="0"/>
                        </a:spcAft>
                        <a:buFont typeface="Symbol"/>
                        <a:buChar char=""/>
                        <a:tabLst>
                          <a:tab pos="2340610" algn="l"/>
                        </a:tabLst>
                      </a:pPr>
                      <a:r>
                        <a:rPr lang="en-GB" sz="900" dirty="0">
                          <a:effectLst/>
                        </a:rPr>
                        <a:t>ICO Complaints Fulfilment</a:t>
                      </a:r>
                      <a:endParaRPr lang="en-GB" sz="1100" dirty="0">
                        <a:effectLst/>
                      </a:endParaRPr>
                    </a:p>
                    <a:p>
                      <a:pPr marL="342900" marR="109855" lvl="0" indent="-342900">
                        <a:lnSpc>
                          <a:spcPct val="107000"/>
                        </a:lnSpc>
                        <a:spcAft>
                          <a:spcPts val="0"/>
                        </a:spcAft>
                        <a:buFont typeface="Symbol"/>
                        <a:buChar char=""/>
                        <a:tabLst>
                          <a:tab pos="2340610" algn="l"/>
                        </a:tabLst>
                      </a:pPr>
                      <a:r>
                        <a:rPr lang="en-GB" sz="900" dirty="0">
                          <a:effectLst/>
                        </a:rPr>
                        <a:t>DPO Role</a:t>
                      </a:r>
                      <a:endParaRPr lang="en-GB" sz="1100" dirty="0">
                        <a:effectLst/>
                      </a:endParaRPr>
                    </a:p>
                    <a:p>
                      <a:pPr marL="342900" marR="109855" lvl="0" indent="-342900">
                        <a:lnSpc>
                          <a:spcPct val="107000"/>
                        </a:lnSpc>
                        <a:spcAft>
                          <a:spcPts val="0"/>
                        </a:spcAft>
                        <a:buFont typeface="Symbol"/>
                        <a:buChar char=""/>
                        <a:tabLst>
                          <a:tab pos="2340610" algn="l"/>
                        </a:tabLst>
                      </a:pPr>
                      <a:r>
                        <a:rPr lang="en-GB" sz="900" dirty="0">
                          <a:effectLst/>
                        </a:rPr>
                        <a:t>Annual Audit (after initial pre-service audit)</a:t>
                      </a:r>
                      <a:endParaRPr lang="en-GB" sz="1100" dirty="0">
                        <a:effectLst/>
                      </a:endParaRPr>
                    </a:p>
                    <a:p>
                      <a:pPr marL="342900" marR="109855" lvl="0" indent="-342900">
                        <a:lnSpc>
                          <a:spcPct val="107000"/>
                        </a:lnSpc>
                        <a:spcAft>
                          <a:spcPts val="0"/>
                        </a:spcAft>
                        <a:buFont typeface="Symbol"/>
                        <a:buChar char=""/>
                        <a:tabLst>
                          <a:tab pos="2340610" algn="l"/>
                        </a:tabLst>
                      </a:pPr>
                      <a:r>
                        <a:rPr lang="en-GB" sz="900" dirty="0">
                          <a:effectLst/>
                        </a:rPr>
                        <a:t>eLearning (from December 2017)</a:t>
                      </a:r>
                      <a:endParaRPr lang="en-GB" sz="1100" dirty="0">
                        <a:effectLst/>
                      </a:endParaRPr>
                    </a:p>
                    <a:p>
                      <a:pPr marL="342900" marR="109855" lvl="0" indent="-342900">
                        <a:lnSpc>
                          <a:spcPct val="107000"/>
                        </a:lnSpc>
                        <a:spcAft>
                          <a:spcPts val="0"/>
                        </a:spcAft>
                        <a:buFont typeface="Symbol"/>
                        <a:buChar char=""/>
                        <a:tabLst>
                          <a:tab pos="2340610" algn="l"/>
                        </a:tabLst>
                      </a:pPr>
                      <a:r>
                        <a:rPr lang="en-GB" sz="900" dirty="0">
                          <a:effectLst/>
                        </a:rPr>
                        <a:t>Price is per year</a:t>
                      </a:r>
                      <a:endParaRPr lang="en-GB" sz="1100" dirty="0">
                        <a:effectLst/>
                        <a:latin typeface="Arial"/>
                        <a:ea typeface="Calibri"/>
                      </a:endParaRPr>
                    </a:p>
                  </a:txBody>
                  <a:tcPr marL="0" marR="0" marT="0" marB="0" anchor="ctr"/>
                </a:tc>
                <a:tc>
                  <a:txBody>
                    <a:bodyPr/>
                    <a:lstStyle/>
                    <a:p>
                      <a:pPr marL="90170" marR="109855">
                        <a:lnSpc>
                          <a:spcPct val="107000"/>
                        </a:lnSpc>
                        <a:spcAft>
                          <a:spcPts val="0"/>
                        </a:spcAft>
                        <a:tabLst>
                          <a:tab pos="2340610" algn="l"/>
                        </a:tabLst>
                      </a:pPr>
                      <a:r>
                        <a:rPr lang="en-GB" sz="900">
                          <a:effectLst/>
                        </a:rPr>
                        <a:t>1 School</a:t>
                      </a:r>
                      <a:endParaRPr lang="en-GB" sz="1100">
                        <a:effectLst/>
                        <a:latin typeface="Arial"/>
                        <a:ea typeface="Calibri"/>
                      </a:endParaRPr>
                    </a:p>
                  </a:txBody>
                  <a:tcPr marL="0" marR="0" marT="0" marB="0" anchor="ctr"/>
                </a:tc>
                <a:tc gridSpan="2">
                  <a:txBody>
                    <a:bodyPr/>
                    <a:lstStyle/>
                    <a:p>
                      <a:pPr algn="ctr">
                        <a:lnSpc>
                          <a:spcPct val="107000"/>
                        </a:lnSpc>
                        <a:spcAft>
                          <a:spcPts val="800"/>
                        </a:spcAft>
                      </a:pPr>
                      <a:r>
                        <a:rPr lang="en-GB" sz="900">
                          <a:effectLst/>
                        </a:rPr>
                        <a:t>£7000</a:t>
                      </a:r>
                      <a:endParaRPr lang="en-GB" sz="1100">
                        <a:effectLst/>
                        <a:latin typeface="Arial"/>
                        <a:ea typeface="Calibri"/>
                      </a:endParaRPr>
                    </a:p>
                  </a:txBody>
                  <a:tcPr marL="0" marR="0" marT="0" marB="0" anchor="ctr"/>
                </a:tc>
                <a:tc hMerge="1">
                  <a:txBody>
                    <a:bodyPr/>
                    <a:lstStyle/>
                    <a:p>
                      <a:endParaRPr lang="en-GB"/>
                    </a:p>
                  </a:txBody>
                  <a:tcPr/>
                </a:tc>
              </a:tr>
              <a:tr h="153448">
                <a:tc vMerge="1">
                  <a:txBody>
                    <a:bodyPr/>
                    <a:lstStyle/>
                    <a:p>
                      <a:endParaRPr lang="en-GB"/>
                    </a:p>
                  </a:txBody>
                  <a:tcPr/>
                </a:tc>
                <a:tc vMerge="1">
                  <a:txBody>
                    <a:bodyPr/>
                    <a:lstStyle/>
                    <a:p>
                      <a:endParaRPr lang="en-GB"/>
                    </a:p>
                  </a:txBody>
                  <a:tcPr/>
                </a:tc>
                <a:tc>
                  <a:txBody>
                    <a:bodyPr/>
                    <a:lstStyle/>
                    <a:p>
                      <a:pPr marL="90170" marR="109855">
                        <a:lnSpc>
                          <a:spcPct val="107000"/>
                        </a:lnSpc>
                        <a:spcAft>
                          <a:spcPts val="0"/>
                        </a:spcAft>
                        <a:tabLst>
                          <a:tab pos="2340610" algn="l"/>
                        </a:tabLst>
                      </a:pPr>
                      <a:r>
                        <a:rPr lang="en-GB" sz="900">
                          <a:effectLst/>
                        </a:rPr>
                        <a:t>2-6 Schools</a:t>
                      </a:r>
                      <a:endParaRPr lang="en-GB" sz="1100">
                        <a:effectLst/>
                        <a:latin typeface="Arial"/>
                        <a:ea typeface="Calibri"/>
                      </a:endParaRPr>
                    </a:p>
                  </a:txBody>
                  <a:tcPr marL="0" marR="0" marT="0" marB="0" anchor="ctr"/>
                </a:tc>
                <a:tc gridSpan="2">
                  <a:txBody>
                    <a:bodyPr/>
                    <a:lstStyle/>
                    <a:p>
                      <a:pPr algn="ctr">
                        <a:lnSpc>
                          <a:spcPct val="107000"/>
                        </a:lnSpc>
                        <a:spcAft>
                          <a:spcPts val="800"/>
                        </a:spcAft>
                      </a:pPr>
                      <a:r>
                        <a:rPr lang="en-GB" sz="900">
                          <a:effectLst/>
                        </a:rPr>
                        <a:t>£12,000</a:t>
                      </a:r>
                      <a:endParaRPr lang="en-GB" sz="1100">
                        <a:effectLst/>
                        <a:latin typeface="Arial"/>
                        <a:ea typeface="Calibri"/>
                      </a:endParaRPr>
                    </a:p>
                  </a:txBody>
                  <a:tcPr marL="0" marR="0" marT="0" marB="0" anchor="ctr"/>
                </a:tc>
                <a:tc hMerge="1">
                  <a:txBody>
                    <a:bodyPr/>
                    <a:lstStyle/>
                    <a:p>
                      <a:endParaRPr lang="en-GB"/>
                    </a:p>
                  </a:txBody>
                  <a:tcPr/>
                </a:tc>
              </a:tr>
              <a:tr h="153448">
                <a:tc vMerge="1">
                  <a:txBody>
                    <a:bodyPr/>
                    <a:lstStyle/>
                    <a:p>
                      <a:endParaRPr lang="en-GB"/>
                    </a:p>
                  </a:txBody>
                  <a:tcPr/>
                </a:tc>
                <a:tc vMerge="1">
                  <a:txBody>
                    <a:bodyPr/>
                    <a:lstStyle/>
                    <a:p>
                      <a:endParaRPr lang="en-GB"/>
                    </a:p>
                  </a:txBody>
                  <a:tcPr/>
                </a:tc>
                <a:tc>
                  <a:txBody>
                    <a:bodyPr/>
                    <a:lstStyle/>
                    <a:p>
                      <a:pPr marL="90170" marR="109855">
                        <a:lnSpc>
                          <a:spcPct val="107000"/>
                        </a:lnSpc>
                        <a:spcAft>
                          <a:spcPts val="0"/>
                        </a:spcAft>
                        <a:tabLst>
                          <a:tab pos="2340610" algn="l"/>
                        </a:tabLst>
                      </a:pPr>
                      <a:r>
                        <a:rPr lang="en-GB" sz="900">
                          <a:effectLst/>
                        </a:rPr>
                        <a:t>7-18 Schools</a:t>
                      </a:r>
                      <a:endParaRPr lang="en-GB" sz="1100">
                        <a:effectLst/>
                        <a:latin typeface="Arial"/>
                        <a:ea typeface="Calibri"/>
                      </a:endParaRPr>
                    </a:p>
                  </a:txBody>
                  <a:tcPr marL="0" marR="0" marT="0" marB="0" anchor="ctr"/>
                </a:tc>
                <a:tc gridSpan="2">
                  <a:txBody>
                    <a:bodyPr/>
                    <a:lstStyle/>
                    <a:p>
                      <a:pPr algn="ctr">
                        <a:lnSpc>
                          <a:spcPct val="107000"/>
                        </a:lnSpc>
                        <a:spcAft>
                          <a:spcPts val="800"/>
                        </a:spcAft>
                      </a:pPr>
                      <a:r>
                        <a:rPr lang="en-GB" sz="900">
                          <a:effectLst/>
                        </a:rPr>
                        <a:t>£27,000</a:t>
                      </a:r>
                      <a:endParaRPr lang="en-GB" sz="1100">
                        <a:effectLst/>
                        <a:latin typeface="Arial"/>
                        <a:ea typeface="Calibri"/>
                      </a:endParaRPr>
                    </a:p>
                  </a:txBody>
                  <a:tcPr marL="0" marR="0" marT="0" marB="0" anchor="ctr"/>
                </a:tc>
                <a:tc hMerge="1">
                  <a:txBody>
                    <a:bodyPr/>
                    <a:lstStyle/>
                    <a:p>
                      <a:endParaRPr lang="en-GB"/>
                    </a:p>
                  </a:txBody>
                  <a:tcPr/>
                </a:tc>
              </a:tr>
              <a:tr h="615374">
                <a:tc vMerge="1">
                  <a:txBody>
                    <a:bodyPr/>
                    <a:lstStyle/>
                    <a:p>
                      <a:endParaRPr lang="en-GB"/>
                    </a:p>
                  </a:txBody>
                  <a:tcPr/>
                </a:tc>
                <a:tc vMerge="1">
                  <a:txBody>
                    <a:bodyPr/>
                    <a:lstStyle/>
                    <a:p>
                      <a:endParaRPr lang="en-GB"/>
                    </a:p>
                  </a:txBody>
                  <a:tcPr/>
                </a:tc>
                <a:tc>
                  <a:txBody>
                    <a:bodyPr/>
                    <a:lstStyle/>
                    <a:p>
                      <a:pPr marL="90170" marR="109855">
                        <a:lnSpc>
                          <a:spcPct val="107000"/>
                        </a:lnSpc>
                        <a:spcAft>
                          <a:spcPts val="0"/>
                        </a:spcAft>
                        <a:tabLst>
                          <a:tab pos="2340610" algn="l"/>
                        </a:tabLst>
                      </a:pPr>
                      <a:r>
                        <a:rPr lang="en-GB" sz="900">
                          <a:effectLst/>
                        </a:rPr>
                        <a:t>19+ Schools</a:t>
                      </a:r>
                      <a:endParaRPr lang="en-GB" sz="1100">
                        <a:effectLst/>
                        <a:latin typeface="Arial"/>
                        <a:ea typeface="Calibri"/>
                      </a:endParaRPr>
                    </a:p>
                  </a:txBody>
                  <a:tcPr marL="0" marR="0" marT="0" marB="0" anchor="ctr"/>
                </a:tc>
                <a:tc gridSpan="2">
                  <a:txBody>
                    <a:bodyPr/>
                    <a:lstStyle/>
                    <a:p>
                      <a:pPr algn="ctr">
                        <a:lnSpc>
                          <a:spcPct val="107000"/>
                        </a:lnSpc>
                        <a:spcAft>
                          <a:spcPts val="800"/>
                        </a:spcAft>
                      </a:pPr>
                      <a:r>
                        <a:rPr lang="en-GB" sz="900">
                          <a:effectLst/>
                        </a:rPr>
                        <a:t>POA</a:t>
                      </a:r>
                      <a:endParaRPr lang="en-GB" sz="1100">
                        <a:effectLst/>
                        <a:latin typeface="Arial"/>
                        <a:ea typeface="Calibri"/>
                      </a:endParaRPr>
                    </a:p>
                  </a:txBody>
                  <a:tcPr marL="0" marR="0" marT="0" marB="0" anchor="ctr"/>
                </a:tc>
                <a:tc hMerge="1">
                  <a:txBody>
                    <a:bodyPr/>
                    <a:lstStyle/>
                    <a:p>
                      <a:endParaRPr lang="en-GB"/>
                    </a:p>
                  </a:txBody>
                  <a:tcPr/>
                </a:tc>
              </a:tr>
              <a:tr h="306897">
                <a:tc>
                  <a:txBody>
                    <a:bodyPr/>
                    <a:lstStyle/>
                    <a:p>
                      <a:pPr algn="ctr">
                        <a:lnSpc>
                          <a:spcPct val="107000"/>
                        </a:lnSpc>
                        <a:spcAft>
                          <a:spcPts val="0"/>
                        </a:spcAft>
                      </a:pPr>
                      <a:r>
                        <a:rPr lang="en-GB" sz="900">
                          <a:effectLst/>
                        </a:rPr>
                        <a:t>Advice &amp; Guidance:</a:t>
                      </a:r>
                      <a:endParaRPr lang="en-GB" sz="1100">
                        <a:effectLst/>
                      </a:endParaRPr>
                    </a:p>
                    <a:p>
                      <a:pPr algn="ctr">
                        <a:lnSpc>
                          <a:spcPct val="107000"/>
                        </a:lnSpc>
                        <a:spcAft>
                          <a:spcPts val="0"/>
                        </a:spcAft>
                      </a:pPr>
                      <a:r>
                        <a:rPr lang="en-GB" sz="900">
                          <a:effectLst/>
                        </a:rPr>
                        <a:t>Info Governance</a:t>
                      </a:r>
                      <a:endParaRPr lang="en-GB" sz="1100">
                        <a:effectLst/>
                        <a:latin typeface="Arial"/>
                        <a:ea typeface="Calibri"/>
                      </a:endParaRPr>
                    </a:p>
                  </a:txBody>
                  <a:tcPr marL="0" marR="0" marT="0" marB="0" anchor="ctr"/>
                </a:tc>
                <a:tc gridSpan="2">
                  <a:txBody>
                    <a:bodyPr/>
                    <a:lstStyle/>
                    <a:p>
                      <a:pPr marL="90170" marR="109855">
                        <a:lnSpc>
                          <a:spcPct val="107000"/>
                        </a:lnSpc>
                        <a:spcAft>
                          <a:spcPts val="0"/>
                        </a:spcAft>
                        <a:tabLst>
                          <a:tab pos="2340610" algn="l"/>
                        </a:tabLst>
                      </a:pPr>
                      <a:r>
                        <a:rPr lang="en-GB" sz="900">
                          <a:effectLst/>
                        </a:rPr>
                        <a:t>Phone and email advice on information law compliance, information governance best practice including support with statutory requests </a:t>
                      </a:r>
                      <a:endParaRPr lang="en-GB" sz="1100">
                        <a:effectLst/>
                        <a:latin typeface="Arial"/>
                        <a:ea typeface="Calibri"/>
                      </a:endParaRPr>
                    </a:p>
                  </a:txBody>
                  <a:tcPr marL="0" marR="0" marT="0" marB="0" anchor="ctr"/>
                </a:tc>
                <a:tc hMerge="1">
                  <a:txBody>
                    <a:bodyPr/>
                    <a:lstStyle/>
                    <a:p>
                      <a:endParaRPr lang="en-GB"/>
                    </a:p>
                  </a:txBody>
                  <a:tcPr/>
                </a:tc>
                <a:tc gridSpan="2">
                  <a:txBody>
                    <a:bodyPr/>
                    <a:lstStyle/>
                    <a:p>
                      <a:pPr algn="ctr">
                        <a:lnSpc>
                          <a:spcPct val="107000"/>
                        </a:lnSpc>
                        <a:spcAft>
                          <a:spcPts val="800"/>
                        </a:spcAft>
                      </a:pPr>
                      <a:r>
                        <a:rPr lang="en-GB" sz="900">
                          <a:effectLst/>
                        </a:rPr>
                        <a:t>£100</a:t>
                      </a:r>
                      <a:endParaRPr lang="en-GB" sz="1100">
                        <a:effectLst/>
                        <a:latin typeface="Arial"/>
                        <a:ea typeface="Calibri"/>
                      </a:endParaRPr>
                    </a:p>
                  </a:txBody>
                  <a:tcPr marL="0" marR="0" marT="0" marB="0" anchor="ctr"/>
                </a:tc>
                <a:tc hMerge="1">
                  <a:txBody>
                    <a:bodyPr/>
                    <a:lstStyle/>
                    <a:p>
                      <a:endParaRPr lang="en-GB"/>
                    </a:p>
                  </a:txBody>
                  <a:tcPr/>
                </a:tc>
              </a:tr>
              <a:tr h="306897">
                <a:tc>
                  <a:txBody>
                    <a:bodyPr/>
                    <a:lstStyle/>
                    <a:p>
                      <a:pPr algn="ctr">
                        <a:lnSpc>
                          <a:spcPct val="107000"/>
                        </a:lnSpc>
                        <a:spcAft>
                          <a:spcPts val="0"/>
                        </a:spcAft>
                      </a:pPr>
                      <a:r>
                        <a:rPr lang="en-GB" sz="900">
                          <a:effectLst/>
                        </a:rPr>
                        <a:t>Statutory Request Fulfilment</a:t>
                      </a:r>
                      <a:endParaRPr lang="en-GB" sz="1100">
                        <a:effectLst/>
                        <a:latin typeface="Arial"/>
                        <a:ea typeface="Calibri"/>
                      </a:endParaRPr>
                    </a:p>
                  </a:txBody>
                  <a:tcPr marL="0" marR="0" marT="0" marB="0" anchor="ctr"/>
                </a:tc>
                <a:tc gridSpan="2">
                  <a:txBody>
                    <a:bodyPr/>
                    <a:lstStyle/>
                    <a:p>
                      <a:pPr marL="90170" marR="109855">
                        <a:lnSpc>
                          <a:spcPct val="107000"/>
                        </a:lnSpc>
                        <a:spcAft>
                          <a:spcPts val="0"/>
                        </a:spcAft>
                        <a:tabLst>
                          <a:tab pos="2340610" algn="l"/>
                        </a:tabLst>
                      </a:pPr>
                      <a:r>
                        <a:rPr lang="en-GB" sz="900">
                          <a:effectLst/>
                        </a:rPr>
                        <a:t>Completion of Freedom of Information, Environmental Information Regulation and Subject Access Requests</a:t>
                      </a:r>
                      <a:endParaRPr lang="en-GB" sz="1100">
                        <a:effectLst/>
                        <a:latin typeface="Arial"/>
                        <a:ea typeface="Calibri"/>
                      </a:endParaRPr>
                    </a:p>
                  </a:txBody>
                  <a:tcPr marL="0" marR="0" marT="0" marB="0" anchor="ctr"/>
                </a:tc>
                <a:tc hMerge="1">
                  <a:txBody>
                    <a:bodyPr/>
                    <a:lstStyle/>
                    <a:p>
                      <a:endParaRPr lang="en-GB"/>
                    </a:p>
                  </a:txBody>
                  <a:tcPr/>
                </a:tc>
                <a:tc gridSpan="2">
                  <a:txBody>
                    <a:bodyPr/>
                    <a:lstStyle/>
                    <a:p>
                      <a:pPr algn="ctr">
                        <a:lnSpc>
                          <a:spcPct val="107000"/>
                        </a:lnSpc>
                        <a:spcAft>
                          <a:spcPts val="800"/>
                        </a:spcAft>
                      </a:pPr>
                      <a:r>
                        <a:rPr lang="en-GB" sz="900">
                          <a:effectLst/>
                        </a:rPr>
                        <a:t>£150</a:t>
                      </a:r>
                      <a:endParaRPr lang="en-GB" sz="1100">
                        <a:effectLst/>
                        <a:latin typeface="Arial"/>
                        <a:ea typeface="Calibri"/>
                      </a:endParaRPr>
                    </a:p>
                  </a:txBody>
                  <a:tcPr marL="0" marR="0" marT="0" marB="0" anchor="ctr"/>
                </a:tc>
                <a:tc hMerge="1">
                  <a:txBody>
                    <a:bodyPr/>
                    <a:lstStyle/>
                    <a:p>
                      <a:endParaRPr lang="en-GB"/>
                    </a:p>
                  </a:txBody>
                  <a:tcPr/>
                </a:tc>
              </a:tr>
              <a:tr h="299285">
                <a:tc>
                  <a:txBody>
                    <a:bodyPr/>
                    <a:lstStyle/>
                    <a:p>
                      <a:pPr algn="ctr">
                        <a:lnSpc>
                          <a:spcPct val="107000"/>
                        </a:lnSpc>
                        <a:spcAft>
                          <a:spcPts val="0"/>
                        </a:spcAft>
                      </a:pPr>
                      <a:r>
                        <a:rPr lang="en-GB" sz="900">
                          <a:effectLst/>
                        </a:rPr>
                        <a:t>ICO Complaint Fulfilment</a:t>
                      </a:r>
                      <a:endParaRPr lang="en-GB" sz="1100">
                        <a:effectLst/>
                        <a:latin typeface="Arial"/>
                        <a:ea typeface="Calibri"/>
                      </a:endParaRPr>
                    </a:p>
                  </a:txBody>
                  <a:tcPr marL="0" marR="0" marT="0" marB="0" anchor="ctr"/>
                </a:tc>
                <a:tc gridSpan="2">
                  <a:txBody>
                    <a:bodyPr/>
                    <a:lstStyle/>
                    <a:p>
                      <a:pPr marL="90170" marR="109855">
                        <a:lnSpc>
                          <a:spcPct val="107000"/>
                        </a:lnSpc>
                        <a:spcAft>
                          <a:spcPts val="0"/>
                        </a:spcAft>
                        <a:tabLst>
                          <a:tab pos="2340610" algn="l"/>
                        </a:tabLst>
                      </a:pPr>
                      <a:r>
                        <a:rPr lang="en-GB" sz="900">
                          <a:effectLst/>
                        </a:rPr>
                        <a:t>Completion of ICO Complaints</a:t>
                      </a:r>
                      <a:endParaRPr lang="en-GB" sz="1100">
                        <a:effectLst/>
                        <a:latin typeface="Arial"/>
                        <a:ea typeface="Calibri"/>
                      </a:endParaRPr>
                    </a:p>
                  </a:txBody>
                  <a:tcPr marL="0" marR="0" marT="0" marB="0" anchor="ctr"/>
                </a:tc>
                <a:tc hMerge="1">
                  <a:txBody>
                    <a:bodyPr/>
                    <a:lstStyle/>
                    <a:p>
                      <a:endParaRPr lang="en-GB"/>
                    </a:p>
                  </a:txBody>
                  <a:tcPr/>
                </a:tc>
                <a:tc gridSpan="2">
                  <a:txBody>
                    <a:bodyPr/>
                    <a:lstStyle/>
                    <a:p>
                      <a:pPr algn="ctr">
                        <a:lnSpc>
                          <a:spcPct val="107000"/>
                        </a:lnSpc>
                        <a:spcAft>
                          <a:spcPts val="800"/>
                        </a:spcAft>
                      </a:pPr>
                      <a:r>
                        <a:rPr lang="en-GB" sz="900">
                          <a:effectLst/>
                        </a:rPr>
                        <a:t>£300</a:t>
                      </a:r>
                      <a:endParaRPr lang="en-GB" sz="1100">
                        <a:effectLst/>
                        <a:latin typeface="Arial"/>
                        <a:ea typeface="Calibri"/>
                      </a:endParaRPr>
                    </a:p>
                  </a:txBody>
                  <a:tcPr marL="0" marR="0" marT="0" marB="0" anchor="ctr"/>
                </a:tc>
                <a:tc hMerge="1">
                  <a:txBody>
                    <a:bodyPr/>
                    <a:lstStyle/>
                    <a:p>
                      <a:endParaRPr lang="en-GB"/>
                    </a:p>
                  </a:txBody>
                  <a:tcPr/>
                </a:tc>
              </a:tr>
              <a:tr h="306897">
                <a:tc>
                  <a:txBody>
                    <a:bodyPr/>
                    <a:lstStyle/>
                    <a:p>
                      <a:pPr algn="ctr">
                        <a:lnSpc>
                          <a:spcPct val="107000"/>
                        </a:lnSpc>
                        <a:spcAft>
                          <a:spcPts val="0"/>
                        </a:spcAft>
                      </a:pPr>
                      <a:r>
                        <a:rPr lang="en-GB" sz="900">
                          <a:effectLst/>
                        </a:rPr>
                        <a:t>GDPR Briefing</a:t>
                      </a:r>
                      <a:endParaRPr lang="en-GB" sz="1100">
                        <a:effectLst/>
                      </a:endParaRPr>
                    </a:p>
                    <a:p>
                      <a:pPr algn="ctr">
                        <a:lnSpc>
                          <a:spcPct val="107000"/>
                        </a:lnSpc>
                        <a:spcAft>
                          <a:spcPts val="0"/>
                        </a:spcAft>
                      </a:pPr>
                      <a:r>
                        <a:rPr lang="en-GB" sz="900">
                          <a:effectLst/>
                        </a:rPr>
                        <a:t>(½ Day)</a:t>
                      </a:r>
                      <a:endParaRPr lang="en-GB" sz="1100">
                        <a:effectLst/>
                        <a:latin typeface="Arial"/>
                        <a:ea typeface="Calibri"/>
                      </a:endParaRPr>
                    </a:p>
                  </a:txBody>
                  <a:tcPr marL="0" marR="0" marT="0" marB="0" anchor="ctr"/>
                </a:tc>
                <a:tc gridSpan="2">
                  <a:txBody>
                    <a:bodyPr/>
                    <a:lstStyle/>
                    <a:p>
                      <a:pPr marL="90170" marR="109855">
                        <a:lnSpc>
                          <a:spcPct val="107000"/>
                        </a:lnSpc>
                        <a:spcAft>
                          <a:spcPts val="0"/>
                        </a:spcAft>
                        <a:tabLst>
                          <a:tab pos="2340610" algn="l"/>
                        </a:tabLst>
                      </a:pPr>
                      <a:r>
                        <a:rPr lang="en-GB" sz="900">
                          <a:effectLst/>
                        </a:rPr>
                        <a:t>Face to face awareness raising sessions on the compliance requirements of the General Data Protection Regulations (GDPR)</a:t>
                      </a:r>
                      <a:endParaRPr lang="en-GB" sz="1100">
                        <a:effectLst/>
                        <a:latin typeface="Arial"/>
                        <a:ea typeface="Calibri"/>
                      </a:endParaRPr>
                    </a:p>
                  </a:txBody>
                  <a:tcPr marL="0" marR="0" marT="0" marB="0" anchor="ctr"/>
                </a:tc>
                <a:tc hMerge="1">
                  <a:txBody>
                    <a:bodyPr/>
                    <a:lstStyle/>
                    <a:p>
                      <a:endParaRPr lang="en-GB"/>
                    </a:p>
                  </a:txBody>
                  <a:tcPr/>
                </a:tc>
                <a:tc>
                  <a:txBody>
                    <a:bodyPr/>
                    <a:lstStyle/>
                    <a:p>
                      <a:pPr algn="ctr">
                        <a:lnSpc>
                          <a:spcPct val="107000"/>
                        </a:lnSpc>
                        <a:spcAft>
                          <a:spcPts val="800"/>
                        </a:spcAft>
                      </a:pPr>
                      <a:r>
                        <a:rPr lang="en-GB" sz="900">
                          <a:effectLst/>
                        </a:rPr>
                        <a:t>£400</a:t>
                      </a:r>
                      <a:endParaRPr lang="en-GB" sz="1100">
                        <a:effectLst/>
                        <a:latin typeface="Arial"/>
                        <a:ea typeface="Calibri"/>
                      </a:endParaRPr>
                    </a:p>
                  </a:txBody>
                  <a:tcPr marL="0" marR="0" marT="0" marB="0" anchor="ctr"/>
                </a:tc>
                <a:tc>
                  <a:txBody>
                    <a:bodyPr/>
                    <a:lstStyle/>
                    <a:p>
                      <a:pPr algn="ctr">
                        <a:lnSpc>
                          <a:spcPct val="107000"/>
                        </a:lnSpc>
                        <a:spcAft>
                          <a:spcPts val="800"/>
                        </a:spcAft>
                      </a:pPr>
                      <a:r>
                        <a:rPr lang="en-GB" sz="900">
                          <a:effectLst/>
                        </a:rPr>
                        <a:t>£400</a:t>
                      </a:r>
                      <a:endParaRPr lang="en-GB" sz="1100">
                        <a:effectLst/>
                        <a:latin typeface="Arial"/>
                        <a:ea typeface="Calibri"/>
                      </a:endParaRPr>
                    </a:p>
                  </a:txBody>
                  <a:tcPr marL="0" marR="0" marT="0" marB="0" anchor="ctr"/>
                </a:tc>
              </a:tr>
              <a:tr h="460345">
                <a:tc>
                  <a:txBody>
                    <a:bodyPr/>
                    <a:lstStyle/>
                    <a:p>
                      <a:pPr algn="ctr">
                        <a:lnSpc>
                          <a:spcPct val="107000"/>
                        </a:lnSpc>
                        <a:spcAft>
                          <a:spcPts val="0"/>
                        </a:spcAft>
                      </a:pPr>
                      <a:r>
                        <a:rPr lang="en-GB" sz="900">
                          <a:effectLst/>
                        </a:rPr>
                        <a:t>Data Compliance Audit (One day/ First day)</a:t>
                      </a:r>
                      <a:endParaRPr lang="en-GB" sz="1100">
                        <a:effectLst/>
                        <a:latin typeface="Arial"/>
                        <a:ea typeface="Calibri"/>
                      </a:endParaRPr>
                    </a:p>
                  </a:txBody>
                  <a:tcPr marL="0" marR="0" marT="0" marB="0" anchor="ctr"/>
                </a:tc>
                <a:tc gridSpan="2">
                  <a:txBody>
                    <a:bodyPr/>
                    <a:lstStyle/>
                    <a:p>
                      <a:pPr marL="90170">
                        <a:lnSpc>
                          <a:spcPct val="107000"/>
                        </a:lnSpc>
                        <a:spcAft>
                          <a:spcPts val="0"/>
                        </a:spcAft>
                        <a:tabLst>
                          <a:tab pos="2340610" algn="l"/>
                        </a:tabLst>
                      </a:pPr>
                      <a:r>
                        <a:rPr lang="en-GB" sz="900">
                          <a:effectLst/>
                        </a:rPr>
                        <a:t>Onsite Data Compliance Audit gathering findings from pre-audit questionnaire, employee interviews and presenting recommendations for a compliance action plan (includes compliance evidence templates)</a:t>
                      </a:r>
                      <a:endParaRPr lang="en-GB" sz="1100">
                        <a:effectLst/>
                        <a:latin typeface="Arial"/>
                        <a:ea typeface="Calibri"/>
                      </a:endParaRPr>
                    </a:p>
                  </a:txBody>
                  <a:tcPr marL="0" marR="0" marT="0" marB="0" anchor="ctr"/>
                </a:tc>
                <a:tc hMerge="1">
                  <a:txBody>
                    <a:bodyPr/>
                    <a:lstStyle/>
                    <a:p>
                      <a:endParaRPr lang="en-GB"/>
                    </a:p>
                  </a:txBody>
                  <a:tcPr/>
                </a:tc>
                <a:tc>
                  <a:txBody>
                    <a:bodyPr/>
                    <a:lstStyle/>
                    <a:p>
                      <a:pPr algn="ctr">
                        <a:lnSpc>
                          <a:spcPct val="107000"/>
                        </a:lnSpc>
                        <a:spcAft>
                          <a:spcPts val="800"/>
                        </a:spcAft>
                      </a:pPr>
                      <a:r>
                        <a:rPr lang="en-GB" sz="900">
                          <a:effectLst/>
                        </a:rPr>
                        <a:t>£750</a:t>
                      </a:r>
                      <a:endParaRPr lang="en-GB" sz="1100">
                        <a:effectLst/>
                        <a:latin typeface="Arial"/>
                        <a:ea typeface="Calibri"/>
                      </a:endParaRPr>
                    </a:p>
                  </a:txBody>
                  <a:tcPr marL="0" marR="0" marT="0" marB="0" anchor="ctr"/>
                </a:tc>
                <a:tc>
                  <a:txBody>
                    <a:bodyPr/>
                    <a:lstStyle/>
                    <a:p>
                      <a:pPr algn="ctr">
                        <a:lnSpc>
                          <a:spcPct val="107000"/>
                        </a:lnSpc>
                        <a:spcAft>
                          <a:spcPts val="800"/>
                        </a:spcAft>
                      </a:pPr>
                      <a:r>
                        <a:rPr lang="en-GB" sz="900">
                          <a:effectLst/>
                        </a:rPr>
                        <a:t>£1000</a:t>
                      </a:r>
                      <a:endParaRPr lang="en-GB" sz="1100">
                        <a:effectLst/>
                        <a:latin typeface="Arial"/>
                        <a:ea typeface="Calibri"/>
                      </a:endParaRPr>
                    </a:p>
                  </a:txBody>
                  <a:tcPr marL="0" marR="0" marT="0" marB="0" anchor="ctr"/>
                </a:tc>
              </a:tr>
              <a:tr h="306897">
                <a:tc>
                  <a:txBody>
                    <a:bodyPr/>
                    <a:lstStyle/>
                    <a:p>
                      <a:pPr algn="ctr">
                        <a:lnSpc>
                          <a:spcPct val="107000"/>
                        </a:lnSpc>
                        <a:spcAft>
                          <a:spcPts val="0"/>
                        </a:spcAft>
                      </a:pPr>
                      <a:r>
                        <a:rPr lang="en-GB" sz="900">
                          <a:effectLst/>
                        </a:rPr>
                        <a:t>Data Compliance Audit (extra day)</a:t>
                      </a:r>
                      <a:endParaRPr lang="en-GB" sz="1100">
                        <a:effectLst/>
                        <a:latin typeface="Arial"/>
                        <a:ea typeface="Calibri"/>
                      </a:endParaRPr>
                    </a:p>
                  </a:txBody>
                  <a:tcPr marL="0" marR="0" marT="0" marB="0" anchor="ctr"/>
                </a:tc>
                <a:tc gridSpan="2">
                  <a:txBody>
                    <a:bodyPr/>
                    <a:lstStyle/>
                    <a:p>
                      <a:pPr marL="90170">
                        <a:lnSpc>
                          <a:spcPct val="107000"/>
                        </a:lnSpc>
                        <a:spcAft>
                          <a:spcPts val="0"/>
                        </a:spcAft>
                        <a:tabLst>
                          <a:tab pos="2340610" algn="l"/>
                        </a:tabLst>
                      </a:pPr>
                      <a:r>
                        <a:rPr lang="en-GB" sz="900">
                          <a:effectLst/>
                        </a:rPr>
                        <a:t>Additional days required for the above</a:t>
                      </a:r>
                      <a:endParaRPr lang="en-GB" sz="1100">
                        <a:effectLst/>
                        <a:latin typeface="Arial"/>
                        <a:ea typeface="Calibri"/>
                      </a:endParaRPr>
                    </a:p>
                  </a:txBody>
                  <a:tcPr marL="0" marR="0" marT="0" marB="0" anchor="ctr"/>
                </a:tc>
                <a:tc hMerge="1">
                  <a:txBody>
                    <a:bodyPr/>
                    <a:lstStyle/>
                    <a:p>
                      <a:endParaRPr lang="en-GB"/>
                    </a:p>
                  </a:txBody>
                  <a:tcPr/>
                </a:tc>
                <a:tc>
                  <a:txBody>
                    <a:bodyPr/>
                    <a:lstStyle/>
                    <a:p>
                      <a:pPr algn="ctr">
                        <a:lnSpc>
                          <a:spcPct val="107000"/>
                        </a:lnSpc>
                        <a:spcAft>
                          <a:spcPts val="800"/>
                        </a:spcAft>
                      </a:pPr>
                      <a:r>
                        <a:rPr lang="en-GB" sz="900">
                          <a:effectLst/>
                        </a:rPr>
                        <a:t>£500</a:t>
                      </a:r>
                      <a:endParaRPr lang="en-GB" sz="1100">
                        <a:effectLst/>
                        <a:latin typeface="Arial"/>
                        <a:ea typeface="Calibri"/>
                      </a:endParaRPr>
                    </a:p>
                  </a:txBody>
                  <a:tcPr marL="0" marR="0" marT="0" marB="0" anchor="ctr"/>
                </a:tc>
                <a:tc>
                  <a:txBody>
                    <a:bodyPr/>
                    <a:lstStyle/>
                    <a:p>
                      <a:pPr algn="ctr">
                        <a:lnSpc>
                          <a:spcPct val="107000"/>
                        </a:lnSpc>
                        <a:spcAft>
                          <a:spcPts val="800"/>
                        </a:spcAft>
                      </a:pPr>
                      <a:r>
                        <a:rPr lang="en-GB" sz="900">
                          <a:effectLst/>
                        </a:rPr>
                        <a:t>£500</a:t>
                      </a:r>
                      <a:endParaRPr lang="en-GB" sz="1100">
                        <a:effectLst/>
                        <a:latin typeface="Arial"/>
                        <a:ea typeface="Calibri"/>
                      </a:endParaRPr>
                    </a:p>
                  </a:txBody>
                  <a:tcPr marL="0" marR="0" marT="0" marB="0" anchor="ctr"/>
                </a:tc>
              </a:tr>
              <a:tr h="306897">
                <a:tc>
                  <a:txBody>
                    <a:bodyPr/>
                    <a:lstStyle/>
                    <a:p>
                      <a:pPr algn="ctr">
                        <a:lnSpc>
                          <a:spcPct val="107000"/>
                        </a:lnSpc>
                        <a:spcAft>
                          <a:spcPts val="0"/>
                        </a:spcAft>
                      </a:pPr>
                      <a:r>
                        <a:rPr lang="en-GB" sz="900">
                          <a:effectLst/>
                        </a:rPr>
                        <a:t>Consultancy (per hour)</a:t>
                      </a:r>
                      <a:endParaRPr lang="en-GB" sz="1100">
                        <a:effectLst/>
                        <a:latin typeface="Arial"/>
                        <a:ea typeface="Calibri"/>
                      </a:endParaRPr>
                    </a:p>
                  </a:txBody>
                  <a:tcPr marL="0" marR="0" marT="0" marB="0" anchor="ctr"/>
                </a:tc>
                <a:tc gridSpan="2">
                  <a:txBody>
                    <a:bodyPr/>
                    <a:lstStyle/>
                    <a:p>
                      <a:pPr marL="90170">
                        <a:lnSpc>
                          <a:spcPct val="107000"/>
                        </a:lnSpc>
                        <a:spcAft>
                          <a:spcPts val="0"/>
                        </a:spcAft>
                        <a:tabLst>
                          <a:tab pos="2340610" algn="l"/>
                        </a:tabLst>
                      </a:pPr>
                      <a:r>
                        <a:rPr lang="en-GB" sz="900">
                          <a:effectLst/>
                        </a:rPr>
                        <a:t>Targeted support on information governance areas of specific concern (travel to sites will be chargeable time)</a:t>
                      </a:r>
                      <a:endParaRPr lang="en-GB" sz="1100">
                        <a:effectLst/>
                        <a:latin typeface="Arial"/>
                        <a:ea typeface="Calibri"/>
                      </a:endParaRPr>
                    </a:p>
                  </a:txBody>
                  <a:tcPr marL="0" marR="0" marT="0" marB="0" anchor="ctr"/>
                </a:tc>
                <a:tc hMerge="1">
                  <a:txBody>
                    <a:bodyPr/>
                    <a:lstStyle/>
                    <a:p>
                      <a:endParaRPr lang="en-GB"/>
                    </a:p>
                  </a:txBody>
                  <a:tcPr/>
                </a:tc>
                <a:tc>
                  <a:txBody>
                    <a:bodyPr/>
                    <a:lstStyle/>
                    <a:p>
                      <a:pPr algn="ctr">
                        <a:lnSpc>
                          <a:spcPct val="107000"/>
                        </a:lnSpc>
                        <a:spcAft>
                          <a:spcPts val="800"/>
                        </a:spcAft>
                      </a:pPr>
                      <a:r>
                        <a:rPr lang="en-GB" sz="900">
                          <a:effectLst/>
                        </a:rPr>
                        <a:t>£100</a:t>
                      </a:r>
                      <a:endParaRPr lang="en-GB" sz="1100">
                        <a:effectLst/>
                        <a:latin typeface="Arial"/>
                        <a:ea typeface="Calibri"/>
                      </a:endParaRPr>
                    </a:p>
                  </a:txBody>
                  <a:tcPr marL="0" marR="0" marT="0" marB="0" anchor="ctr"/>
                </a:tc>
                <a:tc>
                  <a:txBody>
                    <a:bodyPr/>
                    <a:lstStyle/>
                    <a:p>
                      <a:pPr algn="ctr">
                        <a:lnSpc>
                          <a:spcPct val="107000"/>
                        </a:lnSpc>
                        <a:spcAft>
                          <a:spcPts val="800"/>
                        </a:spcAft>
                      </a:pPr>
                      <a:r>
                        <a:rPr lang="en-GB" sz="900">
                          <a:effectLst/>
                        </a:rPr>
                        <a:t>£125</a:t>
                      </a:r>
                      <a:endParaRPr lang="en-GB" sz="1100">
                        <a:effectLst/>
                        <a:latin typeface="Arial"/>
                        <a:ea typeface="Calibri"/>
                      </a:endParaRPr>
                    </a:p>
                  </a:txBody>
                  <a:tcPr marL="0" marR="0" marT="0" marB="0" anchor="ctr"/>
                </a:tc>
              </a:tr>
              <a:tr h="306897">
                <a:tc>
                  <a:txBody>
                    <a:bodyPr/>
                    <a:lstStyle/>
                    <a:p>
                      <a:pPr algn="ctr">
                        <a:lnSpc>
                          <a:spcPct val="107000"/>
                        </a:lnSpc>
                        <a:spcAft>
                          <a:spcPts val="0"/>
                        </a:spcAft>
                      </a:pPr>
                      <a:r>
                        <a:rPr lang="en-GB" sz="900">
                          <a:effectLst/>
                        </a:rPr>
                        <a:t>Consultancy (half day)</a:t>
                      </a:r>
                      <a:endParaRPr lang="en-GB" sz="1100">
                        <a:effectLst/>
                        <a:latin typeface="Arial"/>
                        <a:ea typeface="Calibri"/>
                      </a:endParaRPr>
                    </a:p>
                  </a:txBody>
                  <a:tcPr marL="0" marR="0" marT="0" marB="0" anchor="ctr"/>
                </a:tc>
                <a:tc gridSpan="2">
                  <a:txBody>
                    <a:bodyPr/>
                    <a:lstStyle/>
                    <a:p>
                      <a:pPr marL="90170">
                        <a:lnSpc>
                          <a:spcPct val="107000"/>
                        </a:lnSpc>
                        <a:spcAft>
                          <a:spcPts val="0"/>
                        </a:spcAft>
                        <a:tabLst>
                          <a:tab pos="2340610" algn="l"/>
                        </a:tabLst>
                      </a:pPr>
                      <a:r>
                        <a:rPr lang="en-GB" sz="900">
                          <a:effectLst/>
                        </a:rPr>
                        <a:t>Up to 4 hours of targeted support on information governance areas of specific concern (travel to sites will be chargeable time)</a:t>
                      </a:r>
                      <a:endParaRPr lang="en-GB" sz="1100">
                        <a:effectLst/>
                        <a:latin typeface="Arial"/>
                        <a:ea typeface="Calibri"/>
                      </a:endParaRPr>
                    </a:p>
                  </a:txBody>
                  <a:tcPr marL="0" marR="0" marT="0" marB="0" anchor="ctr"/>
                </a:tc>
                <a:tc hMerge="1">
                  <a:txBody>
                    <a:bodyPr/>
                    <a:lstStyle/>
                    <a:p>
                      <a:endParaRPr lang="en-GB"/>
                    </a:p>
                  </a:txBody>
                  <a:tcPr/>
                </a:tc>
                <a:tc>
                  <a:txBody>
                    <a:bodyPr/>
                    <a:lstStyle/>
                    <a:p>
                      <a:pPr algn="ctr">
                        <a:lnSpc>
                          <a:spcPct val="107000"/>
                        </a:lnSpc>
                        <a:spcAft>
                          <a:spcPts val="800"/>
                        </a:spcAft>
                      </a:pPr>
                      <a:r>
                        <a:rPr lang="en-GB" sz="900">
                          <a:effectLst/>
                        </a:rPr>
                        <a:t>£400</a:t>
                      </a:r>
                      <a:endParaRPr lang="en-GB" sz="1100">
                        <a:effectLst/>
                        <a:latin typeface="Arial"/>
                        <a:ea typeface="Calibri"/>
                      </a:endParaRPr>
                    </a:p>
                  </a:txBody>
                  <a:tcPr marL="0" marR="0" marT="0" marB="0" anchor="ctr"/>
                </a:tc>
                <a:tc>
                  <a:txBody>
                    <a:bodyPr/>
                    <a:lstStyle/>
                    <a:p>
                      <a:pPr algn="ctr">
                        <a:lnSpc>
                          <a:spcPct val="107000"/>
                        </a:lnSpc>
                        <a:spcAft>
                          <a:spcPts val="800"/>
                        </a:spcAft>
                      </a:pPr>
                      <a:r>
                        <a:rPr lang="en-GB" sz="900">
                          <a:effectLst/>
                        </a:rPr>
                        <a:t>£600</a:t>
                      </a:r>
                      <a:endParaRPr lang="en-GB" sz="1100">
                        <a:effectLst/>
                        <a:latin typeface="Arial"/>
                        <a:ea typeface="Calibri"/>
                      </a:endParaRPr>
                    </a:p>
                  </a:txBody>
                  <a:tcPr marL="0" marR="0" marT="0" marB="0" anchor="ctr"/>
                </a:tc>
              </a:tr>
              <a:tr h="454572">
                <a:tc>
                  <a:txBody>
                    <a:bodyPr/>
                    <a:lstStyle/>
                    <a:p>
                      <a:pPr algn="ctr">
                        <a:lnSpc>
                          <a:spcPct val="107000"/>
                        </a:lnSpc>
                        <a:spcAft>
                          <a:spcPts val="0"/>
                        </a:spcAft>
                      </a:pPr>
                      <a:r>
                        <a:rPr lang="en-GB" sz="900">
                          <a:effectLst/>
                        </a:rPr>
                        <a:t>Specific Training</a:t>
                      </a:r>
                      <a:endParaRPr lang="en-GB" sz="1100">
                        <a:effectLst/>
                      </a:endParaRPr>
                    </a:p>
                    <a:p>
                      <a:pPr algn="ctr">
                        <a:lnSpc>
                          <a:spcPct val="107000"/>
                        </a:lnSpc>
                        <a:spcAft>
                          <a:spcPts val="0"/>
                        </a:spcAft>
                      </a:pPr>
                      <a:r>
                        <a:rPr lang="en-GB" sz="900">
                          <a:effectLst/>
                        </a:rPr>
                        <a:t>(½ Day)</a:t>
                      </a:r>
                      <a:endParaRPr lang="en-GB" sz="1100">
                        <a:effectLst/>
                        <a:latin typeface="Arial"/>
                        <a:ea typeface="Calibri"/>
                      </a:endParaRPr>
                    </a:p>
                  </a:txBody>
                  <a:tcPr marL="0" marR="0" marT="0" marB="0" anchor="ctr"/>
                </a:tc>
                <a:tc gridSpan="2">
                  <a:txBody>
                    <a:bodyPr/>
                    <a:lstStyle/>
                    <a:p>
                      <a:pPr marL="90170" marR="109855">
                        <a:lnSpc>
                          <a:spcPct val="107000"/>
                        </a:lnSpc>
                        <a:spcAft>
                          <a:spcPts val="0"/>
                        </a:spcAft>
                        <a:tabLst>
                          <a:tab pos="2340610" algn="l"/>
                        </a:tabLst>
                      </a:pPr>
                      <a:r>
                        <a:rPr lang="en-GB" sz="900">
                          <a:effectLst/>
                        </a:rPr>
                        <a:t>Training courses relating to subject matters such as: The Data Protection Officer Role, Statutory requests handling, GDPR Records of Processing, Information Risk Assessments</a:t>
                      </a:r>
                      <a:endParaRPr lang="en-GB" sz="1100">
                        <a:effectLst/>
                        <a:latin typeface="Arial"/>
                        <a:ea typeface="Calibri"/>
                      </a:endParaRPr>
                    </a:p>
                  </a:txBody>
                  <a:tcPr marL="0" marR="0" marT="0" marB="0" anchor="ctr"/>
                </a:tc>
                <a:tc hMerge="1">
                  <a:txBody>
                    <a:bodyPr/>
                    <a:lstStyle/>
                    <a:p>
                      <a:endParaRPr lang="en-GB"/>
                    </a:p>
                  </a:txBody>
                  <a:tcPr/>
                </a:tc>
                <a:tc>
                  <a:txBody>
                    <a:bodyPr/>
                    <a:lstStyle/>
                    <a:p>
                      <a:pPr algn="ctr">
                        <a:lnSpc>
                          <a:spcPct val="107000"/>
                        </a:lnSpc>
                        <a:spcAft>
                          <a:spcPts val="800"/>
                        </a:spcAft>
                      </a:pPr>
                      <a:r>
                        <a:rPr lang="en-GB" sz="900">
                          <a:effectLst/>
                        </a:rPr>
                        <a:t>£400</a:t>
                      </a:r>
                      <a:endParaRPr lang="en-GB" sz="1100">
                        <a:effectLst/>
                        <a:latin typeface="Arial"/>
                        <a:ea typeface="Calibri"/>
                      </a:endParaRPr>
                    </a:p>
                  </a:txBody>
                  <a:tcPr marL="0" marR="0" marT="0" marB="0" anchor="ctr"/>
                </a:tc>
                <a:tc>
                  <a:txBody>
                    <a:bodyPr/>
                    <a:lstStyle/>
                    <a:p>
                      <a:pPr algn="ctr">
                        <a:lnSpc>
                          <a:spcPct val="107000"/>
                        </a:lnSpc>
                        <a:spcAft>
                          <a:spcPts val="800"/>
                        </a:spcAft>
                      </a:pPr>
                      <a:r>
                        <a:rPr lang="en-GB" sz="900">
                          <a:effectLst/>
                        </a:rPr>
                        <a:t>£600</a:t>
                      </a:r>
                      <a:endParaRPr lang="en-GB" sz="1100">
                        <a:effectLst/>
                        <a:latin typeface="Arial"/>
                        <a:ea typeface="Calibri"/>
                      </a:endParaRPr>
                    </a:p>
                  </a:txBody>
                  <a:tcPr marL="0" marR="0" marT="0" marB="0" anchor="ctr"/>
                </a:tc>
              </a:tr>
              <a:tr h="153448">
                <a:tc>
                  <a:txBody>
                    <a:bodyPr/>
                    <a:lstStyle/>
                    <a:p>
                      <a:pPr algn="ctr">
                        <a:lnSpc>
                          <a:spcPct val="107000"/>
                        </a:lnSpc>
                        <a:spcAft>
                          <a:spcPts val="0"/>
                        </a:spcAft>
                      </a:pPr>
                      <a:r>
                        <a:rPr lang="en-GB" sz="900">
                          <a:effectLst/>
                        </a:rPr>
                        <a:t>GDPR Video</a:t>
                      </a:r>
                      <a:endParaRPr lang="en-GB" sz="1100">
                        <a:effectLst/>
                        <a:latin typeface="Arial"/>
                        <a:ea typeface="Calibri"/>
                      </a:endParaRPr>
                    </a:p>
                  </a:txBody>
                  <a:tcPr marL="0" marR="0" marT="0" marB="0" anchor="ctr"/>
                </a:tc>
                <a:tc gridSpan="2">
                  <a:txBody>
                    <a:bodyPr/>
                    <a:lstStyle/>
                    <a:p>
                      <a:pPr marL="90170">
                        <a:lnSpc>
                          <a:spcPct val="107000"/>
                        </a:lnSpc>
                        <a:spcAft>
                          <a:spcPts val="0"/>
                        </a:spcAft>
                        <a:tabLst>
                          <a:tab pos="2340610" algn="l"/>
                        </a:tabLst>
                      </a:pPr>
                      <a:r>
                        <a:rPr lang="en-GB" sz="900">
                          <a:effectLst/>
                        </a:rPr>
                        <a:t>Supply of an audio/ video which presents an introduction to GDPR compliance</a:t>
                      </a:r>
                      <a:endParaRPr lang="en-GB" sz="1100">
                        <a:effectLst/>
                        <a:latin typeface="Arial"/>
                        <a:ea typeface="Calibri"/>
                      </a:endParaRPr>
                    </a:p>
                  </a:txBody>
                  <a:tcPr marL="0" marR="0" marT="0" marB="0" anchor="ctr"/>
                </a:tc>
                <a:tc hMerge="1">
                  <a:txBody>
                    <a:bodyPr/>
                    <a:lstStyle/>
                    <a:p>
                      <a:endParaRPr lang="en-GB"/>
                    </a:p>
                  </a:txBody>
                  <a:tcPr/>
                </a:tc>
                <a:tc gridSpan="2">
                  <a:txBody>
                    <a:bodyPr/>
                    <a:lstStyle/>
                    <a:p>
                      <a:pPr algn="ctr">
                        <a:lnSpc>
                          <a:spcPct val="107000"/>
                        </a:lnSpc>
                        <a:spcAft>
                          <a:spcPts val="800"/>
                        </a:spcAft>
                      </a:pPr>
                      <a:r>
                        <a:rPr lang="en-GB" sz="900">
                          <a:effectLst/>
                        </a:rPr>
                        <a:t>£600</a:t>
                      </a:r>
                      <a:endParaRPr lang="en-GB" sz="1100">
                        <a:effectLst/>
                        <a:latin typeface="Arial"/>
                        <a:ea typeface="Calibri"/>
                      </a:endParaRPr>
                    </a:p>
                  </a:txBody>
                  <a:tcPr marL="0" marR="0" marT="0" marB="0" anchor="ctr"/>
                </a:tc>
                <a:tc hMerge="1">
                  <a:txBody>
                    <a:bodyPr/>
                    <a:lstStyle/>
                    <a:p>
                      <a:endParaRPr lang="en-GB"/>
                    </a:p>
                  </a:txBody>
                  <a:tcPr/>
                </a:tc>
              </a:tr>
              <a:tr h="306897">
                <a:tc>
                  <a:txBody>
                    <a:bodyPr/>
                    <a:lstStyle/>
                    <a:p>
                      <a:pPr algn="ctr">
                        <a:lnSpc>
                          <a:spcPct val="107000"/>
                        </a:lnSpc>
                        <a:spcAft>
                          <a:spcPts val="0"/>
                        </a:spcAft>
                      </a:pPr>
                      <a:r>
                        <a:rPr lang="en-GB" sz="900">
                          <a:effectLst/>
                        </a:rPr>
                        <a:t>Compliance Evidence Templates</a:t>
                      </a:r>
                      <a:endParaRPr lang="en-GB" sz="1100">
                        <a:effectLst/>
                        <a:latin typeface="Arial"/>
                        <a:ea typeface="Calibri"/>
                      </a:endParaRPr>
                    </a:p>
                  </a:txBody>
                  <a:tcPr marL="0" marR="0" marT="0" marB="0" anchor="ctr"/>
                </a:tc>
                <a:tc gridSpan="2">
                  <a:txBody>
                    <a:bodyPr/>
                    <a:lstStyle/>
                    <a:p>
                      <a:pPr marL="90170">
                        <a:lnSpc>
                          <a:spcPct val="107000"/>
                        </a:lnSpc>
                        <a:spcAft>
                          <a:spcPts val="0"/>
                        </a:spcAft>
                        <a:tabLst>
                          <a:tab pos="2340610" algn="l"/>
                        </a:tabLst>
                      </a:pPr>
                      <a:r>
                        <a:rPr lang="en-GB" sz="900">
                          <a:effectLst/>
                        </a:rPr>
                        <a:t>Document templates to be used as evidence of compliance for regulators and auditors. Free with an Audit. For schools: £200 per school if buying a training course.</a:t>
                      </a:r>
                      <a:endParaRPr lang="en-GB" sz="1100">
                        <a:effectLst/>
                        <a:latin typeface="Arial"/>
                        <a:ea typeface="Calibri"/>
                      </a:endParaRPr>
                    </a:p>
                  </a:txBody>
                  <a:tcPr marL="0" marR="0" marT="0" marB="0" anchor="ctr"/>
                </a:tc>
                <a:tc hMerge="1">
                  <a:txBody>
                    <a:bodyPr/>
                    <a:lstStyle/>
                    <a:p>
                      <a:endParaRPr lang="en-GB"/>
                    </a:p>
                  </a:txBody>
                  <a:tcPr/>
                </a:tc>
                <a:tc gridSpan="2">
                  <a:txBody>
                    <a:bodyPr/>
                    <a:lstStyle/>
                    <a:p>
                      <a:pPr algn="ctr">
                        <a:lnSpc>
                          <a:spcPct val="107000"/>
                        </a:lnSpc>
                        <a:spcAft>
                          <a:spcPts val="800"/>
                        </a:spcAft>
                      </a:pPr>
                      <a:r>
                        <a:rPr lang="en-GB" sz="900">
                          <a:effectLst/>
                        </a:rPr>
                        <a:t>£1000</a:t>
                      </a:r>
                      <a:endParaRPr lang="en-GB" sz="1100">
                        <a:effectLst/>
                        <a:latin typeface="Arial"/>
                        <a:ea typeface="Calibri"/>
                      </a:endParaRPr>
                    </a:p>
                  </a:txBody>
                  <a:tcPr marL="0" marR="0" marT="0" marB="0" anchor="ctr"/>
                </a:tc>
                <a:tc hMerge="1">
                  <a:txBody>
                    <a:bodyPr/>
                    <a:lstStyle/>
                    <a:p>
                      <a:endParaRPr lang="en-GB"/>
                    </a:p>
                  </a:txBody>
                  <a:tcPr/>
                </a:tc>
              </a:tr>
              <a:tr h="454572">
                <a:tc rowSpan="3">
                  <a:txBody>
                    <a:bodyPr/>
                    <a:lstStyle/>
                    <a:p>
                      <a:pPr algn="ctr">
                        <a:lnSpc>
                          <a:spcPct val="107000"/>
                        </a:lnSpc>
                        <a:spcAft>
                          <a:spcPts val="0"/>
                        </a:spcAft>
                      </a:pPr>
                      <a:r>
                        <a:rPr lang="en-GB" sz="900">
                          <a:effectLst/>
                        </a:rPr>
                        <a:t>Annual eLearning Licenses</a:t>
                      </a:r>
                      <a:endParaRPr lang="en-GB" sz="1100">
                        <a:effectLst/>
                        <a:latin typeface="Arial"/>
                        <a:ea typeface="Calibri"/>
                      </a:endParaRPr>
                    </a:p>
                  </a:txBody>
                  <a:tcPr marL="0" marR="0" marT="0" marB="0" anchor="ctr"/>
                </a:tc>
                <a:tc rowSpan="3">
                  <a:txBody>
                    <a:bodyPr/>
                    <a:lstStyle/>
                    <a:p>
                      <a:pPr marL="90170" marR="109855">
                        <a:lnSpc>
                          <a:spcPct val="107000"/>
                        </a:lnSpc>
                        <a:spcAft>
                          <a:spcPts val="0"/>
                        </a:spcAft>
                        <a:tabLst>
                          <a:tab pos="2340610" algn="l"/>
                        </a:tabLst>
                      </a:pPr>
                      <a:r>
                        <a:rPr lang="en-GB" sz="900">
                          <a:effectLst/>
                        </a:rPr>
                        <a:t>Access to information governance eLearning packages which will allow an administrator for your Authority to monitor employee completion rates and provide evidence of performance to internal managers and the regulator</a:t>
                      </a:r>
                      <a:endParaRPr lang="en-GB" sz="1100">
                        <a:effectLst/>
                        <a:latin typeface="Arial"/>
                        <a:ea typeface="Calibri"/>
                      </a:endParaRPr>
                    </a:p>
                  </a:txBody>
                  <a:tcPr marL="0" marR="0" marT="0" marB="0" anchor="ctr"/>
                </a:tc>
                <a:tc>
                  <a:txBody>
                    <a:bodyPr/>
                    <a:lstStyle/>
                    <a:p>
                      <a:pPr marL="457200" algn="ctr">
                        <a:lnSpc>
                          <a:spcPct val="107000"/>
                        </a:lnSpc>
                        <a:spcAft>
                          <a:spcPts val="0"/>
                        </a:spcAft>
                      </a:pPr>
                      <a:r>
                        <a:rPr lang="en-GB" sz="900">
                          <a:effectLst/>
                        </a:rPr>
                        <a:t>Up to 50 licenses</a:t>
                      </a:r>
                      <a:endParaRPr lang="en-GB" sz="1100">
                        <a:effectLst/>
                      </a:endParaRPr>
                    </a:p>
                    <a:p>
                      <a:pPr marL="457200" algn="ctr">
                        <a:lnSpc>
                          <a:spcPct val="107000"/>
                        </a:lnSpc>
                        <a:spcAft>
                          <a:spcPts val="0"/>
                        </a:spcAft>
                      </a:pPr>
                      <a:r>
                        <a:rPr lang="en-GB" sz="900">
                          <a:effectLst/>
                        </a:rPr>
                        <a:t>(per employee)</a:t>
                      </a:r>
                      <a:endParaRPr lang="en-GB" sz="1100">
                        <a:effectLst/>
                        <a:latin typeface="Arial"/>
                        <a:ea typeface="Calibri"/>
                      </a:endParaRPr>
                    </a:p>
                  </a:txBody>
                  <a:tcPr marL="0" marR="0" marT="0" marB="0" anchor="ctr"/>
                </a:tc>
                <a:tc gridSpan="2">
                  <a:txBody>
                    <a:bodyPr/>
                    <a:lstStyle/>
                    <a:p>
                      <a:pPr algn="ctr">
                        <a:lnSpc>
                          <a:spcPct val="107000"/>
                        </a:lnSpc>
                        <a:spcAft>
                          <a:spcPts val="800"/>
                        </a:spcAft>
                      </a:pPr>
                      <a:r>
                        <a:rPr lang="en-GB" sz="900">
                          <a:effectLst/>
                        </a:rPr>
                        <a:t>£40</a:t>
                      </a:r>
                      <a:endParaRPr lang="en-GB" sz="1100">
                        <a:effectLst/>
                        <a:latin typeface="Arial"/>
                        <a:ea typeface="Calibri"/>
                      </a:endParaRPr>
                    </a:p>
                  </a:txBody>
                  <a:tcPr marL="0" marR="0" marT="0" marB="0" anchor="ctr"/>
                </a:tc>
                <a:tc hMerge="1">
                  <a:txBody>
                    <a:bodyPr/>
                    <a:lstStyle/>
                    <a:p>
                      <a:endParaRPr lang="en-GB"/>
                    </a:p>
                  </a:txBody>
                  <a:tcPr/>
                </a:tc>
              </a:tr>
              <a:tr h="306897">
                <a:tc vMerge="1">
                  <a:txBody>
                    <a:bodyPr/>
                    <a:lstStyle/>
                    <a:p>
                      <a:endParaRPr lang="en-GB"/>
                    </a:p>
                  </a:txBody>
                  <a:tcPr/>
                </a:tc>
                <a:tc vMerge="1">
                  <a:txBody>
                    <a:bodyPr/>
                    <a:lstStyle/>
                    <a:p>
                      <a:endParaRPr lang="en-GB"/>
                    </a:p>
                  </a:txBody>
                  <a:tcPr/>
                </a:tc>
                <a:tc>
                  <a:txBody>
                    <a:bodyPr/>
                    <a:lstStyle/>
                    <a:p>
                      <a:pPr algn="ctr">
                        <a:lnSpc>
                          <a:spcPct val="107000"/>
                        </a:lnSpc>
                        <a:spcAft>
                          <a:spcPts val="0"/>
                        </a:spcAft>
                      </a:pPr>
                      <a:r>
                        <a:rPr lang="en-GB" sz="900">
                          <a:effectLst/>
                        </a:rPr>
                        <a:t>51-250 licenses</a:t>
                      </a:r>
                      <a:endParaRPr lang="en-GB" sz="1100">
                        <a:effectLst/>
                      </a:endParaRPr>
                    </a:p>
                    <a:p>
                      <a:pPr algn="ctr">
                        <a:lnSpc>
                          <a:spcPct val="107000"/>
                        </a:lnSpc>
                        <a:spcAft>
                          <a:spcPts val="0"/>
                        </a:spcAft>
                      </a:pPr>
                      <a:r>
                        <a:rPr lang="en-GB" sz="900">
                          <a:effectLst/>
                        </a:rPr>
                        <a:t>(per employee)</a:t>
                      </a:r>
                      <a:endParaRPr lang="en-GB" sz="1100">
                        <a:effectLst/>
                        <a:latin typeface="Arial"/>
                        <a:ea typeface="Calibri"/>
                      </a:endParaRPr>
                    </a:p>
                  </a:txBody>
                  <a:tcPr marL="0" marR="0" marT="0" marB="0" anchor="ctr"/>
                </a:tc>
                <a:tc gridSpan="2">
                  <a:txBody>
                    <a:bodyPr/>
                    <a:lstStyle/>
                    <a:p>
                      <a:pPr algn="ctr">
                        <a:lnSpc>
                          <a:spcPct val="107000"/>
                        </a:lnSpc>
                        <a:spcAft>
                          <a:spcPts val="800"/>
                        </a:spcAft>
                      </a:pPr>
                      <a:r>
                        <a:rPr lang="en-GB" sz="900">
                          <a:effectLst/>
                        </a:rPr>
                        <a:t>POA</a:t>
                      </a:r>
                      <a:endParaRPr lang="en-GB" sz="1100">
                        <a:effectLst/>
                        <a:latin typeface="Arial"/>
                        <a:ea typeface="Calibri"/>
                      </a:endParaRPr>
                    </a:p>
                  </a:txBody>
                  <a:tcPr marL="0" marR="0" marT="0" marB="0" anchor="ctr"/>
                </a:tc>
                <a:tc hMerge="1">
                  <a:txBody>
                    <a:bodyPr/>
                    <a:lstStyle/>
                    <a:p>
                      <a:endParaRPr lang="en-GB"/>
                    </a:p>
                  </a:txBody>
                  <a:tcPr/>
                </a:tc>
              </a:tr>
              <a:tr h="306897">
                <a:tc vMerge="1">
                  <a:txBody>
                    <a:bodyPr/>
                    <a:lstStyle/>
                    <a:p>
                      <a:endParaRPr lang="en-GB"/>
                    </a:p>
                  </a:txBody>
                  <a:tcPr/>
                </a:tc>
                <a:tc vMerge="1">
                  <a:txBody>
                    <a:bodyPr/>
                    <a:lstStyle/>
                    <a:p>
                      <a:endParaRPr lang="en-GB"/>
                    </a:p>
                  </a:txBody>
                  <a:tcPr/>
                </a:tc>
                <a:tc>
                  <a:txBody>
                    <a:bodyPr/>
                    <a:lstStyle/>
                    <a:p>
                      <a:pPr algn="ctr">
                        <a:lnSpc>
                          <a:spcPct val="107000"/>
                        </a:lnSpc>
                        <a:spcAft>
                          <a:spcPts val="0"/>
                        </a:spcAft>
                      </a:pPr>
                      <a:r>
                        <a:rPr lang="en-GB" sz="900">
                          <a:effectLst/>
                        </a:rPr>
                        <a:t>250+ licenses</a:t>
                      </a:r>
                      <a:endParaRPr lang="en-GB" sz="1100">
                        <a:effectLst/>
                      </a:endParaRPr>
                    </a:p>
                    <a:p>
                      <a:pPr algn="ctr">
                        <a:lnSpc>
                          <a:spcPct val="107000"/>
                        </a:lnSpc>
                        <a:spcAft>
                          <a:spcPts val="0"/>
                        </a:spcAft>
                      </a:pPr>
                      <a:r>
                        <a:rPr lang="en-GB" sz="900">
                          <a:effectLst/>
                        </a:rPr>
                        <a:t>(per employee)</a:t>
                      </a:r>
                      <a:endParaRPr lang="en-GB" sz="1100">
                        <a:effectLst/>
                        <a:latin typeface="Arial"/>
                        <a:ea typeface="Calibri"/>
                      </a:endParaRPr>
                    </a:p>
                  </a:txBody>
                  <a:tcPr marL="0" marR="0" marT="0" marB="0" anchor="ctr"/>
                </a:tc>
                <a:tc gridSpan="2">
                  <a:txBody>
                    <a:bodyPr/>
                    <a:lstStyle/>
                    <a:p>
                      <a:pPr algn="ctr">
                        <a:lnSpc>
                          <a:spcPct val="107000"/>
                        </a:lnSpc>
                        <a:spcAft>
                          <a:spcPts val="800"/>
                        </a:spcAft>
                      </a:pPr>
                      <a:r>
                        <a:rPr lang="en-GB" sz="900" dirty="0">
                          <a:effectLst/>
                        </a:rPr>
                        <a:t>POA</a:t>
                      </a:r>
                      <a:endParaRPr lang="en-GB" sz="1100" dirty="0">
                        <a:effectLst/>
                        <a:latin typeface="Arial"/>
                        <a:ea typeface="Calibri"/>
                      </a:endParaRPr>
                    </a:p>
                  </a:txBody>
                  <a:tcPr marL="0" marR="0" marT="0" marB="0" anchor="ctr"/>
                </a:tc>
                <a:tc hMerge="1">
                  <a:txBody>
                    <a:bodyPr/>
                    <a:lstStyle/>
                    <a:p>
                      <a:endParaRPr lang="en-GB"/>
                    </a:p>
                  </a:txBody>
                  <a:tcPr/>
                </a:tc>
              </a:tr>
            </a:tbl>
          </a:graphicData>
        </a:graphic>
      </p:graphicFrame>
      <p:sp>
        <p:nvSpPr>
          <p:cNvPr id="3" name="Title 2"/>
          <p:cNvSpPr>
            <a:spLocks noGrp="1"/>
          </p:cNvSpPr>
          <p:nvPr>
            <p:ph type="title"/>
          </p:nvPr>
        </p:nvSpPr>
        <p:spPr/>
        <p:txBody>
          <a:bodyPr/>
          <a:lstStyle/>
          <a:p>
            <a:r>
              <a:rPr lang="en-GB" sz="2400" dirty="0" smtClean="0"/>
              <a:t>IGS Pricelist for services to schools and partnerships</a:t>
            </a:r>
            <a:endParaRPr lang="en-GB" sz="2400" dirty="0"/>
          </a:p>
        </p:txBody>
      </p:sp>
    </p:spTree>
    <p:extLst>
      <p:ext uri="{BB962C8B-B14F-4D97-AF65-F5344CB8AC3E}">
        <p14:creationId xmlns:p14="http://schemas.microsoft.com/office/powerpoint/2010/main" val="20359341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23528" y="1196752"/>
            <a:ext cx="8640960" cy="5328592"/>
          </a:xfrm>
        </p:spPr>
        <p:txBody>
          <a:bodyPr/>
          <a:lstStyle/>
          <a:p>
            <a:pPr marL="0" indent="0">
              <a:buNone/>
            </a:pPr>
            <a:r>
              <a:rPr lang="en-GB" dirty="0"/>
              <a:t>A task group was set up in Spring term 17 as a proactive strategy to produce a review which </a:t>
            </a:r>
            <a:endParaRPr lang="en-GB" dirty="0" smtClean="0"/>
          </a:p>
          <a:p>
            <a:pPr marL="0" indent="0">
              <a:buNone/>
            </a:pPr>
            <a:r>
              <a:rPr lang="en-GB" dirty="0" smtClean="0"/>
              <a:t>a</a:t>
            </a:r>
            <a:r>
              <a:rPr lang="en-GB" dirty="0"/>
              <a:t>) explores the issues facing small schools:</a:t>
            </a:r>
          </a:p>
          <a:p>
            <a:pPr lvl="0"/>
            <a:r>
              <a:rPr lang="en-GB" i="1" dirty="0"/>
              <a:t>Financial considerations - budget pressures</a:t>
            </a:r>
            <a:endParaRPr lang="en-GB" dirty="0"/>
          </a:p>
          <a:p>
            <a:pPr lvl="0"/>
            <a:r>
              <a:rPr lang="en-GB" i="1" dirty="0"/>
              <a:t>Recruitment and Retention </a:t>
            </a:r>
            <a:endParaRPr lang="en-GB" dirty="0"/>
          </a:p>
          <a:p>
            <a:pPr lvl="0"/>
            <a:r>
              <a:rPr lang="en-GB" i="1" dirty="0"/>
              <a:t>School Standards </a:t>
            </a:r>
            <a:endParaRPr lang="en-GB" i="1" dirty="0" smtClean="0"/>
          </a:p>
          <a:p>
            <a:pPr lvl="0"/>
            <a:r>
              <a:rPr lang="en-GB" i="1" dirty="0" smtClean="0"/>
              <a:t>Importance </a:t>
            </a:r>
            <a:r>
              <a:rPr lang="en-GB" i="1" dirty="0"/>
              <a:t>to communities</a:t>
            </a:r>
            <a:endParaRPr lang="en-GB" dirty="0"/>
          </a:p>
          <a:p>
            <a:pPr lvl="0"/>
            <a:r>
              <a:rPr lang="en-GB" i="1" dirty="0"/>
              <a:t>Diminishing populations in rural areas in Essex, leading to falling </a:t>
            </a:r>
            <a:r>
              <a:rPr lang="en-GB" i="1" dirty="0" smtClean="0"/>
              <a:t>rolls </a:t>
            </a:r>
            <a:r>
              <a:rPr lang="en-GB" dirty="0"/>
              <a:t> </a:t>
            </a:r>
            <a:r>
              <a:rPr lang="en-GB" dirty="0" smtClean="0"/>
              <a:t>and</a:t>
            </a:r>
          </a:p>
          <a:p>
            <a:pPr marL="0" lvl="0" indent="0">
              <a:buNone/>
            </a:pPr>
            <a:r>
              <a:rPr lang="en-GB" dirty="0" smtClean="0"/>
              <a:t>b</a:t>
            </a:r>
            <a:r>
              <a:rPr lang="en-GB" dirty="0"/>
              <a:t>) to make recommendations to the Director of Education via a Small Schools’ Strategy to ensure that where viable, small schools are able to take proactive decisions to secure their future and provide a high quality education. An output of the task group was to produce a toolkit to support governors, </a:t>
            </a:r>
            <a:r>
              <a:rPr lang="en-GB" dirty="0" err="1"/>
              <a:t>headteachers</a:t>
            </a:r>
            <a:r>
              <a:rPr lang="en-GB" dirty="0"/>
              <a:t> and ECC officers to inform future options for sustainability</a:t>
            </a:r>
            <a:r>
              <a:rPr lang="en-GB" dirty="0" smtClean="0"/>
              <a:t>.</a:t>
            </a:r>
          </a:p>
          <a:p>
            <a:pPr marL="0" lvl="0" indent="0">
              <a:buNone/>
            </a:pPr>
            <a:endParaRPr lang="en-GB" sz="800" dirty="0"/>
          </a:p>
          <a:p>
            <a:pPr marL="0" indent="0">
              <a:buNone/>
            </a:pPr>
            <a:r>
              <a:rPr lang="en-GB" i="1" dirty="0">
                <a:solidFill>
                  <a:srgbClr val="0070C0"/>
                </a:solidFill>
              </a:rPr>
              <a:t>For this review small schools are defined as schools with less than 120 pupils on roll. Of these 62 schools, 37 are Church of England schools (22 voluntary controlled and 15 voluntary aided) and 13 are Community schools. 12 of the small schools are Academies, all but one belonging to a Multi-Academy Trust </a:t>
            </a:r>
            <a:r>
              <a:rPr lang="en-GB" i="1" dirty="0" smtClean="0">
                <a:solidFill>
                  <a:srgbClr val="0070C0"/>
                </a:solidFill>
              </a:rPr>
              <a:t>.</a:t>
            </a:r>
            <a:endParaRPr lang="en-GB" i="1" dirty="0">
              <a:solidFill>
                <a:srgbClr val="0070C0"/>
              </a:solidFill>
            </a:endParaRPr>
          </a:p>
          <a:p>
            <a:endParaRPr lang="en-GB" dirty="0"/>
          </a:p>
        </p:txBody>
      </p:sp>
      <p:sp>
        <p:nvSpPr>
          <p:cNvPr id="3" name="Title 2"/>
          <p:cNvSpPr>
            <a:spLocks noGrp="1"/>
          </p:cNvSpPr>
          <p:nvPr>
            <p:ph type="title"/>
          </p:nvPr>
        </p:nvSpPr>
        <p:spPr>
          <a:xfrm>
            <a:off x="467544" y="404664"/>
            <a:ext cx="8208144" cy="792088"/>
          </a:xfrm>
        </p:spPr>
        <p:txBody>
          <a:bodyPr/>
          <a:lstStyle/>
          <a:p>
            <a:r>
              <a:rPr lang="en-GB" sz="2400" dirty="0">
                <a:solidFill>
                  <a:srgbClr val="0070C0"/>
                </a:solidFill>
              </a:rPr>
              <a:t>Small Schools in Essex – A strategy to sustain small schools serving communities across Essex</a:t>
            </a:r>
          </a:p>
        </p:txBody>
      </p:sp>
    </p:spTree>
    <p:extLst>
      <p:ext uri="{BB962C8B-B14F-4D97-AF65-F5344CB8AC3E}">
        <p14:creationId xmlns:p14="http://schemas.microsoft.com/office/powerpoint/2010/main" val="35096667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23528" y="1268760"/>
            <a:ext cx="8640960" cy="5256584"/>
          </a:xfrm>
        </p:spPr>
        <p:txBody>
          <a:bodyPr/>
          <a:lstStyle/>
          <a:p>
            <a:pPr marL="0" indent="0">
              <a:buNone/>
            </a:pPr>
            <a:r>
              <a:rPr lang="en-GB" b="1" dirty="0" smtClean="0"/>
              <a:t>Recommendations </a:t>
            </a:r>
            <a:r>
              <a:rPr lang="en-GB" b="1" dirty="0"/>
              <a:t>include: </a:t>
            </a:r>
            <a:endParaRPr lang="en-GB" dirty="0"/>
          </a:p>
          <a:p>
            <a:pPr lvl="0"/>
            <a:r>
              <a:rPr lang="en-GB" dirty="0"/>
              <a:t>Carry out a risk assessment of schools using budget projections and pupil numbers</a:t>
            </a:r>
          </a:p>
          <a:p>
            <a:pPr lvl="0"/>
            <a:r>
              <a:rPr lang="en-GB" dirty="0"/>
              <a:t>Pilot school based reviews with a subset of small schools to inform ECC and the Diocese on the specific issues facing the schools in the next 2 years and make recommendations to support schools to be sustainable in the future</a:t>
            </a:r>
          </a:p>
          <a:p>
            <a:pPr lvl="0"/>
            <a:r>
              <a:rPr lang="en-GB" dirty="0"/>
              <a:t>Produce an options paper summarising structured solutions and, where no sustainable options exist, the process for consultation on closure (as last resort). </a:t>
            </a:r>
          </a:p>
          <a:p>
            <a:pPr lvl="0"/>
            <a:r>
              <a:rPr lang="en-GB" dirty="0"/>
              <a:t>Provide a process map for each option with implications for ECC, the school and the wider community</a:t>
            </a:r>
          </a:p>
          <a:p>
            <a:pPr lvl="0"/>
            <a:r>
              <a:rPr lang="en-GB" dirty="0"/>
              <a:t>Communicate the review findings with all schools and send a letter to the </a:t>
            </a:r>
            <a:r>
              <a:rPr lang="en-GB" dirty="0" smtClean="0"/>
              <a:t>LA </a:t>
            </a:r>
            <a:r>
              <a:rPr lang="en-GB" dirty="0"/>
              <a:t>maintained schools in the review</a:t>
            </a:r>
            <a:r>
              <a:rPr lang="en-GB" dirty="0" smtClean="0"/>
              <a:t>.</a:t>
            </a:r>
          </a:p>
          <a:p>
            <a:pPr marL="0" lvl="0" indent="0">
              <a:buNone/>
            </a:pPr>
            <a:endParaRPr lang="en-GB" dirty="0"/>
          </a:p>
          <a:p>
            <a:pPr marL="0" indent="0">
              <a:buNone/>
            </a:pPr>
            <a:r>
              <a:rPr lang="en-GB" dirty="0">
                <a:solidFill>
                  <a:srgbClr val="0070C0"/>
                </a:solidFill>
              </a:rPr>
              <a:t>It was agreed that representative </a:t>
            </a:r>
            <a:r>
              <a:rPr lang="en-GB" dirty="0" err="1">
                <a:solidFill>
                  <a:srgbClr val="0070C0"/>
                </a:solidFill>
              </a:rPr>
              <a:t>headteachers</a:t>
            </a:r>
            <a:r>
              <a:rPr lang="en-GB" dirty="0">
                <a:solidFill>
                  <a:srgbClr val="0070C0"/>
                </a:solidFill>
              </a:rPr>
              <a:t> (from faith and non-faith schools) will be invited to </a:t>
            </a:r>
            <a:r>
              <a:rPr lang="en-GB" dirty="0" smtClean="0">
                <a:solidFill>
                  <a:srgbClr val="0070C0"/>
                </a:solidFill>
              </a:rPr>
              <a:t>join the </a:t>
            </a:r>
            <a:r>
              <a:rPr lang="en-GB" dirty="0">
                <a:solidFill>
                  <a:srgbClr val="0070C0"/>
                </a:solidFill>
              </a:rPr>
              <a:t>strategy group to make further recommendations on a Small School Strategy for </a:t>
            </a:r>
            <a:r>
              <a:rPr lang="en-GB" dirty="0" smtClean="0">
                <a:solidFill>
                  <a:srgbClr val="0070C0"/>
                </a:solidFill>
              </a:rPr>
              <a:t>Essex – Spring 18. </a:t>
            </a:r>
          </a:p>
        </p:txBody>
      </p:sp>
      <p:sp>
        <p:nvSpPr>
          <p:cNvPr id="3" name="Title 2"/>
          <p:cNvSpPr>
            <a:spLocks noGrp="1"/>
          </p:cNvSpPr>
          <p:nvPr>
            <p:ph type="title"/>
          </p:nvPr>
        </p:nvSpPr>
        <p:spPr>
          <a:xfrm>
            <a:off x="467544" y="404664"/>
            <a:ext cx="8208144" cy="720080"/>
          </a:xfrm>
        </p:spPr>
        <p:txBody>
          <a:bodyPr/>
          <a:lstStyle/>
          <a:p>
            <a:r>
              <a:rPr lang="en-GB" sz="2400" dirty="0">
                <a:solidFill>
                  <a:srgbClr val="0070C0"/>
                </a:solidFill>
              </a:rPr>
              <a:t>Small Schools in Essex – A strategy to sustain small schools serving communities across Essex</a:t>
            </a:r>
          </a:p>
        </p:txBody>
      </p:sp>
    </p:spTree>
    <p:extLst>
      <p:ext uri="{BB962C8B-B14F-4D97-AF65-F5344CB8AC3E}">
        <p14:creationId xmlns:p14="http://schemas.microsoft.com/office/powerpoint/2010/main" val="39957015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588224" y="5661248"/>
            <a:ext cx="2448272" cy="119675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4" name="TextBox 3"/>
          <p:cNvSpPr txBox="1"/>
          <p:nvPr/>
        </p:nvSpPr>
        <p:spPr>
          <a:xfrm>
            <a:off x="251521" y="2946397"/>
            <a:ext cx="3457070" cy="3754874"/>
          </a:xfrm>
          <a:prstGeom prst="rect">
            <a:avLst/>
          </a:prstGeom>
          <a:noFill/>
          <a:ln>
            <a:solidFill>
              <a:srgbClr val="FF0000"/>
            </a:solidFill>
          </a:ln>
        </p:spPr>
        <p:txBody>
          <a:bodyPr wrap="square" rtlCol="0">
            <a:spAutoFit/>
          </a:bodyPr>
          <a:lstStyle/>
          <a:p>
            <a:pPr algn="ctr">
              <a:buFont typeface="Arial" charset="0"/>
              <a:buNone/>
            </a:pPr>
            <a:r>
              <a:rPr lang="en-US" sz="2000" b="1" dirty="0" smtClean="0">
                <a:solidFill>
                  <a:srgbClr val="006B84"/>
                </a:solidFill>
                <a:latin typeface="+mn-lt"/>
                <a:ea typeface="FS Rufus"/>
                <a:cs typeface="FS Rufus"/>
              </a:rPr>
              <a:t>Partnership Leads</a:t>
            </a:r>
          </a:p>
          <a:p>
            <a:r>
              <a:rPr lang="en-GB" sz="1800" dirty="0" smtClean="0">
                <a:latin typeface="+mn-lt"/>
                <a:cs typeface="Times New Roman" panose="02020603050405020304" pitchFamily="18" charset="0"/>
              </a:rPr>
              <a:t>Throughout 2017/18 we will be developing their role through termly meetings in partnership with the Education Development Trust – Maggie Farrar. These will be an opportunity for leads to be kept </a:t>
            </a:r>
            <a:r>
              <a:rPr lang="en-GB" sz="1800" dirty="0">
                <a:latin typeface="+mn-lt"/>
                <a:cs typeface="Times New Roman" panose="02020603050405020304" pitchFamily="18" charset="0"/>
              </a:rPr>
              <a:t>up to date with developments of this strategy, hear about the work of other partnerships and develop further the role of the Lead of a Partnership</a:t>
            </a:r>
            <a:r>
              <a:rPr lang="en-GB" sz="2000" dirty="0">
                <a:latin typeface="+mn-lt"/>
                <a:cs typeface="Times New Roman" panose="02020603050405020304" pitchFamily="18" charset="0"/>
              </a:rPr>
              <a:t>. </a:t>
            </a:r>
          </a:p>
        </p:txBody>
      </p:sp>
      <p:sp>
        <p:nvSpPr>
          <p:cNvPr id="6" name="TextBox 5"/>
          <p:cNvSpPr txBox="1"/>
          <p:nvPr/>
        </p:nvSpPr>
        <p:spPr>
          <a:xfrm>
            <a:off x="3995936" y="764704"/>
            <a:ext cx="4968552" cy="707886"/>
          </a:xfrm>
          <a:prstGeom prst="rect">
            <a:avLst/>
          </a:prstGeom>
          <a:noFill/>
          <a:ln>
            <a:solidFill>
              <a:srgbClr val="FF0000"/>
            </a:solidFill>
          </a:ln>
        </p:spPr>
        <p:txBody>
          <a:bodyPr wrap="square" rtlCol="0">
            <a:spAutoFit/>
          </a:bodyPr>
          <a:lstStyle/>
          <a:p>
            <a:pPr algn="ctr">
              <a:buFont typeface="Arial" charset="0"/>
              <a:buNone/>
            </a:pPr>
            <a:r>
              <a:rPr lang="en-US" sz="2000" b="1" dirty="0" smtClean="0">
                <a:solidFill>
                  <a:srgbClr val="006B84"/>
                </a:solidFill>
                <a:latin typeface="FS Rufus"/>
                <a:ea typeface="FS Rufus"/>
                <a:cs typeface="FS Rufus"/>
              </a:rPr>
              <a:t>Continuing to work in partnership with the Education Development Trust</a:t>
            </a:r>
          </a:p>
        </p:txBody>
      </p:sp>
      <p:sp>
        <p:nvSpPr>
          <p:cNvPr id="7" name="TextBox 6"/>
          <p:cNvSpPr txBox="1"/>
          <p:nvPr/>
        </p:nvSpPr>
        <p:spPr>
          <a:xfrm>
            <a:off x="4005566" y="1672645"/>
            <a:ext cx="4958922" cy="1323439"/>
          </a:xfrm>
          <a:prstGeom prst="rect">
            <a:avLst/>
          </a:prstGeom>
          <a:noFill/>
          <a:ln>
            <a:solidFill>
              <a:srgbClr val="FF0000"/>
            </a:solidFill>
          </a:ln>
        </p:spPr>
        <p:txBody>
          <a:bodyPr wrap="square" rtlCol="0">
            <a:spAutoFit/>
          </a:bodyPr>
          <a:lstStyle/>
          <a:p>
            <a:pPr algn="ctr">
              <a:buFont typeface="Arial" charset="0"/>
              <a:buNone/>
            </a:pPr>
            <a:r>
              <a:rPr lang="en-US" sz="2000" b="1" dirty="0" smtClean="0">
                <a:solidFill>
                  <a:srgbClr val="006B84"/>
                </a:solidFill>
                <a:latin typeface="FS Rufus"/>
                <a:ea typeface="FS Rufus"/>
                <a:cs typeface="FS Rufus"/>
              </a:rPr>
              <a:t>County Project Board overseeing the School Led Improvement Strategy</a:t>
            </a:r>
          </a:p>
          <a:p>
            <a:pPr marL="342900" indent="-342900">
              <a:buFont typeface="Arial" panose="020B0604020202020204" pitchFamily="34" charset="0"/>
              <a:buChar char="•"/>
            </a:pPr>
            <a:r>
              <a:rPr lang="en-US" sz="2000" dirty="0" smtClean="0">
                <a:latin typeface="+mn-lt"/>
                <a:ea typeface="FS Rufus"/>
                <a:cs typeface="Times New Roman" panose="02020603050405020304" pitchFamily="18" charset="0"/>
              </a:rPr>
              <a:t>Membership reviewed July 2017</a:t>
            </a:r>
          </a:p>
          <a:p>
            <a:pPr marL="342900" indent="-342900">
              <a:buFont typeface="Arial" panose="020B0604020202020204" pitchFamily="34" charset="0"/>
              <a:buChar char="•"/>
            </a:pPr>
            <a:r>
              <a:rPr lang="en-US" sz="2000" dirty="0" smtClean="0">
                <a:latin typeface="+mn-lt"/>
                <a:ea typeface="FS Rufus"/>
                <a:cs typeface="Times New Roman" panose="02020603050405020304" pitchFamily="18" charset="0"/>
              </a:rPr>
              <a:t>Independent Chair appointed</a:t>
            </a:r>
          </a:p>
        </p:txBody>
      </p:sp>
      <p:sp>
        <p:nvSpPr>
          <p:cNvPr id="8" name="TextBox 7"/>
          <p:cNvSpPr txBox="1"/>
          <p:nvPr/>
        </p:nvSpPr>
        <p:spPr>
          <a:xfrm>
            <a:off x="3990344" y="3223396"/>
            <a:ext cx="4974144" cy="2554545"/>
          </a:xfrm>
          <a:prstGeom prst="rect">
            <a:avLst/>
          </a:prstGeom>
          <a:noFill/>
          <a:ln>
            <a:solidFill>
              <a:srgbClr val="FF0000"/>
            </a:solidFill>
          </a:ln>
        </p:spPr>
        <p:txBody>
          <a:bodyPr wrap="square" rtlCol="0">
            <a:spAutoFit/>
          </a:bodyPr>
          <a:lstStyle/>
          <a:p>
            <a:pPr algn="ctr">
              <a:buFont typeface="Arial" charset="0"/>
              <a:buNone/>
            </a:pPr>
            <a:r>
              <a:rPr lang="en-US" sz="2000" b="1" dirty="0" smtClean="0">
                <a:solidFill>
                  <a:srgbClr val="006B84"/>
                </a:solidFill>
                <a:latin typeface="FS Rufus"/>
                <a:ea typeface="FS Rufus"/>
                <a:cs typeface="FS Rufus"/>
              </a:rPr>
              <a:t>Tools to support Partnership working</a:t>
            </a:r>
          </a:p>
          <a:p>
            <a:pPr marL="285750" indent="-285750">
              <a:buFont typeface="Arial" panose="020B0604020202020204" pitchFamily="34" charset="0"/>
              <a:buChar char="•"/>
            </a:pPr>
            <a:r>
              <a:rPr lang="en-US" sz="2000" dirty="0" smtClean="0">
                <a:latin typeface="+mn-lt"/>
                <a:ea typeface="FS Rufus"/>
                <a:cs typeface="Times New Roman" panose="02020603050405020304" pitchFamily="18" charset="0"/>
              </a:rPr>
              <a:t>Peer Review including governance</a:t>
            </a:r>
          </a:p>
          <a:p>
            <a:pPr marL="285750" indent="-285750">
              <a:buFont typeface="Arial" panose="020B0604020202020204" pitchFamily="34" charset="0"/>
              <a:buChar char="•"/>
            </a:pPr>
            <a:r>
              <a:rPr lang="en-US" sz="2000" dirty="0" smtClean="0">
                <a:latin typeface="+mn-lt"/>
                <a:ea typeface="FS Rufus"/>
                <a:cs typeface="Times New Roman" panose="02020603050405020304" pitchFamily="18" charset="0"/>
              </a:rPr>
              <a:t>Partnership Evaluation and Development Tool</a:t>
            </a:r>
          </a:p>
          <a:p>
            <a:r>
              <a:rPr lang="en-US" sz="2000" dirty="0" smtClean="0">
                <a:latin typeface="+mn-lt"/>
                <a:ea typeface="FS Rufus"/>
                <a:cs typeface="Times New Roman" panose="02020603050405020304" pitchFamily="18" charset="0"/>
              </a:rPr>
              <a:t>First roll out June17- 19 Partnerships attended</a:t>
            </a:r>
          </a:p>
          <a:p>
            <a:r>
              <a:rPr lang="en-US" sz="2000" dirty="0" smtClean="0">
                <a:latin typeface="+mn-lt"/>
                <a:ea typeface="FS Rufus"/>
                <a:cs typeface="Times New Roman" panose="02020603050405020304" pitchFamily="18" charset="0"/>
              </a:rPr>
              <a:t>Second roll out November – 12 Partnerships attended</a:t>
            </a:r>
          </a:p>
        </p:txBody>
      </p:sp>
      <p:sp>
        <p:nvSpPr>
          <p:cNvPr id="9" name="TextBox 8"/>
          <p:cNvSpPr txBox="1"/>
          <p:nvPr/>
        </p:nvSpPr>
        <p:spPr>
          <a:xfrm>
            <a:off x="251520" y="764704"/>
            <a:ext cx="3457069" cy="1815882"/>
          </a:xfrm>
          <a:prstGeom prst="rect">
            <a:avLst/>
          </a:prstGeom>
          <a:noFill/>
          <a:ln>
            <a:solidFill>
              <a:srgbClr val="FF0000"/>
            </a:solidFill>
          </a:ln>
        </p:spPr>
        <p:txBody>
          <a:bodyPr wrap="square" rtlCol="0">
            <a:spAutoFit/>
          </a:bodyPr>
          <a:lstStyle/>
          <a:p>
            <a:pPr algn="ctr">
              <a:buFont typeface="Arial" charset="0"/>
              <a:buNone/>
            </a:pPr>
            <a:r>
              <a:rPr lang="en-US" sz="2000" b="1" dirty="0" smtClean="0">
                <a:solidFill>
                  <a:srgbClr val="006B84"/>
                </a:solidFill>
                <a:latin typeface="+mn-lt"/>
                <a:ea typeface="FS Rufus"/>
                <a:cs typeface="FS Rufus"/>
              </a:rPr>
              <a:t>Essex schools</a:t>
            </a:r>
          </a:p>
          <a:p>
            <a:pPr>
              <a:buFont typeface="Arial" charset="0"/>
              <a:buNone/>
            </a:pPr>
            <a:r>
              <a:rPr lang="en-US" sz="1800" dirty="0" smtClean="0">
                <a:latin typeface="+mn-lt"/>
                <a:ea typeface="FS Rufus"/>
                <a:cs typeface="Times New Roman" panose="02020603050405020304" pitchFamily="18" charset="0"/>
              </a:rPr>
              <a:t>Vast majority of schools working in partnerships – all partnerships allocated days from the LA and supported by a School Effectiveness Partner</a:t>
            </a:r>
          </a:p>
        </p:txBody>
      </p:sp>
      <p:sp>
        <p:nvSpPr>
          <p:cNvPr id="3" name="TextBox 2"/>
          <p:cNvSpPr txBox="1"/>
          <p:nvPr/>
        </p:nvSpPr>
        <p:spPr>
          <a:xfrm>
            <a:off x="251520" y="133048"/>
            <a:ext cx="8712968" cy="461665"/>
          </a:xfrm>
          <a:prstGeom prst="rect">
            <a:avLst/>
          </a:prstGeom>
          <a:noFill/>
          <a:ln>
            <a:solidFill>
              <a:srgbClr val="FF0000"/>
            </a:solidFill>
          </a:ln>
        </p:spPr>
        <p:txBody>
          <a:bodyPr wrap="square" rtlCol="0">
            <a:spAutoFit/>
          </a:bodyPr>
          <a:lstStyle/>
          <a:p>
            <a:pPr algn="ctr"/>
            <a:r>
              <a:rPr lang="en-GB" b="1" dirty="0">
                <a:latin typeface="+mn-lt"/>
              </a:rPr>
              <a:t>School-led </a:t>
            </a:r>
            <a:r>
              <a:rPr lang="en-GB" b="1" dirty="0" smtClean="0">
                <a:latin typeface="+mn-lt"/>
              </a:rPr>
              <a:t>Improvement System Update</a:t>
            </a:r>
            <a:endParaRPr lang="en-GB" b="1" dirty="0">
              <a:latin typeface="+mn-lt"/>
            </a:endParaRPr>
          </a:p>
        </p:txBody>
      </p:sp>
      <p:sp>
        <p:nvSpPr>
          <p:cNvPr id="10" name="TextBox 9"/>
          <p:cNvSpPr txBox="1"/>
          <p:nvPr/>
        </p:nvSpPr>
        <p:spPr>
          <a:xfrm>
            <a:off x="3980073" y="5777941"/>
            <a:ext cx="4968552" cy="923330"/>
          </a:xfrm>
          <a:prstGeom prst="rect">
            <a:avLst/>
          </a:prstGeom>
          <a:noFill/>
          <a:ln>
            <a:solidFill>
              <a:srgbClr val="FF0000"/>
            </a:solidFill>
          </a:ln>
        </p:spPr>
        <p:txBody>
          <a:bodyPr wrap="square" rtlCol="0">
            <a:spAutoFit/>
          </a:bodyPr>
          <a:lstStyle/>
          <a:p>
            <a:pPr algn="ctr">
              <a:buFont typeface="Arial" charset="0"/>
              <a:buNone/>
            </a:pPr>
            <a:r>
              <a:rPr lang="en-US" sz="1800" b="1" dirty="0" smtClean="0">
                <a:solidFill>
                  <a:srgbClr val="006B84"/>
                </a:solidFill>
                <a:latin typeface="FS Rufus"/>
                <a:ea typeface="FS Rufus"/>
                <a:cs typeface="FS Rufus"/>
              </a:rPr>
              <a:t>Developing a proposal for Quadrant Meetings with Leads of Partnerships and TSAs with a focus on school </a:t>
            </a:r>
            <a:r>
              <a:rPr lang="en-US" sz="1800" b="1" dirty="0">
                <a:solidFill>
                  <a:srgbClr val="006B84"/>
                </a:solidFill>
                <a:latin typeface="FS Rufus"/>
                <a:ea typeface="FS Rufus"/>
                <a:cs typeface="FS Rufus"/>
              </a:rPr>
              <a:t>i</a:t>
            </a:r>
            <a:r>
              <a:rPr lang="en-US" sz="1800" b="1" dirty="0" smtClean="0">
                <a:solidFill>
                  <a:srgbClr val="006B84"/>
                </a:solidFill>
                <a:latin typeface="FS Rufus"/>
                <a:ea typeface="FS Rufus"/>
                <a:cs typeface="FS Rufus"/>
              </a:rPr>
              <a:t>mprovement </a:t>
            </a:r>
          </a:p>
        </p:txBody>
      </p:sp>
    </p:spTree>
    <p:extLst>
      <p:ext uri="{BB962C8B-B14F-4D97-AF65-F5344CB8AC3E}">
        <p14:creationId xmlns:p14="http://schemas.microsoft.com/office/powerpoint/2010/main" val="1840411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dirty="0" smtClean="0"/>
              <a:t>The £140 million over the next two years announced by the DfE to support school improvement.</a:t>
            </a:r>
          </a:p>
          <a:p>
            <a:endParaRPr lang="en-GB" dirty="0" smtClean="0"/>
          </a:p>
          <a:p>
            <a:r>
              <a:rPr lang="en-GB" b="1" dirty="0" smtClean="0"/>
              <a:t>Round 1</a:t>
            </a:r>
            <a:r>
              <a:rPr lang="en-GB" dirty="0" smtClean="0"/>
              <a:t> in June there 197 bids submitted nationally – 56 were successful.</a:t>
            </a:r>
          </a:p>
          <a:p>
            <a:endParaRPr lang="en-GB" dirty="0" smtClean="0"/>
          </a:p>
          <a:p>
            <a:r>
              <a:rPr lang="en-GB" dirty="0"/>
              <a:t>In total 6 bids were submitted across </a:t>
            </a:r>
            <a:r>
              <a:rPr lang="en-GB" dirty="0" smtClean="0"/>
              <a:t>Essex</a:t>
            </a:r>
            <a:r>
              <a:rPr lang="en-GB" dirty="0"/>
              <a:t>, Thurrock and Southend  with only </a:t>
            </a:r>
            <a:r>
              <a:rPr lang="en-GB" dirty="0" smtClean="0"/>
              <a:t>1 </a:t>
            </a:r>
            <a:r>
              <a:rPr lang="en-GB" dirty="0"/>
              <a:t>bid being </a:t>
            </a:r>
            <a:r>
              <a:rPr lang="en-GB" dirty="0" smtClean="0"/>
              <a:t>successful.</a:t>
            </a:r>
          </a:p>
          <a:p>
            <a:endParaRPr lang="en-GB" dirty="0" smtClean="0"/>
          </a:p>
          <a:p>
            <a:r>
              <a:rPr lang="en-GB" dirty="0" smtClean="0"/>
              <a:t>The Essex Local Authority in collaboration with the Teaching School Alliances’ application for  £500,000 bid  is focused  on improving boys reading across Key Stages 1 to 3.</a:t>
            </a:r>
          </a:p>
          <a:p>
            <a:endParaRPr lang="en-GB" dirty="0" smtClean="0"/>
          </a:p>
          <a:p>
            <a:r>
              <a:rPr lang="en-GB" dirty="0" smtClean="0"/>
              <a:t>There are three main programmes </a:t>
            </a:r>
            <a:r>
              <a:rPr lang="en-GB" dirty="0"/>
              <a:t>each one is specifically targeted at each key stage – phonics, </a:t>
            </a:r>
            <a:r>
              <a:rPr lang="en-GB" dirty="0" smtClean="0"/>
              <a:t>reading, comprehension and fluency . </a:t>
            </a:r>
          </a:p>
          <a:p>
            <a:endParaRPr lang="en-GB" dirty="0" smtClean="0"/>
          </a:p>
          <a:p>
            <a:r>
              <a:rPr lang="en-GB" dirty="0" smtClean="0"/>
              <a:t>Nearly 80 schools including secondary and feeder primary schools have been invited to be part of this two year project.</a:t>
            </a:r>
          </a:p>
          <a:p>
            <a:endParaRPr lang="en-GB" dirty="0" smtClean="0"/>
          </a:p>
          <a:p>
            <a:endParaRPr lang="en-GB" dirty="0"/>
          </a:p>
          <a:p>
            <a:endParaRPr lang="en-GB" dirty="0"/>
          </a:p>
        </p:txBody>
      </p:sp>
      <p:sp>
        <p:nvSpPr>
          <p:cNvPr id="3" name="Title 2"/>
          <p:cNvSpPr>
            <a:spLocks noGrp="1"/>
          </p:cNvSpPr>
          <p:nvPr>
            <p:ph type="title"/>
          </p:nvPr>
        </p:nvSpPr>
        <p:spPr>
          <a:xfrm>
            <a:off x="395536" y="404664"/>
            <a:ext cx="8208144" cy="648072"/>
          </a:xfrm>
        </p:spPr>
        <p:txBody>
          <a:bodyPr/>
          <a:lstStyle/>
          <a:p>
            <a:r>
              <a:rPr lang="en-GB" dirty="0" smtClean="0"/>
              <a:t>School Strategic Improvement Fund SSIF</a:t>
            </a:r>
            <a:endParaRPr lang="en-GB" dirty="0"/>
          </a:p>
        </p:txBody>
      </p:sp>
    </p:spTree>
    <p:custDataLst>
      <p:tags r:id="rId1"/>
    </p:custDataLst>
    <p:extLst>
      <p:ext uri="{BB962C8B-B14F-4D97-AF65-F5344CB8AC3E}">
        <p14:creationId xmlns:p14="http://schemas.microsoft.com/office/powerpoint/2010/main" val="13317943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buNone/>
            </a:pPr>
            <a:r>
              <a:rPr lang="en-GB" sz="2400" dirty="0"/>
              <a:t>Please follow this link to see a</a:t>
            </a:r>
            <a:r>
              <a:rPr lang="en-GB" sz="2400" dirty="0" smtClean="0"/>
              <a:t> </a:t>
            </a:r>
            <a:r>
              <a:rPr lang="en-GB" sz="2400" dirty="0"/>
              <a:t>survey for </a:t>
            </a:r>
            <a:r>
              <a:rPr lang="en-GB" sz="2400" dirty="0" err="1"/>
              <a:t>headteachers</a:t>
            </a:r>
            <a:r>
              <a:rPr lang="en-GB" sz="2400" dirty="0"/>
              <a:t>, seeking feedback on the </a:t>
            </a:r>
            <a:r>
              <a:rPr lang="en-GB" sz="2400" dirty="0" smtClean="0"/>
              <a:t>Primary data summary reports</a:t>
            </a:r>
            <a:r>
              <a:rPr lang="en-GB" sz="2400" dirty="0"/>
              <a:t> </a:t>
            </a:r>
            <a:r>
              <a:rPr lang="en-GB" sz="2400" dirty="0" smtClean="0"/>
              <a:t>available via Perspective </a:t>
            </a:r>
            <a:r>
              <a:rPr lang="en-GB" sz="2400" dirty="0" err="1" smtClean="0"/>
              <a:t>Lite</a:t>
            </a:r>
            <a:r>
              <a:rPr lang="en-GB" sz="2400" dirty="0" smtClean="0"/>
              <a:t>.</a:t>
            </a:r>
            <a:endParaRPr lang="en-GB" sz="2400" dirty="0"/>
          </a:p>
          <a:p>
            <a:pPr marL="0" indent="0">
              <a:buNone/>
            </a:pPr>
            <a:endParaRPr lang="en-GB" sz="2400" dirty="0"/>
          </a:p>
          <a:p>
            <a:pPr marL="0" indent="0">
              <a:buNone/>
            </a:pPr>
            <a:r>
              <a:rPr lang="en-GB" sz="2400" u="sng" dirty="0">
                <a:hlinkClick r:id="rId2"/>
              </a:rPr>
              <a:t>http://surveys.essexinsight.org.uk/2017primaryreports</a:t>
            </a:r>
            <a:endParaRPr lang="en-GB" sz="2400" dirty="0"/>
          </a:p>
          <a:p>
            <a:pPr marL="0" indent="0">
              <a:buNone/>
            </a:pPr>
            <a:r>
              <a:rPr lang="en-GB" sz="2400" dirty="0"/>
              <a:t> </a:t>
            </a:r>
            <a:endParaRPr lang="en-GB" sz="2400" dirty="0" smtClean="0"/>
          </a:p>
          <a:p>
            <a:pPr marL="0" indent="0">
              <a:buNone/>
            </a:pPr>
            <a:endParaRPr lang="en-GB" sz="2400" dirty="0"/>
          </a:p>
          <a:p>
            <a:pPr marL="0" indent="0">
              <a:buNone/>
            </a:pPr>
            <a:r>
              <a:rPr lang="en-GB" sz="2400" dirty="0" smtClean="0"/>
              <a:t>The survey </a:t>
            </a:r>
            <a:r>
              <a:rPr lang="en-GB" sz="2400" dirty="0"/>
              <a:t>is set to be open </a:t>
            </a:r>
            <a:r>
              <a:rPr lang="en-GB" sz="2400" dirty="0" smtClean="0"/>
              <a:t>until 22 November 17.</a:t>
            </a:r>
          </a:p>
          <a:p>
            <a:pPr marL="0" indent="0">
              <a:buNone/>
            </a:pPr>
            <a:endParaRPr lang="en-GB" sz="2400" dirty="0"/>
          </a:p>
          <a:p>
            <a:pPr marL="0" indent="0" algn="ctr">
              <a:buNone/>
            </a:pPr>
            <a:r>
              <a:rPr lang="en-GB" sz="2400" b="1" dirty="0" smtClean="0"/>
              <a:t>Thank you for your feedback!</a:t>
            </a:r>
            <a:endParaRPr lang="en-GB" sz="2400" b="1" dirty="0"/>
          </a:p>
        </p:txBody>
      </p:sp>
      <p:sp>
        <p:nvSpPr>
          <p:cNvPr id="3" name="Title 2"/>
          <p:cNvSpPr>
            <a:spLocks noGrp="1"/>
          </p:cNvSpPr>
          <p:nvPr>
            <p:ph type="title"/>
          </p:nvPr>
        </p:nvSpPr>
        <p:spPr>
          <a:xfrm>
            <a:off x="467544" y="404664"/>
            <a:ext cx="8496944" cy="648072"/>
          </a:xfrm>
        </p:spPr>
        <p:txBody>
          <a:bodyPr/>
          <a:lstStyle/>
          <a:p>
            <a:r>
              <a:rPr lang="en-GB" sz="2800" dirty="0" smtClean="0"/>
              <a:t>Headteacher feedback on Primary Data Reports</a:t>
            </a:r>
            <a:r>
              <a:rPr lang="en-GB" dirty="0" smtClean="0"/>
              <a:t/>
            </a:r>
            <a:br>
              <a:rPr lang="en-GB" dirty="0" smtClean="0"/>
            </a:br>
            <a:endParaRPr lang="en-GB" dirty="0"/>
          </a:p>
        </p:txBody>
      </p:sp>
    </p:spTree>
    <p:extLst>
      <p:ext uri="{BB962C8B-B14F-4D97-AF65-F5344CB8AC3E}">
        <p14:creationId xmlns:p14="http://schemas.microsoft.com/office/powerpoint/2010/main" val="1410066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7544" y="908721"/>
            <a:ext cx="8208144" cy="5616624"/>
          </a:xfrm>
        </p:spPr>
        <p:txBody>
          <a:bodyPr/>
          <a:lstStyle/>
          <a:p>
            <a:r>
              <a:rPr lang="en-GB" sz="2400" dirty="0" smtClean="0"/>
              <a:t>Outcomes 2017</a:t>
            </a:r>
          </a:p>
          <a:p>
            <a:pPr marL="0" indent="0">
              <a:buNone/>
            </a:pPr>
            <a:endParaRPr lang="en-GB" sz="2400" dirty="0"/>
          </a:p>
          <a:p>
            <a:r>
              <a:rPr lang="en-GB" sz="2400" dirty="0" smtClean="0"/>
              <a:t>Priorities 2017</a:t>
            </a:r>
          </a:p>
          <a:p>
            <a:pPr marL="0" indent="0">
              <a:buNone/>
            </a:pPr>
            <a:endParaRPr lang="en-GB" sz="2400" dirty="0" smtClean="0"/>
          </a:p>
          <a:p>
            <a:r>
              <a:rPr lang="en-GB" sz="2400" dirty="0" smtClean="0"/>
              <a:t>SEND Strategy Update</a:t>
            </a:r>
          </a:p>
          <a:p>
            <a:pPr marL="0" indent="0">
              <a:buNone/>
            </a:pPr>
            <a:endParaRPr lang="en-GB" sz="2400" dirty="0" smtClean="0"/>
          </a:p>
          <a:p>
            <a:r>
              <a:rPr lang="en-GB" sz="2400" dirty="0" smtClean="0"/>
              <a:t>Education Restructure</a:t>
            </a:r>
          </a:p>
          <a:p>
            <a:endParaRPr lang="en-GB" sz="2400" dirty="0"/>
          </a:p>
          <a:p>
            <a:r>
              <a:rPr lang="en-GB" sz="2400" dirty="0"/>
              <a:t> </a:t>
            </a:r>
            <a:r>
              <a:rPr lang="en-GB" sz="2400" dirty="0" smtClean="0"/>
              <a:t>Updates:</a:t>
            </a:r>
          </a:p>
          <a:p>
            <a:pPr lvl="1"/>
            <a:r>
              <a:rPr lang="en-GB" sz="2400" dirty="0" smtClean="0"/>
              <a:t>GDPR</a:t>
            </a:r>
          </a:p>
          <a:p>
            <a:pPr lvl="1"/>
            <a:r>
              <a:rPr lang="en-GB" sz="2400" dirty="0" smtClean="0"/>
              <a:t>Small Schools </a:t>
            </a:r>
          </a:p>
          <a:p>
            <a:pPr lvl="1"/>
            <a:r>
              <a:rPr lang="en-GB" sz="2400" dirty="0"/>
              <a:t>School-led Improvement</a:t>
            </a:r>
          </a:p>
          <a:p>
            <a:pPr lvl="1"/>
            <a:r>
              <a:rPr lang="en-GB" sz="2400" dirty="0" smtClean="0"/>
              <a:t>Strategic School Improvement Fund (SSIF)</a:t>
            </a:r>
          </a:p>
          <a:p>
            <a:endParaRPr lang="en-GB" sz="2400" dirty="0"/>
          </a:p>
        </p:txBody>
      </p:sp>
      <p:sp>
        <p:nvSpPr>
          <p:cNvPr id="3" name="Title 2"/>
          <p:cNvSpPr>
            <a:spLocks noGrp="1"/>
          </p:cNvSpPr>
          <p:nvPr>
            <p:ph type="title"/>
          </p:nvPr>
        </p:nvSpPr>
        <p:spPr>
          <a:xfrm>
            <a:off x="467544" y="188640"/>
            <a:ext cx="8208144" cy="576064"/>
          </a:xfrm>
        </p:spPr>
        <p:txBody>
          <a:bodyPr/>
          <a:lstStyle/>
          <a:p>
            <a:r>
              <a:rPr lang="en-GB" dirty="0" smtClean="0"/>
              <a:t>Agenda</a:t>
            </a:r>
            <a:endParaRPr lang="en-GB" dirty="0"/>
          </a:p>
        </p:txBody>
      </p:sp>
    </p:spTree>
    <p:extLst>
      <p:ext uri="{BB962C8B-B14F-4D97-AF65-F5344CB8AC3E}">
        <p14:creationId xmlns:p14="http://schemas.microsoft.com/office/powerpoint/2010/main" val="13077645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Education Restructure</a:t>
            </a:r>
            <a:endParaRPr lang="en-GB" dirty="0"/>
          </a:p>
        </p:txBody>
      </p:sp>
      <p:sp>
        <p:nvSpPr>
          <p:cNvPr id="4" name="Text Placeholder 3"/>
          <p:cNvSpPr>
            <a:spLocks noGrp="1"/>
          </p:cNvSpPr>
          <p:nvPr>
            <p:ph type="body" sz="quarter" idx="11"/>
          </p:nvPr>
        </p:nvSpPr>
        <p:spPr/>
        <p:txBody>
          <a:bodyPr/>
          <a:lstStyle/>
          <a:p>
            <a:r>
              <a:rPr lang="en-GB" dirty="0" smtClean="0"/>
              <a:t>Dave Hill</a:t>
            </a:r>
            <a:endParaRPr lang="en-GB" dirty="0"/>
          </a:p>
        </p:txBody>
      </p:sp>
    </p:spTree>
    <p:extLst>
      <p:ext uri="{BB962C8B-B14F-4D97-AF65-F5344CB8AC3E}">
        <p14:creationId xmlns:p14="http://schemas.microsoft.com/office/powerpoint/2010/main" val="3708869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dirty="0" smtClean="0"/>
              <a:t>This is part of a corporate wide restructure</a:t>
            </a:r>
          </a:p>
          <a:p>
            <a:pPr marL="0" indent="0">
              <a:buNone/>
            </a:pPr>
            <a:endParaRPr lang="en-GB" dirty="0" smtClean="0"/>
          </a:p>
          <a:p>
            <a:r>
              <a:rPr lang="en-GB" dirty="0" smtClean="0"/>
              <a:t>Focus is to sustain the parts of the directorate that are working well but to improve those where there are gaps</a:t>
            </a:r>
          </a:p>
          <a:p>
            <a:pPr marL="0" indent="0">
              <a:buNone/>
            </a:pPr>
            <a:endParaRPr lang="en-GB" dirty="0" smtClean="0"/>
          </a:p>
          <a:p>
            <a:r>
              <a:rPr lang="en-GB" dirty="0" smtClean="0"/>
              <a:t>Key priority is to build capacity to provide more early support and intervention</a:t>
            </a:r>
          </a:p>
          <a:p>
            <a:pPr marL="0" indent="0">
              <a:buNone/>
            </a:pPr>
            <a:endParaRPr lang="en-GB" dirty="0" smtClean="0"/>
          </a:p>
          <a:p>
            <a:r>
              <a:rPr lang="en-GB" dirty="0" smtClean="0"/>
              <a:t>A second priority is to better align services around schools and families</a:t>
            </a:r>
          </a:p>
          <a:p>
            <a:pPr marL="0" indent="0">
              <a:buNone/>
            </a:pPr>
            <a:endParaRPr lang="en-GB" dirty="0" smtClean="0"/>
          </a:p>
          <a:p>
            <a:r>
              <a:rPr lang="en-GB" dirty="0" smtClean="0"/>
              <a:t>There is a key focus on the capacity required to deliver the SEND ambitions and more focus on vulnerable children.</a:t>
            </a:r>
            <a:endParaRPr lang="en-GB" dirty="0"/>
          </a:p>
        </p:txBody>
      </p:sp>
      <p:sp>
        <p:nvSpPr>
          <p:cNvPr id="3" name="Title 2"/>
          <p:cNvSpPr>
            <a:spLocks noGrp="1"/>
          </p:cNvSpPr>
          <p:nvPr>
            <p:ph type="title"/>
          </p:nvPr>
        </p:nvSpPr>
        <p:spPr/>
        <p:txBody>
          <a:bodyPr/>
          <a:lstStyle/>
          <a:p>
            <a:r>
              <a:rPr lang="en-GB" dirty="0" smtClean="0"/>
              <a:t>ECC Education Re-design</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30" y="175124"/>
            <a:ext cx="8940066" cy="4844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57069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dirty="0" smtClean="0"/>
              <a:t>An additional access point into the directorate for schools and families</a:t>
            </a:r>
          </a:p>
          <a:p>
            <a:pPr marL="0" indent="0">
              <a:buNone/>
            </a:pPr>
            <a:endParaRPr lang="en-GB" dirty="0" smtClean="0"/>
          </a:p>
          <a:p>
            <a:r>
              <a:rPr lang="en-GB" dirty="0" smtClean="0"/>
              <a:t>Provides a secure entry point for all enquiries (you don’t need to know who to direct the enquiry to and there will be clear expectations on the response received)</a:t>
            </a:r>
          </a:p>
          <a:p>
            <a:pPr marL="0" indent="0">
              <a:buNone/>
            </a:pPr>
            <a:endParaRPr lang="en-GB" dirty="0" smtClean="0"/>
          </a:p>
          <a:p>
            <a:r>
              <a:rPr lang="en-GB" dirty="0" smtClean="0"/>
              <a:t>There will be liaison between this hub and the family operations hub</a:t>
            </a:r>
          </a:p>
          <a:p>
            <a:pPr marL="0" indent="0">
              <a:buNone/>
            </a:pPr>
            <a:endParaRPr lang="en-GB" dirty="0" smtClean="0"/>
          </a:p>
          <a:p>
            <a:r>
              <a:rPr lang="en-GB" dirty="0" smtClean="0"/>
              <a:t>Likely to be telephone and virtual</a:t>
            </a:r>
          </a:p>
          <a:p>
            <a:pPr marL="0" indent="0">
              <a:buNone/>
            </a:pPr>
            <a:endParaRPr lang="en-GB" dirty="0" smtClean="0"/>
          </a:p>
          <a:p>
            <a:r>
              <a:rPr lang="en-GB" dirty="0" smtClean="0"/>
              <a:t>Expertise will come from within the services</a:t>
            </a:r>
          </a:p>
          <a:p>
            <a:pPr marL="0" indent="0">
              <a:buNone/>
            </a:pPr>
            <a:endParaRPr lang="en-GB" dirty="0" smtClean="0"/>
          </a:p>
          <a:p>
            <a:r>
              <a:rPr lang="en-GB" dirty="0" smtClean="0"/>
              <a:t>Will be co-designed with schools – volunteers?</a:t>
            </a:r>
          </a:p>
          <a:p>
            <a:endParaRPr lang="en-GB" dirty="0"/>
          </a:p>
          <a:p>
            <a:pPr marL="0" indent="0">
              <a:buNone/>
            </a:pPr>
            <a:endParaRPr lang="en-GB" dirty="0"/>
          </a:p>
        </p:txBody>
      </p:sp>
      <p:sp>
        <p:nvSpPr>
          <p:cNvPr id="3" name="Title 2"/>
          <p:cNvSpPr>
            <a:spLocks noGrp="1"/>
          </p:cNvSpPr>
          <p:nvPr>
            <p:ph type="title"/>
          </p:nvPr>
        </p:nvSpPr>
        <p:spPr/>
        <p:txBody>
          <a:bodyPr/>
          <a:lstStyle/>
          <a:p>
            <a:r>
              <a:rPr lang="en-GB" dirty="0" smtClean="0"/>
              <a:t>Early Advice and Guidance Hub </a:t>
            </a:r>
            <a:r>
              <a:rPr lang="en-GB" sz="1400" dirty="0" smtClean="0"/>
              <a:t>(name to change)</a:t>
            </a:r>
            <a:endParaRPr lang="en-GB" sz="1400" dirty="0"/>
          </a:p>
        </p:txBody>
      </p:sp>
    </p:spTree>
    <p:extLst>
      <p:ext uri="{BB962C8B-B14F-4D97-AF65-F5344CB8AC3E}">
        <p14:creationId xmlns:p14="http://schemas.microsoft.com/office/powerpoint/2010/main" val="7108310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7700" y="1052513"/>
            <a:ext cx="7848600" cy="630237"/>
          </a:xfrm>
        </p:spPr>
        <p:txBody>
          <a:bodyPr/>
          <a:lstStyle/>
          <a:p>
            <a:pPr>
              <a:defRPr/>
            </a:pPr>
            <a:r>
              <a:rPr lang="en-GB" dirty="0"/>
              <a:t>Proposed </a:t>
            </a:r>
            <a:r>
              <a:rPr lang="en-GB" dirty="0" smtClean="0"/>
              <a:t>Structure detail 1 of 4 </a:t>
            </a:r>
            <a:endParaRPr lang="en-GB" dirty="0"/>
          </a:p>
        </p:txBody>
      </p:sp>
      <p:pic>
        <p:nvPicPr>
          <p:cNvPr id="1229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700213"/>
            <a:ext cx="8856662"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373688"/>
            <a:ext cx="3851275"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6"/>
          <p:cNvSpPr>
            <a:spLocks noChangeArrowheads="1"/>
          </p:cNvSpPr>
          <p:nvPr/>
        </p:nvSpPr>
        <p:spPr bwMode="auto">
          <a:xfrm>
            <a:off x="179388" y="5589588"/>
            <a:ext cx="1655762" cy="792162"/>
          </a:xfrm>
          <a:prstGeom prst="rect">
            <a:avLst/>
          </a:prstGeom>
          <a:noFill/>
          <a:ln w="1905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Arial" charset="0"/>
                <a:ea typeface="MS PGothic" pitchFamily="34" charset="-128"/>
              </a:defRPr>
            </a:lvl1pPr>
            <a:lvl2pPr marL="742950" indent="-285750">
              <a:spcBef>
                <a:spcPct val="20000"/>
              </a:spcBef>
              <a:buChar char="–"/>
              <a:defRPr sz="2000">
                <a:solidFill>
                  <a:schemeClr val="tx1"/>
                </a:solidFill>
                <a:latin typeface="Arial" charset="0"/>
                <a:ea typeface="MS PGothic" pitchFamily="34" charset="-128"/>
              </a:defRPr>
            </a:lvl2pPr>
            <a:lvl3pPr marL="1143000" indent="-228600">
              <a:spcBef>
                <a:spcPct val="20000"/>
              </a:spcBef>
              <a:buChar char="•"/>
              <a:defRPr sz="2000">
                <a:solidFill>
                  <a:schemeClr val="tx1"/>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spcBef>
                <a:spcPct val="0"/>
              </a:spcBef>
              <a:buFontTx/>
              <a:buNone/>
            </a:pPr>
            <a:endParaRPr lang="en-GB" altLang="en-US" sz="2400">
              <a:latin typeface="Times" pitchFamily="18" charset="0"/>
            </a:endParaRPr>
          </a:p>
        </p:txBody>
      </p:sp>
    </p:spTree>
    <p:extLst>
      <p:ext uri="{BB962C8B-B14F-4D97-AF65-F5344CB8AC3E}">
        <p14:creationId xmlns:p14="http://schemas.microsoft.com/office/powerpoint/2010/main" val="30999291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7700" y="-4763"/>
            <a:ext cx="7848600" cy="573088"/>
          </a:xfrm>
        </p:spPr>
        <p:txBody>
          <a:bodyPr/>
          <a:lstStyle/>
          <a:p>
            <a:pPr>
              <a:defRPr/>
            </a:pPr>
            <a:r>
              <a:rPr lang="en-GB" dirty="0"/>
              <a:t>Proposed Structure detail </a:t>
            </a:r>
            <a:r>
              <a:rPr lang="en-GB" dirty="0" smtClean="0"/>
              <a:t>2 of 4 </a:t>
            </a:r>
            <a:endParaRPr lang="en-GB" dirty="0"/>
          </a:p>
        </p:txBody>
      </p:sp>
      <p:pic>
        <p:nvPicPr>
          <p:cNvPr id="1331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81075"/>
            <a:ext cx="6335712"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373688"/>
            <a:ext cx="3851275"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6"/>
          <p:cNvSpPr>
            <a:spLocks noChangeArrowheads="1"/>
          </p:cNvSpPr>
          <p:nvPr/>
        </p:nvSpPr>
        <p:spPr bwMode="auto">
          <a:xfrm>
            <a:off x="1835150" y="5589588"/>
            <a:ext cx="865188" cy="747712"/>
          </a:xfrm>
          <a:prstGeom prst="rect">
            <a:avLst/>
          </a:prstGeom>
          <a:noFill/>
          <a:ln w="1905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Arial" charset="0"/>
                <a:ea typeface="MS PGothic" pitchFamily="34" charset="-128"/>
              </a:defRPr>
            </a:lvl1pPr>
            <a:lvl2pPr marL="742950" indent="-285750">
              <a:spcBef>
                <a:spcPct val="20000"/>
              </a:spcBef>
              <a:buChar char="–"/>
              <a:defRPr sz="2000">
                <a:solidFill>
                  <a:schemeClr val="tx1"/>
                </a:solidFill>
                <a:latin typeface="Arial" charset="0"/>
                <a:ea typeface="MS PGothic" pitchFamily="34" charset="-128"/>
              </a:defRPr>
            </a:lvl2pPr>
            <a:lvl3pPr marL="1143000" indent="-228600">
              <a:spcBef>
                <a:spcPct val="20000"/>
              </a:spcBef>
              <a:buChar char="•"/>
              <a:defRPr sz="2000">
                <a:solidFill>
                  <a:schemeClr val="tx1"/>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spcBef>
                <a:spcPct val="0"/>
              </a:spcBef>
              <a:buFontTx/>
              <a:buNone/>
            </a:pPr>
            <a:endParaRPr lang="en-GB" altLang="en-US" sz="2400">
              <a:latin typeface="Times" pitchFamily="18" charset="0"/>
            </a:endParaRPr>
          </a:p>
        </p:txBody>
      </p:sp>
    </p:spTree>
    <p:extLst>
      <p:ext uri="{BB962C8B-B14F-4D97-AF65-F5344CB8AC3E}">
        <p14:creationId xmlns:p14="http://schemas.microsoft.com/office/powerpoint/2010/main" val="35922008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7700" y="188913"/>
            <a:ext cx="7848600" cy="576262"/>
          </a:xfrm>
        </p:spPr>
        <p:txBody>
          <a:bodyPr/>
          <a:lstStyle/>
          <a:p>
            <a:pPr>
              <a:defRPr/>
            </a:pPr>
            <a:r>
              <a:rPr lang="en-GB" dirty="0"/>
              <a:t>Proposed Structure detail </a:t>
            </a:r>
            <a:r>
              <a:rPr lang="en-GB" dirty="0" smtClean="0"/>
              <a:t>3 of 4 </a:t>
            </a:r>
            <a:endParaRPr lang="en-GB" dirty="0"/>
          </a:p>
        </p:txBody>
      </p:sp>
      <p:pic>
        <p:nvPicPr>
          <p:cNvPr id="1433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35175" y="1068388"/>
            <a:ext cx="5073650" cy="559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373688"/>
            <a:ext cx="3851275"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7"/>
          <p:cNvSpPr>
            <a:spLocks noChangeArrowheads="1"/>
          </p:cNvSpPr>
          <p:nvPr/>
        </p:nvSpPr>
        <p:spPr bwMode="auto">
          <a:xfrm>
            <a:off x="2411413" y="5581650"/>
            <a:ext cx="1223962" cy="1000125"/>
          </a:xfrm>
          <a:prstGeom prst="rect">
            <a:avLst/>
          </a:prstGeom>
          <a:noFill/>
          <a:ln w="1905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Arial" charset="0"/>
                <a:ea typeface="MS PGothic" pitchFamily="34" charset="-128"/>
              </a:defRPr>
            </a:lvl1pPr>
            <a:lvl2pPr marL="742950" indent="-285750">
              <a:spcBef>
                <a:spcPct val="20000"/>
              </a:spcBef>
              <a:buChar char="–"/>
              <a:defRPr sz="2000">
                <a:solidFill>
                  <a:schemeClr val="tx1"/>
                </a:solidFill>
                <a:latin typeface="Arial" charset="0"/>
                <a:ea typeface="MS PGothic" pitchFamily="34" charset="-128"/>
              </a:defRPr>
            </a:lvl2pPr>
            <a:lvl3pPr marL="1143000" indent="-228600">
              <a:spcBef>
                <a:spcPct val="20000"/>
              </a:spcBef>
              <a:buChar char="•"/>
              <a:defRPr sz="2000">
                <a:solidFill>
                  <a:schemeClr val="tx1"/>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spcBef>
                <a:spcPct val="0"/>
              </a:spcBef>
              <a:buFontTx/>
              <a:buNone/>
            </a:pPr>
            <a:endParaRPr lang="en-GB" altLang="en-US" sz="2400">
              <a:latin typeface="Times" pitchFamily="18" charset="0"/>
            </a:endParaRPr>
          </a:p>
        </p:txBody>
      </p:sp>
    </p:spTree>
    <p:extLst>
      <p:ext uri="{BB962C8B-B14F-4D97-AF65-F5344CB8AC3E}">
        <p14:creationId xmlns:p14="http://schemas.microsoft.com/office/powerpoint/2010/main" val="32389030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2988" y="260350"/>
            <a:ext cx="7848600" cy="720725"/>
          </a:xfrm>
        </p:spPr>
        <p:txBody>
          <a:bodyPr/>
          <a:lstStyle/>
          <a:p>
            <a:pPr>
              <a:defRPr/>
            </a:pPr>
            <a:r>
              <a:rPr lang="en-GB" dirty="0"/>
              <a:t>Proposed Structure detail </a:t>
            </a:r>
            <a:r>
              <a:rPr lang="en-GB" dirty="0" smtClean="0"/>
              <a:t>4 of 4 </a:t>
            </a:r>
            <a:endParaRPr lang="en-GB" dirty="0"/>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063625"/>
            <a:ext cx="6789737"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373688"/>
            <a:ext cx="3851275"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5"/>
          <p:cNvSpPr>
            <a:spLocks noChangeArrowheads="1"/>
          </p:cNvSpPr>
          <p:nvPr/>
        </p:nvSpPr>
        <p:spPr bwMode="auto">
          <a:xfrm>
            <a:off x="3348038" y="5589588"/>
            <a:ext cx="1008062" cy="992187"/>
          </a:xfrm>
          <a:prstGeom prst="rect">
            <a:avLst/>
          </a:prstGeom>
          <a:noFill/>
          <a:ln w="1905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Arial" charset="0"/>
                <a:ea typeface="MS PGothic" pitchFamily="34" charset="-128"/>
              </a:defRPr>
            </a:lvl1pPr>
            <a:lvl2pPr marL="742950" indent="-285750">
              <a:spcBef>
                <a:spcPct val="20000"/>
              </a:spcBef>
              <a:buChar char="–"/>
              <a:defRPr sz="2000">
                <a:solidFill>
                  <a:schemeClr val="tx1"/>
                </a:solidFill>
                <a:latin typeface="Arial" charset="0"/>
                <a:ea typeface="MS PGothic" pitchFamily="34" charset="-128"/>
              </a:defRPr>
            </a:lvl2pPr>
            <a:lvl3pPr marL="1143000" indent="-228600">
              <a:spcBef>
                <a:spcPct val="20000"/>
              </a:spcBef>
              <a:buChar char="•"/>
              <a:defRPr sz="2000">
                <a:solidFill>
                  <a:schemeClr val="tx1"/>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spcBef>
                <a:spcPct val="0"/>
              </a:spcBef>
              <a:buFontTx/>
              <a:buNone/>
            </a:pPr>
            <a:endParaRPr lang="en-GB" altLang="en-US" sz="2400">
              <a:latin typeface="Times" pitchFamily="18" charset="0"/>
            </a:endParaRPr>
          </a:p>
        </p:txBody>
      </p:sp>
    </p:spTree>
    <p:extLst>
      <p:ext uri="{BB962C8B-B14F-4D97-AF65-F5344CB8AC3E}">
        <p14:creationId xmlns:p14="http://schemas.microsoft.com/office/powerpoint/2010/main" val="33952135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848600" cy="792088"/>
          </a:xfrm>
        </p:spPr>
        <p:txBody>
          <a:bodyPr/>
          <a:lstStyle/>
          <a:p>
            <a:pPr>
              <a:defRPr/>
            </a:pPr>
            <a:r>
              <a:rPr lang="en-GB" dirty="0" smtClean="0"/>
              <a:t>Overall re-design timeline</a:t>
            </a:r>
            <a:endParaRPr lang="en-GB" dirty="0"/>
          </a:p>
        </p:txBody>
      </p:sp>
      <p:grpSp>
        <p:nvGrpSpPr>
          <p:cNvPr id="25605" name="Group 4"/>
          <p:cNvGrpSpPr>
            <a:grpSpLocks/>
          </p:cNvGrpSpPr>
          <p:nvPr/>
        </p:nvGrpSpPr>
        <p:grpSpPr bwMode="auto">
          <a:xfrm>
            <a:off x="709758" y="1124744"/>
            <a:ext cx="7633965" cy="4713457"/>
            <a:chOff x="113111" y="3110226"/>
            <a:chExt cx="9030889" cy="4713403"/>
          </a:xfrm>
        </p:grpSpPr>
        <p:sp>
          <p:nvSpPr>
            <p:cNvPr id="6" name="Freeform 5"/>
            <p:cNvSpPr/>
            <p:nvPr/>
          </p:nvSpPr>
          <p:spPr>
            <a:xfrm>
              <a:off x="113111" y="3110226"/>
              <a:ext cx="2400616" cy="1038213"/>
            </a:xfrm>
            <a:custGeom>
              <a:avLst/>
              <a:gdLst>
                <a:gd name="connsiteX0" fmla="*/ 0 w 2334107"/>
                <a:gd name="connsiteY0" fmla="*/ 82259 h 822586"/>
                <a:gd name="connsiteX1" fmla="*/ 82259 w 2334107"/>
                <a:gd name="connsiteY1" fmla="*/ 0 h 822586"/>
                <a:gd name="connsiteX2" fmla="*/ 2251848 w 2334107"/>
                <a:gd name="connsiteY2" fmla="*/ 0 h 822586"/>
                <a:gd name="connsiteX3" fmla="*/ 2334107 w 2334107"/>
                <a:gd name="connsiteY3" fmla="*/ 82259 h 822586"/>
                <a:gd name="connsiteX4" fmla="*/ 2334107 w 2334107"/>
                <a:gd name="connsiteY4" fmla="*/ 740327 h 822586"/>
                <a:gd name="connsiteX5" fmla="*/ 2251848 w 2334107"/>
                <a:gd name="connsiteY5" fmla="*/ 822586 h 822586"/>
                <a:gd name="connsiteX6" fmla="*/ 82259 w 2334107"/>
                <a:gd name="connsiteY6" fmla="*/ 822586 h 822586"/>
                <a:gd name="connsiteX7" fmla="*/ 0 w 2334107"/>
                <a:gd name="connsiteY7" fmla="*/ 740327 h 822586"/>
                <a:gd name="connsiteX8" fmla="*/ 0 w 2334107"/>
                <a:gd name="connsiteY8" fmla="*/ 82259 h 82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4107" h="822586">
                  <a:moveTo>
                    <a:pt x="0" y="82259"/>
                  </a:moveTo>
                  <a:cubicBezTo>
                    <a:pt x="0" y="36829"/>
                    <a:pt x="36829" y="0"/>
                    <a:pt x="82259" y="0"/>
                  </a:cubicBezTo>
                  <a:lnTo>
                    <a:pt x="2251848" y="0"/>
                  </a:lnTo>
                  <a:cubicBezTo>
                    <a:pt x="2297278" y="0"/>
                    <a:pt x="2334107" y="36829"/>
                    <a:pt x="2334107" y="82259"/>
                  </a:cubicBezTo>
                  <a:lnTo>
                    <a:pt x="2334107" y="740327"/>
                  </a:lnTo>
                  <a:cubicBezTo>
                    <a:pt x="2334107" y="785757"/>
                    <a:pt x="2297278" y="822586"/>
                    <a:pt x="2251848" y="822586"/>
                  </a:cubicBezTo>
                  <a:lnTo>
                    <a:pt x="82259" y="822586"/>
                  </a:lnTo>
                  <a:cubicBezTo>
                    <a:pt x="36829" y="822586"/>
                    <a:pt x="0" y="785757"/>
                    <a:pt x="0" y="740327"/>
                  </a:cubicBezTo>
                  <a:lnTo>
                    <a:pt x="0" y="8225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5344" tIns="85344" rIns="85344" bIns="319916" spcCol="1270"/>
            <a:lstStyle/>
            <a:p>
              <a:pPr defTabSz="533400">
                <a:lnSpc>
                  <a:spcPct val="90000"/>
                </a:lnSpc>
                <a:spcAft>
                  <a:spcPct val="35000"/>
                </a:spcAft>
                <a:defRPr/>
              </a:pPr>
              <a:r>
                <a:rPr lang="en-GB" sz="1600" dirty="0">
                  <a:latin typeface="MetaNormal-Roman" panose="020B0502030000020004" pitchFamily="34" charset="0"/>
                </a:rPr>
                <a:t>Phase 1:</a:t>
              </a:r>
              <a:br>
                <a:rPr lang="en-GB" sz="1600" dirty="0">
                  <a:latin typeface="MetaNormal-Roman" panose="020B0502030000020004" pitchFamily="34" charset="0"/>
                </a:rPr>
              </a:br>
              <a:r>
                <a:rPr lang="en-GB" sz="1600" dirty="0">
                  <a:latin typeface="MetaNormal-Roman" panose="020B0502030000020004" pitchFamily="34" charset="0"/>
                </a:rPr>
                <a:t> Oct – Dec ‘17</a:t>
              </a:r>
            </a:p>
          </p:txBody>
        </p:sp>
        <p:sp>
          <p:nvSpPr>
            <p:cNvPr id="7" name="Freeform 6"/>
            <p:cNvSpPr/>
            <p:nvPr/>
          </p:nvSpPr>
          <p:spPr>
            <a:xfrm>
              <a:off x="122965" y="4421486"/>
              <a:ext cx="2130597" cy="3402143"/>
            </a:xfrm>
            <a:custGeom>
              <a:avLst/>
              <a:gdLst>
                <a:gd name="connsiteX0" fmla="*/ 0 w 1893384"/>
                <a:gd name="connsiteY0" fmla="*/ 189338 h 2808000"/>
                <a:gd name="connsiteX1" fmla="*/ 189338 w 1893384"/>
                <a:gd name="connsiteY1" fmla="*/ 0 h 2808000"/>
                <a:gd name="connsiteX2" fmla="*/ 1704046 w 1893384"/>
                <a:gd name="connsiteY2" fmla="*/ 0 h 2808000"/>
                <a:gd name="connsiteX3" fmla="*/ 1893384 w 1893384"/>
                <a:gd name="connsiteY3" fmla="*/ 189338 h 2808000"/>
                <a:gd name="connsiteX4" fmla="*/ 1893384 w 1893384"/>
                <a:gd name="connsiteY4" fmla="*/ 2618662 h 2808000"/>
                <a:gd name="connsiteX5" fmla="*/ 1704046 w 1893384"/>
                <a:gd name="connsiteY5" fmla="*/ 2808000 h 2808000"/>
                <a:gd name="connsiteX6" fmla="*/ 189338 w 1893384"/>
                <a:gd name="connsiteY6" fmla="*/ 2808000 h 2808000"/>
                <a:gd name="connsiteX7" fmla="*/ 0 w 1893384"/>
                <a:gd name="connsiteY7" fmla="*/ 2618662 h 2808000"/>
                <a:gd name="connsiteX8" fmla="*/ 0 w 1893384"/>
                <a:gd name="connsiteY8" fmla="*/ 189338 h 28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384" h="2808000">
                  <a:moveTo>
                    <a:pt x="0" y="189338"/>
                  </a:moveTo>
                  <a:cubicBezTo>
                    <a:pt x="0" y="84770"/>
                    <a:pt x="84770" y="0"/>
                    <a:pt x="189338" y="0"/>
                  </a:cubicBezTo>
                  <a:lnTo>
                    <a:pt x="1704046" y="0"/>
                  </a:lnTo>
                  <a:cubicBezTo>
                    <a:pt x="1808614" y="0"/>
                    <a:pt x="1893384" y="84770"/>
                    <a:pt x="1893384" y="189338"/>
                  </a:cubicBezTo>
                  <a:lnTo>
                    <a:pt x="1893384" y="2618662"/>
                  </a:lnTo>
                  <a:cubicBezTo>
                    <a:pt x="1893384" y="2723230"/>
                    <a:pt x="1808614" y="2808000"/>
                    <a:pt x="1704046" y="2808000"/>
                  </a:cubicBezTo>
                  <a:lnTo>
                    <a:pt x="189338" y="2808000"/>
                  </a:lnTo>
                  <a:cubicBezTo>
                    <a:pt x="84770" y="2808000"/>
                    <a:pt x="0" y="2723230"/>
                    <a:pt x="0" y="2618662"/>
                  </a:cubicBezTo>
                  <a:lnTo>
                    <a:pt x="0" y="18933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62135" tIns="162135" rIns="162135" bIns="162135" spcCol="1270"/>
            <a:lstStyle/>
            <a:p>
              <a:pPr marL="114300" lvl="1" indent="-114300" defTabSz="666750">
                <a:lnSpc>
                  <a:spcPct val="90000"/>
                </a:lnSpc>
                <a:spcAft>
                  <a:spcPct val="15000"/>
                </a:spcAft>
                <a:buFontTx/>
                <a:buChar char="••"/>
                <a:defRPr/>
              </a:pPr>
              <a:r>
                <a:rPr lang="en-GB" sz="1800" dirty="0">
                  <a:latin typeface="MetaNormal-Roman" panose="020B0502030000020004" pitchFamily="34" charset="0"/>
                </a:rPr>
                <a:t>Leadership roles – Tier 3 and 4</a:t>
              </a:r>
            </a:p>
          </p:txBody>
        </p:sp>
        <p:sp>
          <p:nvSpPr>
            <p:cNvPr id="8" name="Freeform 7"/>
            <p:cNvSpPr/>
            <p:nvPr/>
          </p:nvSpPr>
          <p:spPr>
            <a:xfrm>
              <a:off x="2679287" y="3148326"/>
              <a:ext cx="490766" cy="471483"/>
            </a:xfrm>
            <a:custGeom>
              <a:avLst/>
              <a:gdLst>
                <a:gd name="connsiteX0" fmla="*/ 0 w 491712"/>
                <a:gd name="connsiteY0" fmla="*/ 94279 h 471397"/>
                <a:gd name="connsiteX1" fmla="*/ 256014 w 491712"/>
                <a:gd name="connsiteY1" fmla="*/ 94279 h 471397"/>
                <a:gd name="connsiteX2" fmla="*/ 256014 w 491712"/>
                <a:gd name="connsiteY2" fmla="*/ 0 h 471397"/>
                <a:gd name="connsiteX3" fmla="*/ 491712 w 491712"/>
                <a:gd name="connsiteY3" fmla="*/ 235699 h 471397"/>
                <a:gd name="connsiteX4" fmla="*/ 256014 w 491712"/>
                <a:gd name="connsiteY4" fmla="*/ 471397 h 471397"/>
                <a:gd name="connsiteX5" fmla="*/ 256014 w 491712"/>
                <a:gd name="connsiteY5" fmla="*/ 377118 h 471397"/>
                <a:gd name="connsiteX6" fmla="*/ 0 w 491712"/>
                <a:gd name="connsiteY6" fmla="*/ 377118 h 471397"/>
                <a:gd name="connsiteX7" fmla="*/ 0 w 491712"/>
                <a:gd name="connsiteY7" fmla="*/ 94279 h 47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712" h="471397">
                  <a:moveTo>
                    <a:pt x="0" y="94279"/>
                  </a:moveTo>
                  <a:lnTo>
                    <a:pt x="256014" y="94279"/>
                  </a:lnTo>
                  <a:lnTo>
                    <a:pt x="256014" y="0"/>
                  </a:lnTo>
                  <a:lnTo>
                    <a:pt x="491712" y="235699"/>
                  </a:lnTo>
                  <a:lnTo>
                    <a:pt x="256014" y="471397"/>
                  </a:lnTo>
                  <a:lnTo>
                    <a:pt x="256014" y="377118"/>
                  </a:lnTo>
                  <a:lnTo>
                    <a:pt x="0" y="377118"/>
                  </a:lnTo>
                  <a:lnTo>
                    <a:pt x="0" y="9427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0" tIns="94279" rIns="141419" bIns="94279" spcCol="1270" anchor="ctr"/>
            <a:lstStyle/>
            <a:p>
              <a:pPr algn="ctr" defTabSz="533400">
                <a:lnSpc>
                  <a:spcPct val="90000"/>
                </a:lnSpc>
                <a:spcAft>
                  <a:spcPct val="35000"/>
                </a:spcAft>
                <a:defRPr/>
              </a:pPr>
              <a:endParaRPr lang="en-GB" sz="1200">
                <a:latin typeface="MetaNormal-Roman" panose="020B0502030000020004" pitchFamily="34" charset="0"/>
              </a:endParaRPr>
            </a:p>
          </p:txBody>
        </p:sp>
        <p:sp>
          <p:nvSpPr>
            <p:cNvPr id="9" name="Freeform 8"/>
            <p:cNvSpPr/>
            <p:nvPr/>
          </p:nvSpPr>
          <p:spPr>
            <a:xfrm>
              <a:off x="3375031" y="3110226"/>
              <a:ext cx="2398646" cy="1038213"/>
            </a:xfrm>
            <a:custGeom>
              <a:avLst/>
              <a:gdLst>
                <a:gd name="connsiteX0" fmla="*/ 0 w 2334107"/>
                <a:gd name="connsiteY0" fmla="*/ 82259 h 822586"/>
                <a:gd name="connsiteX1" fmla="*/ 82259 w 2334107"/>
                <a:gd name="connsiteY1" fmla="*/ 0 h 822586"/>
                <a:gd name="connsiteX2" fmla="*/ 2251848 w 2334107"/>
                <a:gd name="connsiteY2" fmla="*/ 0 h 822586"/>
                <a:gd name="connsiteX3" fmla="*/ 2334107 w 2334107"/>
                <a:gd name="connsiteY3" fmla="*/ 82259 h 822586"/>
                <a:gd name="connsiteX4" fmla="*/ 2334107 w 2334107"/>
                <a:gd name="connsiteY4" fmla="*/ 740327 h 822586"/>
                <a:gd name="connsiteX5" fmla="*/ 2251848 w 2334107"/>
                <a:gd name="connsiteY5" fmla="*/ 822586 h 822586"/>
                <a:gd name="connsiteX6" fmla="*/ 82259 w 2334107"/>
                <a:gd name="connsiteY6" fmla="*/ 822586 h 822586"/>
                <a:gd name="connsiteX7" fmla="*/ 0 w 2334107"/>
                <a:gd name="connsiteY7" fmla="*/ 740327 h 822586"/>
                <a:gd name="connsiteX8" fmla="*/ 0 w 2334107"/>
                <a:gd name="connsiteY8" fmla="*/ 82259 h 82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4107" h="822586">
                  <a:moveTo>
                    <a:pt x="0" y="82259"/>
                  </a:moveTo>
                  <a:cubicBezTo>
                    <a:pt x="0" y="36829"/>
                    <a:pt x="36829" y="0"/>
                    <a:pt x="82259" y="0"/>
                  </a:cubicBezTo>
                  <a:lnTo>
                    <a:pt x="2251848" y="0"/>
                  </a:lnTo>
                  <a:cubicBezTo>
                    <a:pt x="2297278" y="0"/>
                    <a:pt x="2334107" y="36829"/>
                    <a:pt x="2334107" y="82259"/>
                  </a:cubicBezTo>
                  <a:lnTo>
                    <a:pt x="2334107" y="740327"/>
                  </a:lnTo>
                  <a:cubicBezTo>
                    <a:pt x="2334107" y="785757"/>
                    <a:pt x="2297278" y="822586"/>
                    <a:pt x="2251848" y="822586"/>
                  </a:cubicBezTo>
                  <a:lnTo>
                    <a:pt x="82259" y="822586"/>
                  </a:lnTo>
                  <a:cubicBezTo>
                    <a:pt x="36829" y="822586"/>
                    <a:pt x="0" y="785757"/>
                    <a:pt x="0" y="740327"/>
                  </a:cubicBezTo>
                  <a:lnTo>
                    <a:pt x="0" y="8225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5344" tIns="85344" rIns="85344" bIns="319916" spcCol="1270"/>
            <a:lstStyle/>
            <a:p>
              <a:pPr defTabSz="533400">
                <a:lnSpc>
                  <a:spcPct val="90000"/>
                </a:lnSpc>
                <a:spcAft>
                  <a:spcPct val="35000"/>
                </a:spcAft>
                <a:defRPr/>
              </a:pPr>
              <a:r>
                <a:rPr lang="en-GB" sz="1600" dirty="0">
                  <a:latin typeface="MetaNormal-Roman" panose="020B0502030000020004" pitchFamily="34" charset="0"/>
                </a:rPr>
                <a:t>Phase 2:</a:t>
              </a:r>
              <a:br>
                <a:rPr lang="en-GB" sz="1600" dirty="0">
                  <a:latin typeface="MetaNormal-Roman" panose="020B0502030000020004" pitchFamily="34" charset="0"/>
                </a:rPr>
              </a:br>
              <a:r>
                <a:rPr lang="en-GB" sz="1600" dirty="0">
                  <a:latin typeface="MetaNormal-Roman" panose="020B0502030000020004" pitchFamily="34" charset="0"/>
                </a:rPr>
                <a:t>Jan – March ’18</a:t>
              </a:r>
              <a:br>
                <a:rPr lang="en-GB" sz="1600" dirty="0">
                  <a:latin typeface="MetaNormal-Roman" panose="020B0502030000020004" pitchFamily="34" charset="0"/>
                </a:rPr>
              </a:br>
              <a:r>
                <a:rPr lang="en-GB" sz="1600" b="1" dirty="0">
                  <a:latin typeface="MetaNormal-Roman" panose="020B0502030000020004" pitchFamily="34" charset="0"/>
                </a:rPr>
                <a:t>Go-Live: 16</a:t>
              </a:r>
              <a:r>
                <a:rPr lang="en-GB" sz="1600" b="1" baseline="30000" dirty="0">
                  <a:latin typeface="MetaNormal-Roman" panose="020B0502030000020004" pitchFamily="34" charset="0"/>
                </a:rPr>
                <a:t>th</a:t>
              </a:r>
              <a:r>
                <a:rPr lang="en-GB" sz="1600" b="1" dirty="0">
                  <a:latin typeface="MetaNormal-Roman" panose="020B0502030000020004" pitchFamily="34" charset="0"/>
                </a:rPr>
                <a:t> </a:t>
              </a:r>
              <a:r>
                <a:rPr lang="en-GB" sz="1600" b="1" dirty="0" smtClean="0">
                  <a:latin typeface="MetaNormal-Roman" panose="020B0502030000020004" pitchFamily="34" charset="0"/>
                </a:rPr>
                <a:t>April 18</a:t>
              </a:r>
              <a:endParaRPr lang="en-GB" sz="1600" b="1" dirty="0">
                <a:latin typeface="MetaNormal-Roman" panose="020B0502030000020004" pitchFamily="34" charset="0"/>
              </a:endParaRPr>
            </a:p>
          </p:txBody>
        </p:sp>
        <p:sp>
          <p:nvSpPr>
            <p:cNvPr id="10" name="Freeform 9"/>
            <p:cNvSpPr/>
            <p:nvPr/>
          </p:nvSpPr>
          <p:spPr>
            <a:xfrm>
              <a:off x="3509056" y="4415135"/>
              <a:ext cx="2130597" cy="3408494"/>
            </a:xfrm>
            <a:custGeom>
              <a:avLst/>
              <a:gdLst>
                <a:gd name="connsiteX0" fmla="*/ 0 w 1893384"/>
                <a:gd name="connsiteY0" fmla="*/ 189338 h 2808000"/>
                <a:gd name="connsiteX1" fmla="*/ 189338 w 1893384"/>
                <a:gd name="connsiteY1" fmla="*/ 0 h 2808000"/>
                <a:gd name="connsiteX2" fmla="*/ 1704046 w 1893384"/>
                <a:gd name="connsiteY2" fmla="*/ 0 h 2808000"/>
                <a:gd name="connsiteX3" fmla="*/ 1893384 w 1893384"/>
                <a:gd name="connsiteY3" fmla="*/ 189338 h 2808000"/>
                <a:gd name="connsiteX4" fmla="*/ 1893384 w 1893384"/>
                <a:gd name="connsiteY4" fmla="*/ 2618662 h 2808000"/>
                <a:gd name="connsiteX5" fmla="*/ 1704046 w 1893384"/>
                <a:gd name="connsiteY5" fmla="*/ 2808000 h 2808000"/>
                <a:gd name="connsiteX6" fmla="*/ 189338 w 1893384"/>
                <a:gd name="connsiteY6" fmla="*/ 2808000 h 2808000"/>
                <a:gd name="connsiteX7" fmla="*/ 0 w 1893384"/>
                <a:gd name="connsiteY7" fmla="*/ 2618662 h 2808000"/>
                <a:gd name="connsiteX8" fmla="*/ 0 w 1893384"/>
                <a:gd name="connsiteY8" fmla="*/ 189338 h 28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384" h="2808000">
                  <a:moveTo>
                    <a:pt x="0" y="189338"/>
                  </a:moveTo>
                  <a:cubicBezTo>
                    <a:pt x="0" y="84770"/>
                    <a:pt x="84770" y="0"/>
                    <a:pt x="189338" y="0"/>
                  </a:cubicBezTo>
                  <a:lnTo>
                    <a:pt x="1704046" y="0"/>
                  </a:lnTo>
                  <a:cubicBezTo>
                    <a:pt x="1808614" y="0"/>
                    <a:pt x="1893384" y="84770"/>
                    <a:pt x="1893384" y="189338"/>
                  </a:cubicBezTo>
                  <a:lnTo>
                    <a:pt x="1893384" y="2618662"/>
                  </a:lnTo>
                  <a:cubicBezTo>
                    <a:pt x="1893384" y="2723230"/>
                    <a:pt x="1808614" y="2808000"/>
                    <a:pt x="1704046" y="2808000"/>
                  </a:cubicBezTo>
                  <a:lnTo>
                    <a:pt x="189338" y="2808000"/>
                  </a:lnTo>
                  <a:cubicBezTo>
                    <a:pt x="84770" y="2808000"/>
                    <a:pt x="0" y="2723230"/>
                    <a:pt x="0" y="2618662"/>
                  </a:cubicBezTo>
                  <a:lnTo>
                    <a:pt x="0" y="18933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62135" tIns="162135" rIns="162135" bIns="162135" spcCol="1270"/>
            <a:lstStyle/>
            <a:p>
              <a:pPr marL="114300" lvl="1" indent="-114300" defTabSz="666750">
                <a:lnSpc>
                  <a:spcPct val="90000"/>
                </a:lnSpc>
                <a:spcAft>
                  <a:spcPct val="15000"/>
                </a:spcAft>
                <a:buFontTx/>
                <a:buChar char="••"/>
                <a:defRPr/>
              </a:pPr>
              <a:r>
                <a:rPr lang="en-GB" sz="1800" dirty="0">
                  <a:latin typeface="MetaNormal-Roman" panose="020B0502030000020004" pitchFamily="34" charset="0"/>
                </a:rPr>
                <a:t>Lift and shift Quadrants remaining levels</a:t>
              </a:r>
            </a:p>
            <a:p>
              <a:pPr marL="114300" lvl="1" indent="-114300" defTabSz="666750">
                <a:lnSpc>
                  <a:spcPct val="90000"/>
                </a:lnSpc>
                <a:spcAft>
                  <a:spcPct val="15000"/>
                </a:spcAft>
                <a:buFontTx/>
                <a:buChar char="••"/>
                <a:defRPr/>
              </a:pPr>
              <a:r>
                <a:rPr lang="en-GB" sz="1800" dirty="0">
                  <a:latin typeface="MetaNormal-Roman" panose="020B0502030000020004" pitchFamily="34" charset="0"/>
                </a:rPr>
                <a:t>Other proposed team reviews</a:t>
              </a:r>
            </a:p>
            <a:p>
              <a:pPr marL="571500" lvl="2" indent="-114300" defTabSz="666750">
                <a:lnSpc>
                  <a:spcPct val="90000"/>
                </a:lnSpc>
                <a:spcAft>
                  <a:spcPct val="15000"/>
                </a:spcAft>
                <a:buFontTx/>
                <a:buChar char="••"/>
                <a:defRPr/>
              </a:pPr>
              <a:r>
                <a:rPr lang="en-GB" sz="1800" dirty="0">
                  <a:latin typeface="MetaNormal-Roman" panose="020B0502030000020004" pitchFamily="34" charset="0"/>
                </a:rPr>
                <a:t>MECES</a:t>
              </a:r>
            </a:p>
            <a:p>
              <a:pPr marL="571500" lvl="2" indent="-114300" defTabSz="666750">
                <a:lnSpc>
                  <a:spcPct val="90000"/>
                </a:lnSpc>
                <a:spcAft>
                  <a:spcPct val="15000"/>
                </a:spcAft>
                <a:buFontTx/>
                <a:buChar char="••"/>
                <a:defRPr/>
              </a:pPr>
              <a:r>
                <a:rPr lang="en-GB" sz="1800" dirty="0">
                  <a:latin typeface="MetaNormal-Roman" panose="020B0502030000020004" pitchFamily="34" charset="0"/>
                </a:rPr>
                <a:t>AECS</a:t>
              </a:r>
            </a:p>
            <a:p>
              <a:pPr marL="571500" lvl="2" indent="-114300" defTabSz="666750">
                <a:lnSpc>
                  <a:spcPct val="90000"/>
                </a:lnSpc>
                <a:spcAft>
                  <a:spcPct val="15000"/>
                </a:spcAft>
                <a:buFontTx/>
                <a:buChar char="••"/>
                <a:defRPr/>
              </a:pPr>
              <a:r>
                <a:rPr lang="en-GB" sz="1800" dirty="0">
                  <a:latin typeface="MetaNormal-Roman" panose="020B0502030000020004" pitchFamily="34" charset="0"/>
                </a:rPr>
                <a:t>Virtual School</a:t>
              </a:r>
            </a:p>
            <a:p>
              <a:pPr marL="114300" lvl="1" indent="-114300" defTabSz="666750">
                <a:lnSpc>
                  <a:spcPct val="90000"/>
                </a:lnSpc>
                <a:spcAft>
                  <a:spcPct val="15000"/>
                </a:spcAft>
                <a:buFontTx/>
                <a:buChar char="••"/>
                <a:defRPr/>
              </a:pPr>
              <a:r>
                <a:rPr lang="en-GB" sz="1800" dirty="0">
                  <a:latin typeface="MetaNormal-Roman" panose="020B0502030000020004" pitchFamily="34" charset="0"/>
                </a:rPr>
                <a:t>Hub</a:t>
              </a:r>
            </a:p>
          </p:txBody>
        </p:sp>
        <p:sp>
          <p:nvSpPr>
            <p:cNvPr id="11" name="Freeform 10"/>
            <p:cNvSpPr/>
            <p:nvPr/>
          </p:nvSpPr>
          <p:spPr>
            <a:xfrm>
              <a:off x="5941207" y="3148326"/>
              <a:ext cx="490767" cy="471483"/>
            </a:xfrm>
            <a:custGeom>
              <a:avLst/>
              <a:gdLst>
                <a:gd name="connsiteX0" fmla="*/ 0 w 491712"/>
                <a:gd name="connsiteY0" fmla="*/ 94279 h 471397"/>
                <a:gd name="connsiteX1" fmla="*/ 256014 w 491712"/>
                <a:gd name="connsiteY1" fmla="*/ 94279 h 471397"/>
                <a:gd name="connsiteX2" fmla="*/ 256014 w 491712"/>
                <a:gd name="connsiteY2" fmla="*/ 0 h 471397"/>
                <a:gd name="connsiteX3" fmla="*/ 491712 w 491712"/>
                <a:gd name="connsiteY3" fmla="*/ 235699 h 471397"/>
                <a:gd name="connsiteX4" fmla="*/ 256014 w 491712"/>
                <a:gd name="connsiteY4" fmla="*/ 471397 h 471397"/>
                <a:gd name="connsiteX5" fmla="*/ 256014 w 491712"/>
                <a:gd name="connsiteY5" fmla="*/ 377118 h 471397"/>
                <a:gd name="connsiteX6" fmla="*/ 0 w 491712"/>
                <a:gd name="connsiteY6" fmla="*/ 377118 h 471397"/>
                <a:gd name="connsiteX7" fmla="*/ 0 w 491712"/>
                <a:gd name="connsiteY7" fmla="*/ 94279 h 47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712" h="471397">
                  <a:moveTo>
                    <a:pt x="0" y="94279"/>
                  </a:moveTo>
                  <a:lnTo>
                    <a:pt x="256014" y="94279"/>
                  </a:lnTo>
                  <a:lnTo>
                    <a:pt x="256014" y="0"/>
                  </a:lnTo>
                  <a:lnTo>
                    <a:pt x="491712" y="235699"/>
                  </a:lnTo>
                  <a:lnTo>
                    <a:pt x="256014" y="471397"/>
                  </a:lnTo>
                  <a:lnTo>
                    <a:pt x="256014" y="377118"/>
                  </a:lnTo>
                  <a:lnTo>
                    <a:pt x="0" y="377118"/>
                  </a:lnTo>
                  <a:lnTo>
                    <a:pt x="0" y="9427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0" tIns="94279" rIns="141419" bIns="94279" spcCol="1270" anchor="ctr"/>
            <a:lstStyle/>
            <a:p>
              <a:pPr algn="ctr" defTabSz="533400">
                <a:lnSpc>
                  <a:spcPct val="90000"/>
                </a:lnSpc>
                <a:spcAft>
                  <a:spcPct val="35000"/>
                </a:spcAft>
                <a:defRPr/>
              </a:pPr>
              <a:endParaRPr lang="en-GB" sz="1200">
                <a:latin typeface="MetaNormal-Roman" panose="020B0502030000020004" pitchFamily="34" charset="0"/>
              </a:endParaRPr>
            </a:p>
          </p:txBody>
        </p:sp>
        <p:sp>
          <p:nvSpPr>
            <p:cNvPr id="12" name="Freeform 11"/>
            <p:cNvSpPr/>
            <p:nvPr/>
          </p:nvSpPr>
          <p:spPr>
            <a:xfrm>
              <a:off x="6516724" y="3110226"/>
              <a:ext cx="2627276" cy="1038213"/>
            </a:xfrm>
            <a:custGeom>
              <a:avLst/>
              <a:gdLst>
                <a:gd name="connsiteX0" fmla="*/ 0 w 2334107"/>
                <a:gd name="connsiteY0" fmla="*/ 82259 h 822586"/>
                <a:gd name="connsiteX1" fmla="*/ 82259 w 2334107"/>
                <a:gd name="connsiteY1" fmla="*/ 0 h 822586"/>
                <a:gd name="connsiteX2" fmla="*/ 2251848 w 2334107"/>
                <a:gd name="connsiteY2" fmla="*/ 0 h 822586"/>
                <a:gd name="connsiteX3" fmla="*/ 2334107 w 2334107"/>
                <a:gd name="connsiteY3" fmla="*/ 82259 h 822586"/>
                <a:gd name="connsiteX4" fmla="*/ 2334107 w 2334107"/>
                <a:gd name="connsiteY4" fmla="*/ 740327 h 822586"/>
                <a:gd name="connsiteX5" fmla="*/ 2251848 w 2334107"/>
                <a:gd name="connsiteY5" fmla="*/ 822586 h 822586"/>
                <a:gd name="connsiteX6" fmla="*/ 82259 w 2334107"/>
                <a:gd name="connsiteY6" fmla="*/ 822586 h 822586"/>
                <a:gd name="connsiteX7" fmla="*/ 0 w 2334107"/>
                <a:gd name="connsiteY7" fmla="*/ 740327 h 822586"/>
                <a:gd name="connsiteX8" fmla="*/ 0 w 2334107"/>
                <a:gd name="connsiteY8" fmla="*/ 82259 h 82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4107" h="822586">
                  <a:moveTo>
                    <a:pt x="0" y="82259"/>
                  </a:moveTo>
                  <a:cubicBezTo>
                    <a:pt x="0" y="36829"/>
                    <a:pt x="36829" y="0"/>
                    <a:pt x="82259" y="0"/>
                  </a:cubicBezTo>
                  <a:lnTo>
                    <a:pt x="2251848" y="0"/>
                  </a:lnTo>
                  <a:cubicBezTo>
                    <a:pt x="2297278" y="0"/>
                    <a:pt x="2334107" y="36829"/>
                    <a:pt x="2334107" y="82259"/>
                  </a:cubicBezTo>
                  <a:lnTo>
                    <a:pt x="2334107" y="740327"/>
                  </a:lnTo>
                  <a:cubicBezTo>
                    <a:pt x="2334107" y="785757"/>
                    <a:pt x="2297278" y="822586"/>
                    <a:pt x="2251848" y="822586"/>
                  </a:cubicBezTo>
                  <a:lnTo>
                    <a:pt x="82259" y="822586"/>
                  </a:lnTo>
                  <a:cubicBezTo>
                    <a:pt x="36829" y="822586"/>
                    <a:pt x="0" y="785757"/>
                    <a:pt x="0" y="740327"/>
                  </a:cubicBezTo>
                  <a:lnTo>
                    <a:pt x="0" y="8225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5344" tIns="85344" rIns="85344" bIns="319916" spcCol="1270"/>
            <a:lstStyle/>
            <a:p>
              <a:pPr defTabSz="533400">
                <a:lnSpc>
                  <a:spcPct val="90000"/>
                </a:lnSpc>
                <a:spcAft>
                  <a:spcPct val="35000"/>
                </a:spcAft>
                <a:defRPr/>
              </a:pPr>
              <a:r>
                <a:rPr lang="en-GB" sz="1600" dirty="0">
                  <a:latin typeface="MetaNormal-Roman" panose="020B0502030000020004" pitchFamily="34" charset="0"/>
                </a:rPr>
                <a:t>Phase 3:</a:t>
              </a:r>
              <a:br>
                <a:rPr lang="en-GB" sz="1600" dirty="0">
                  <a:latin typeface="MetaNormal-Roman" panose="020B0502030000020004" pitchFamily="34" charset="0"/>
                </a:rPr>
              </a:br>
              <a:r>
                <a:rPr lang="en-GB" sz="1600" dirty="0">
                  <a:latin typeface="MetaNormal-Roman" panose="020B0502030000020004" pitchFamily="34" charset="0"/>
                </a:rPr>
                <a:t>Design: April – June ‘18</a:t>
              </a:r>
              <a:br>
                <a:rPr lang="en-GB" sz="1600" dirty="0">
                  <a:latin typeface="MetaNormal-Roman" panose="020B0502030000020004" pitchFamily="34" charset="0"/>
                </a:rPr>
              </a:br>
              <a:r>
                <a:rPr lang="en-GB" sz="1600" b="1" dirty="0">
                  <a:latin typeface="MetaNormal-Roman" panose="020B0502030000020004" pitchFamily="34" charset="0"/>
                </a:rPr>
                <a:t>Implementation:  Sept – Dec ‘18</a:t>
              </a:r>
            </a:p>
          </p:txBody>
        </p:sp>
        <p:sp>
          <p:nvSpPr>
            <p:cNvPr id="13" name="Freeform 12"/>
            <p:cNvSpPr/>
            <p:nvPr/>
          </p:nvSpPr>
          <p:spPr>
            <a:xfrm>
              <a:off x="6765064" y="4415136"/>
              <a:ext cx="2130597" cy="3408493"/>
            </a:xfrm>
            <a:custGeom>
              <a:avLst/>
              <a:gdLst>
                <a:gd name="connsiteX0" fmla="*/ 0 w 1893384"/>
                <a:gd name="connsiteY0" fmla="*/ 189338 h 2808000"/>
                <a:gd name="connsiteX1" fmla="*/ 189338 w 1893384"/>
                <a:gd name="connsiteY1" fmla="*/ 0 h 2808000"/>
                <a:gd name="connsiteX2" fmla="*/ 1704046 w 1893384"/>
                <a:gd name="connsiteY2" fmla="*/ 0 h 2808000"/>
                <a:gd name="connsiteX3" fmla="*/ 1893384 w 1893384"/>
                <a:gd name="connsiteY3" fmla="*/ 189338 h 2808000"/>
                <a:gd name="connsiteX4" fmla="*/ 1893384 w 1893384"/>
                <a:gd name="connsiteY4" fmla="*/ 2618662 h 2808000"/>
                <a:gd name="connsiteX5" fmla="*/ 1704046 w 1893384"/>
                <a:gd name="connsiteY5" fmla="*/ 2808000 h 2808000"/>
                <a:gd name="connsiteX6" fmla="*/ 189338 w 1893384"/>
                <a:gd name="connsiteY6" fmla="*/ 2808000 h 2808000"/>
                <a:gd name="connsiteX7" fmla="*/ 0 w 1893384"/>
                <a:gd name="connsiteY7" fmla="*/ 2618662 h 2808000"/>
                <a:gd name="connsiteX8" fmla="*/ 0 w 1893384"/>
                <a:gd name="connsiteY8" fmla="*/ 189338 h 28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384" h="2808000">
                  <a:moveTo>
                    <a:pt x="0" y="189338"/>
                  </a:moveTo>
                  <a:cubicBezTo>
                    <a:pt x="0" y="84770"/>
                    <a:pt x="84770" y="0"/>
                    <a:pt x="189338" y="0"/>
                  </a:cubicBezTo>
                  <a:lnTo>
                    <a:pt x="1704046" y="0"/>
                  </a:lnTo>
                  <a:cubicBezTo>
                    <a:pt x="1808614" y="0"/>
                    <a:pt x="1893384" y="84770"/>
                    <a:pt x="1893384" y="189338"/>
                  </a:cubicBezTo>
                  <a:lnTo>
                    <a:pt x="1893384" y="2618662"/>
                  </a:lnTo>
                  <a:cubicBezTo>
                    <a:pt x="1893384" y="2723230"/>
                    <a:pt x="1808614" y="2808000"/>
                    <a:pt x="1704046" y="2808000"/>
                  </a:cubicBezTo>
                  <a:lnTo>
                    <a:pt x="189338" y="2808000"/>
                  </a:lnTo>
                  <a:cubicBezTo>
                    <a:pt x="84770" y="2808000"/>
                    <a:pt x="0" y="2723230"/>
                    <a:pt x="0" y="2618662"/>
                  </a:cubicBezTo>
                  <a:lnTo>
                    <a:pt x="0" y="18933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62135" tIns="162135" rIns="162135" bIns="162135" spcCol="1270"/>
            <a:lstStyle/>
            <a:p>
              <a:pPr marL="114300" lvl="1" indent="-114300" defTabSz="666750">
                <a:lnSpc>
                  <a:spcPct val="90000"/>
                </a:lnSpc>
                <a:spcAft>
                  <a:spcPct val="15000"/>
                </a:spcAft>
                <a:buFontTx/>
                <a:buChar char="••"/>
                <a:defRPr/>
              </a:pPr>
              <a:r>
                <a:rPr lang="en-GB" sz="1800" dirty="0">
                  <a:latin typeface="MetaNormal-Roman" panose="020B0502030000020004" pitchFamily="34" charset="0"/>
                </a:rPr>
                <a:t>Review of quadrant SEND services at all remaining levels</a:t>
              </a:r>
            </a:p>
            <a:p>
              <a:pPr marL="0" lvl="1" defTabSz="666750">
                <a:lnSpc>
                  <a:spcPct val="90000"/>
                </a:lnSpc>
                <a:spcAft>
                  <a:spcPct val="15000"/>
                </a:spcAft>
                <a:defRPr/>
              </a:pPr>
              <a:endParaRPr lang="en-GB" sz="1500" dirty="0">
                <a:latin typeface="MetaNormal-Roman" panose="020B0502030000020004" pitchFamily="34" charset="0"/>
              </a:endParaRPr>
            </a:p>
          </p:txBody>
        </p:sp>
      </p:grpSp>
    </p:spTree>
    <p:extLst>
      <p:ext uri="{BB962C8B-B14F-4D97-AF65-F5344CB8AC3E}">
        <p14:creationId xmlns:p14="http://schemas.microsoft.com/office/powerpoint/2010/main" val="5959299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GB" dirty="0" smtClean="0"/>
          </a:p>
          <a:p>
            <a:pPr marL="0" indent="0">
              <a:buNone/>
            </a:pPr>
            <a:r>
              <a:rPr lang="en-GB" sz="2000" dirty="0" smtClean="0"/>
              <a:t>	</a:t>
            </a:r>
            <a:r>
              <a:rPr lang="en-GB" sz="2400" dirty="0" smtClean="0"/>
              <a:t>What would you like to see from the hub?</a:t>
            </a:r>
          </a:p>
          <a:p>
            <a:endParaRPr lang="en-GB" sz="2000" dirty="0"/>
          </a:p>
          <a:p>
            <a:pPr marL="0" indent="0">
              <a:buNone/>
            </a:pPr>
            <a:r>
              <a:rPr lang="en-GB" sz="2000" dirty="0"/>
              <a:t>	</a:t>
            </a:r>
            <a:r>
              <a:rPr lang="en-GB" sz="2000" dirty="0" smtClean="0"/>
              <a:t>10 minute discussion and some feedback.</a:t>
            </a:r>
            <a:endParaRPr lang="en-GB" sz="2000" dirty="0"/>
          </a:p>
        </p:txBody>
      </p:sp>
      <p:sp>
        <p:nvSpPr>
          <p:cNvPr id="3" name="Title 2"/>
          <p:cNvSpPr>
            <a:spLocks noGrp="1"/>
          </p:cNvSpPr>
          <p:nvPr>
            <p:ph type="title"/>
          </p:nvPr>
        </p:nvSpPr>
        <p:spPr/>
        <p:txBody>
          <a:bodyPr/>
          <a:lstStyle/>
          <a:p>
            <a:r>
              <a:rPr lang="en-GB" dirty="0" smtClean="0"/>
              <a:t>Education Advice and Guidance Hub</a:t>
            </a:r>
            <a:endParaRPr lang="en-GB" dirty="0"/>
          </a:p>
        </p:txBody>
      </p:sp>
      <p:pic>
        <p:nvPicPr>
          <p:cNvPr id="1026" name="Picture 2" descr="C:\Users\clare.kershaw\AppData\Local\Microsoft\Windows\Temporary Internet Files\Content.IE5\3LQ7BBRS\bulb_o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2089" y="3717032"/>
            <a:ext cx="1808230" cy="1908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373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7544" y="1196752"/>
            <a:ext cx="8424936" cy="5328592"/>
          </a:xfrm>
        </p:spPr>
        <p:txBody>
          <a:bodyPr/>
          <a:lstStyle/>
          <a:p>
            <a:r>
              <a:rPr lang="en-GB" sz="2000" dirty="0" smtClean="0"/>
              <a:t>Early </a:t>
            </a:r>
            <a:r>
              <a:rPr lang="en-GB" sz="2000" dirty="0"/>
              <a:t>Years - Good Level of Development - 74</a:t>
            </a:r>
            <a:r>
              <a:rPr lang="en-GB" sz="2000" dirty="0" smtClean="0"/>
              <a:t>% - top quartile</a:t>
            </a:r>
            <a:endParaRPr lang="en-GB" sz="2000" dirty="0"/>
          </a:p>
          <a:p>
            <a:r>
              <a:rPr lang="en-GB" sz="2000" dirty="0" smtClean="0"/>
              <a:t>Key </a:t>
            </a:r>
            <a:r>
              <a:rPr lang="en-GB" sz="2000" dirty="0"/>
              <a:t>Stage 2 - At least </a:t>
            </a:r>
            <a:r>
              <a:rPr lang="en-GB" sz="2000" dirty="0" smtClean="0"/>
              <a:t>the expected </a:t>
            </a:r>
            <a:r>
              <a:rPr lang="en-GB" sz="2000" dirty="0"/>
              <a:t>standard in Reading, Writing &amp; </a:t>
            </a:r>
            <a:r>
              <a:rPr lang="en-GB" sz="2000" dirty="0" smtClean="0"/>
              <a:t>Maths combined  </a:t>
            </a:r>
            <a:r>
              <a:rPr lang="en-GB" sz="2000" dirty="0"/>
              <a:t>- 63%</a:t>
            </a:r>
          </a:p>
          <a:p>
            <a:r>
              <a:rPr lang="en-GB" sz="2000" dirty="0" smtClean="0"/>
              <a:t>Ofsted </a:t>
            </a:r>
            <a:r>
              <a:rPr lang="en-GB" sz="2000" dirty="0"/>
              <a:t>Primary* - Schools </a:t>
            </a:r>
            <a:r>
              <a:rPr lang="en-GB" sz="2000" dirty="0" smtClean="0"/>
              <a:t>judged </a:t>
            </a:r>
            <a:r>
              <a:rPr lang="en-GB" sz="2000" dirty="0"/>
              <a:t>good or outstanding - 92</a:t>
            </a:r>
            <a:r>
              <a:rPr lang="en-GB" sz="2000" dirty="0" smtClean="0"/>
              <a:t>% </a:t>
            </a:r>
            <a:endParaRPr lang="en-GB" sz="2000" dirty="0"/>
          </a:p>
          <a:p>
            <a:r>
              <a:rPr lang="en-GB" sz="2000" dirty="0" smtClean="0"/>
              <a:t>Ofsted </a:t>
            </a:r>
            <a:r>
              <a:rPr lang="en-GB" sz="2000" dirty="0"/>
              <a:t>Primary* - Pupils attending a school judged good or outstanding - 92</a:t>
            </a:r>
            <a:r>
              <a:rPr lang="en-GB" sz="2000" dirty="0" smtClean="0"/>
              <a:t>%</a:t>
            </a:r>
          </a:p>
          <a:p>
            <a:r>
              <a:rPr lang="en-GB" sz="2000" dirty="0" smtClean="0"/>
              <a:t>Key Stage 4 provisional Progress 8 - -0.03</a:t>
            </a:r>
          </a:p>
          <a:p>
            <a:r>
              <a:rPr lang="en-GB" sz="2000" dirty="0" smtClean="0"/>
              <a:t>Key Stage 4 provisional Attainment 8 – 46.4</a:t>
            </a:r>
            <a:endParaRPr lang="en-GB" sz="2000" dirty="0"/>
          </a:p>
          <a:p>
            <a:r>
              <a:rPr lang="en-GB" sz="2000" dirty="0" smtClean="0"/>
              <a:t>Ofsted </a:t>
            </a:r>
            <a:r>
              <a:rPr lang="en-GB" sz="2000" dirty="0"/>
              <a:t>Secondary* - Schools judged good or outstanding - </a:t>
            </a:r>
            <a:r>
              <a:rPr lang="en-GB" sz="2000" dirty="0" smtClean="0"/>
              <a:t>95%</a:t>
            </a:r>
            <a:endParaRPr lang="en-GB" sz="2000" dirty="0"/>
          </a:p>
          <a:p>
            <a:r>
              <a:rPr lang="en-GB" sz="2000" dirty="0" smtClean="0"/>
              <a:t>Ofsted </a:t>
            </a:r>
            <a:r>
              <a:rPr lang="en-GB" sz="2000" dirty="0"/>
              <a:t>Secondary* - Pupils attending a school judged good or outstanding - 95%</a:t>
            </a:r>
          </a:p>
          <a:p>
            <a:r>
              <a:rPr lang="en-GB" sz="2000" dirty="0" smtClean="0"/>
              <a:t>Ofsted </a:t>
            </a:r>
            <a:r>
              <a:rPr lang="en-GB" sz="2000" dirty="0"/>
              <a:t>All* - Schools judged good or outstanding - </a:t>
            </a:r>
            <a:r>
              <a:rPr lang="en-GB" sz="2000" dirty="0" smtClean="0"/>
              <a:t>93%</a:t>
            </a:r>
            <a:endParaRPr lang="en-GB" sz="2000" dirty="0"/>
          </a:p>
          <a:p>
            <a:r>
              <a:rPr lang="en-GB" sz="2000" dirty="0" smtClean="0"/>
              <a:t>Ofsted </a:t>
            </a:r>
            <a:r>
              <a:rPr lang="en-GB" sz="2000" dirty="0"/>
              <a:t>All* - Pupils attending a school judged good or outstanding - </a:t>
            </a:r>
            <a:r>
              <a:rPr lang="en-GB" sz="2000" dirty="0" smtClean="0"/>
              <a:t>91%</a:t>
            </a:r>
            <a:endParaRPr lang="en-GB" dirty="0" smtClean="0"/>
          </a:p>
          <a:p>
            <a:pPr marL="0" indent="0">
              <a:buNone/>
            </a:pPr>
            <a:r>
              <a:rPr lang="en-GB" sz="1600" i="1" dirty="0" smtClean="0"/>
              <a:t>* As at July 17.</a:t>
            </a:r>
            <a:endParaRPr lang="en-GB" sz="1600" i="1" dirty="0"/>
          </a:p>
        </p:txBody>
      </p:sp>
      <p:sp>
        <p:nvSpPr>
          <p:cNvPr id="3" name="Title 2"/>
          <p:cNvSpPr>
            <a:spLocks noGrp="1"/>
          </p:cNvSpPr>
          <p:nvPr>
            <p:ph type="title"/>
          </p:nvPr>
        </p:nvSpPr>
        <p:spPr/>
        <p:txBody>
          <a:bodyPr/>
          <a:lstStyle/>
          <a:p>
            <a:r>
              <a:rPr lang="en-GB" dirty="0">
                <a:solidFill>
                  <a:srgbClr val="0070C0"/>
                </a:solidFill>
              </a:rPr>
              <a:t>The headline provisional data for 2017 is:</a:t>
            </a:r>
          </a:p>
        </p:txBody>
      </p:sp>
    </p:spTree>
    <p:custDataLst>
      <p:tags r:id="rId1"/>
    </p:custDataLst>
    <p:extLst>
      <p:ext uri="{BB962C8B-B14F-4D97-AF65-F5344CB8AC3E}">
        <p14:creationId xmlns:p14="http://schemas.microsoft.com/office/powerpoint/2010/main" val="507837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404664"/>
            <a:ext cx="8496176" cy="648072"/>
          </a:xfrm>
        </p:spPr>
        <p:txBody>
          <a:bodyPr/>
          <a:lstStyle/>
          <a:p>
            <a:r>
              <a:rPr lang="en-GB" sz="2800" dirty="0" smtClean="0"/>
              <a:t>Ofsted Outcomes as of November 17 (schools)</a:t>
            </a:r>
            <a:endParaRPr lang="en-GB" sz="2800" dirty="0"/>
          </a:p>
        </p:txBody>
      </p:sp>
      <p:sp>
        <p:nvSpPr>
          <p:cNvPr id="6" name="Content Placeholder 5"/>
          <p:cNvSpPr>
            <a:spLocks noGrp="1"/>
          </p:cNvSpPr>
          <p:nvPr>
            <p:ph sz="quarter" idx="10"/>
          </p:nvPr>
        </p:nvSpPr>
        <p:spPr/>
        <p:txBody>
          <a:bodyPr/>
          <a:lstStyle/>
          <a:p>
            <a:endParaRPr lang="en-GB"/>
          </a:p>
        </p:txBody>
      </p:sp>
      <p:pic>
        <p:nvPicPr>
          <p:cNvPr id="7" name="Picture 6"/>
          <p:cNvPicPr/>
          <p:nvPr/>
        </p:nvPicPr>
        <p:blipFill rotWithShape="1">
          <a:blip r:embed="rId2"/>
          <a:srcRect l="14476" t="7991" r="16971" b="5030"/>
          <a:stretch/>
        </p:blipFill>
        <p:spPr bwMode="auto">
          <a:xfrm>
            <a:off x="467544" y="1052736"/>
            <a:ext cx="8352928" cy="5400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469312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800" dirty="0"/>
              <a:t>Ofsted Outcomes as of November 17 </a:t>
            </a:r>
            <a:r>
              <a:rPr lang="en-GB" sz="2800" dirty="0" smtClean="0"/>
              <a:t>(pupils)</a:t>
            </a:r>
            <a:endParaRPr lang="en-GB" sz="2800" dirty="0"/>
          </a:p>
        </p:txBody>
      </p:sp>
      <p:pic>
        <p:nvPicPr>
          <p:cNvPr id="4" name="Content Placeholder 3"/>
          <p:cNvPicPr>
            <a:picLocks noGrp="1"/>
          </p:cNvPicPr>
          <p:nvPr>
            <p:ph sz="quarter" idx="10"/>
          </p:nvPr>
        </p:nvPicPr>
        <p:blipFill rotWithShape="1">
          <a:blip r:embed="rId2"/>
          <a:srcRect l="14476" t="8876" r="15308" b="9732"/>
          <a:stretch/>
        </p:blipFill>
        <p:spPr bwMode="auto">
          <a:xfrm>
            <a:off x="539386" y="1268413"/>
            <a:ext cx="8065228" cy="52562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06856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7544" y="1700808"/>
            <a:ext cx="8208144" cy="4824536"/>
          </a:xfrm>
        </p:spPr>
        <p:txBody>
          <a:bodyPr/>
          <a:lstStyle/>
          <a:p>
            <a:pPr marL="0" indent="0">
              <a:buNone/>
            </a:pPr>
            <a:r>
              <a:rPr lang="en-GB" sz="2000" b="1" dirty="0" smtClean="0"/>
              <a:t>1. SEND:</a:t>
            </a:r>
          </a:p>
          <a:p>
            <a:r>
              <a:rPr lang="en-GB" sz="2000" dirty="0" smtClean="0"/>
              <a:t>Transformation of SEND services</a:t>
            </a:r>
          </a:p>
          <a:p>
            <a:r>
              <a:rPr lang="en-GB" sz="2000" dirty="0" smtClean="0"/>
              <a:t>All education leaders to champion inclusion in every school</a:t>
            </a:r>
          </a:p>
          <a:p>
            <a:r>
              <a:rPr lang="en-GB" sz="2000" dirty="0" smtClean="0"/>
              <a:t>Increase partnership working and increase mutual support and challenge</a:t>
            </a:r>
          </a:p>
          <a:p>
            <a:r>
              <a:rPr lang="en-GB" sz="2000" dirty="0" smtClean="0"/>
              <a:t>Review of Alternative Provision</a:t>
            </a:r>
          </a:p>
          <a:p>
            <a:pPr marL="0" indent="0">
              <a:buNone/>
            </a:pPr>
            <a:r>
              <a:rPr lang="en-GB" sz="2000" b="1" dirty="0" smtClean="0"/>
              <a:t>2. Establish </a:t>
            </a:r>
            <a:r>
              <a:rPr lang="en-GB" sz="2000" b="1" dirty="0"/>
              <a:t>a School-led Improvement System across the </a:t>
            </a:r>
            <a:r>
              <a:rPr lang="en-GB" sz="2000" b="1" dirty="0" smtClean="0"/>
              <a:t>county.</a:t>
            </a:r>
          </a:p>
          <a:p>
            <a:r>
              <a:rPr lang="en-GB" sz="2000" dirty="0" smtClean="0"/>
              <a:t>The </a:t>
            </a:r>
            <a:r>
              <a:rPr lang="en-GB" sz="2000" dirty="0"/>
              <a:t>successful establishment of the LA Initiated MAT – </a:t>
            </a:r>
            <a:r>
              <a:rPr lang="en-GB" sz="2000" dirty="0" smtClean="0"/>
              <a:t>EMAT</a:t>
            </a:r>
          </a:p>
          <a:p>
            <a:r>
              <a:rPr lang="en-GB" sz="2000" dirty="0" smtClean="0"/>
              <a:t>Making full use of the Strategic School Improvement Fund</a:t>
            </a:r>
          </a:p>
          <a:p>
            <a:pPr marL="0" indent="0">
              <a:buNone/>
            </a:pPr>
            <a:r>
              <a:rPr lang="en-GB" sz="2000" b="1" dirty="0" smtClean="0"/>
              <a:t>3. Outcomes for vulnerable children, particularly disadvantaged</a:t>
            </a:r>
          </a:p>
          <a:p>
            <a:pPr marL="0" indent="0">
              <a:buNone/>
            </a:pPr>
            <a:r>
              <a:rPr lang="en-GB" sz="2000" b="1" dirty="0" smtClean="0"/>
              <a:t>4. Ensuring there are sufficient school places in Essex.</a:t>
            </a:r>
          </a:p>
          <a:p>
            <a:pPr marL="0" indent="0">
              <a:buNone/>
            </a:pPr>
            <a:r>
              <a:rPr lang="en-GB" sz="2000" b="1" dirty="0" smtClean="0"/>
              <a:t>5. All schools to be judged good or better.</a:t>
            </a:r>
          </a:p>
          <a:p>
            <a:pPr marL="0" indent="0">
              <a:buNone/>
            </a:pPr>
            <a:r>
              <a:rPr lang="en-GB" sz="2000" b="1" dirty="0" smtClean="0"/>
              <a:t>6. Teacher recruitment and retention.</a:t>
            </a:r>
          </a:p>
          <a:p>
            <a:endParaRPr lang="en-GB" dirty="0"/>
          </a:p>
          <a:p>
            <a:endParaRPr lang="en-GB" dirty="0"/>
          </a:p>
        </p:txBody>
      </p:sp>
      <p:sp>
        <p:nvSpPr>
          <p:cNvPr id="3" name="Title 2"/>
          <p:cNvSpPr>
            <a:spLocks noGrp="1"/>
          </p:cNvSpPr>
          <p:nvPr>
            <p:ph type="title"/>
          </p:nvPr>
        </p:nvSpPr>
        <p:spPr>
          <a:xfrm>
            <a:off x="467544" y="0"/>
            <a:ext cx="8208144" cy="1052736"/>
          </a:xfrm>
        </p:spPr>
        <p:txBody>
          <a:bodyPr/>
          <a:lstStyle/>
          <a:p>
            <a:r>
              <a:rPr lang="en-GB" dirty="0" smtClean="0"/>
              <a:t>Priorities for the year: Inclusive </a:t>
            </a:r>
            <a:r>
              <a:rPr lang="en-GB" dirty="0"/>
              <a:t>Essex – securing positive outcomes for all through partnership working</a:t>
            </a:r>
            <a:r>
              <a:rPr lang="en-GB" dirty="0" smtClean="0"/>
              <a:t>.</a:t>
            </a:r>
            <a:endParaRPr lang="en-GB" dirty="0"/>
          </a:p>
        </p:txBody>
      </p:sp>
    </p:spTree>
    <p:custDataLst>
      <p:tags r:id="rId1"/>
    </p:custDataLst>
    <p:extLst>
      <p:ext uri="{BB962C8B-B14F-4D97-AF65-F5344CB8AC3E}">
        <p14:creationId xmlns:p14="http://schemas.microsoft.com/office/powerpoint/2010/main" val="1602919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bwMode="auto">
          <a:xfrm>
            <a:off x="179512" y="620688"/>
            <a:ext cx="4320480" cy="5688632"/>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mn-lt"/>
                <a:ea typeface="ＭＳ Ｐゴシック" charset="0"/>
                <a:cs typeface="Times New Roman" panose="02020603050405020304" pitchFamily="18" charset="0"/>
              </a:rPr>
              <a:t>Why education systems</a:t>
            </a:r>
            <a:r>
              <a:rPr kumimoji="0" lang="en-GB" sz="2400" b="1" i="0" u="none" strike="noStrike" cap="none" normalizeH="0" dirty="0" smtClean="0">
                <a:ln>
                  <a:noFill/>
                </a:ln>
                <a:solidFill>
                  <a:schemeClr val="tx1"/>
                </a:solidFill>
                <a:effectLst/>
                <a:latin typeface="+mn-lt"/>
                <a:ea typeface="ＭＳ Ｐゴシック" charset="0"/>
                <a:cs typeface="Times New Roman" panose="02020603050405020304" pitchFamily="18" charset="0"/>
              </a:rPr>
              <a:t> fail?</a:t>
            </a:r>
          </a:p>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dirty="0" smtClean="0">
              <a:ln>
                <a:noFill/>
              </a:ln>
              <a:solidFill>
                <a:schemeClr val="tx1"/>
              </a:solidFill>
              <a:effectLst/>
              <a:latin typeface="+mn-lt"/>
              <a:ea typeface="ＭＳ Ｐゴシック" charset="0"/>
              <a:cs typeface="Times New Roman" panose="02020603050405020304" pitchFamily="18" charset="0"/>
            </a:endParaRP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sz="1800" baseline="0" dirty="0" smtClean="0">
                <a:latin typeface="+mn-lt"/>
                <a:ea typeface="ＭＳ Ｐゴシック" charset="0"/>
                <a:cs typeface="Times New Roman" panose="02020603050405020304" pitchFamily="18" charset="0"/>
              </a:rPr>
              <a:t>Competition</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dirty="0" smtClean="0">
                <a:ln>
                  <a:noFill/>
                </a:ln>
                <a:solidFill>
                  <a:schemeClr val="tx1"/>
                </a:solidFill>
                <a:effectLst/>
                <a:latin typeface="+mn-lt"/>
                <a:ea typeface="ＭＳ Ｐゴシック" charset="0"/>
                <a:cs typeface="Times New Roman" panose="02020603050405020304" pitchFamily="18" charset="0"/>
              </a:rPr>
              <a:t>Test Based accountability</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sz="1800" baseline="0" dirty="0" smtClean="0">
                <a:latin typeface="+mn-lt"/>
                <a:ea typeface="ＭＳ Ｐゴシック" charset="0"/>
                <a:cs typeface="Times New Roman" panose="02020603050405020304" pitchFamily="18" charset="0"/>
              </a:rPr>
              <a:t>De-</a:t>
            </a:r>
            <a:r>
              <a:rPr lang="en-GB" sz="1800" baseline="0" dirty="0" err="1" smtClean="0">
                <a:latin typeface="+mn-lt"/>
                <a:ea typeface="ＭＳ Ｐゴシック" charset="0"/>
                <a:cs typeface="Times New Roman" panose="02020603050405020304" pitchFamily="18" charset="0"/>
              </a:rPr>
              <a:t>professionalisation</a:t>
            </a:r>
            <a:endParaRPr lang="en-GB" sz="1800" baseline="0" dirty="0" smtClean="0">
              <a:latin typeface="+mn-lt"/>
              <a:ea typeface="ＭＳ Ｐゴシック" charset="0"/>
              <a:cs typeface="Times New Roman" panose="02020603050405020304" pitchFamily="18" charset="0"/>
            </a:endParaRP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dirty="0" smtClean="0">
                <a:ln>
                  <a:noFill/>
                </a:ln>
                <a:solidFill>
                  <a:schemeClr val="tx1"/>
                </a:solidFill>
                <a:effectLst/>
                <a:latin typeface="+mn-lt"/>
                <a:ea typeface="ＭＳ Ｐゴシック" charset="0"/>
                <a:cs typeface="Times New Roman" panose="02020603050405020304" pitchFamily="18" charset="0"/>
              </a:rPr>
              <a:t>Addition to reform</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sz="1800" baseline="0" dirty="0" smtClean="0">
                <a:latin typeface="+mn-lt"/>
                <a:ea typeface="ＭＳ Ｐゴシック" charset="0"/>
                <a:cs typeface="Times New Roman" panose="02020603050405020304" pitchFamily="18" charset="0"/>
              </a:rPr>
              <a:t>Excellence</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sz="1800" b="0" i="0" u="none" strike="noStrike" cap="none" normalizeH="0" dirty="0">
              <a:ln>
                <a:noFill/>
              </a:ln>
              <a:solidFill>
                <a:schemeClr val="tx1"/>
              </a:solidFill>
              <a:effectLst/>
              <a:latin typeface="Times New Roman" panose="02020603050405020304" pitchFamily="18" charset="0"/>
              <a:ea typeface="ＭＳ Ｐゴシック" charset="0"/>
              <a:cs typeface="Times New Roman" panose="02020603050405020304" pitchFamily="18" charset="0"/>
            </a:endParaRP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baseline="0" dirty="0" smtClean="0">
              <a:latin typeface="+mn-lt"/>
              <a:ea typeface="ＭＳ Ｐゴシック" charset="0"/>
              <a:cs typeface="Times New Roman" panose="02020603050405020304" pitchFamily="18" charset="0"/>
            </a:endParaRPr>
          </a:p>
          <a:p>
            <a:pPr marR="0" algn="ctr" defTabSz="914400" rtl="0" eaLnBrk="0" fontAlgn="base" latinLnBrk="0" hangingPunct="0">
              <a:lnSpc>
                <a:spcPct val="100000"/>
              </a:lnSpc>
              <a:spcBef>
                <a:spcPct val="0"/>
              </a:spcBef>
              <a:spcAft>
                <a:spcPct val="0"/>
              </a:spcAft>
              <a:buClrTx/>
              <a:buSzTx/>
              <a:tabLst/>
            </a:pPr>
            <a:r>
              <a:rPr lang="en-GB" dirty="0" smtClean="0">
                <a:latin typeface="+mn-lt"/>
                <a:ea typeface="ＭＳ Ｐゴシック" charset="0"/>
                <a:cs typeface="Times New Roman" panose="02020603050405020304" pitchFamily="18" charset="0"/>
              </a:rPr>
              <a:t> </a:t>
            </a:r>
            <a:r>
              <a:rPr lang="en-GB" b="1" dirty="0" smtClean="0">
                <a:latin typeface="+mn-lt"/>
                <a:ea typeface="ＭＳ Ｐゴシック" charset="0"/>
                <a:cs typeface="Times New Roman" panose="02020603050405020304" pitchFamily="18" charset="0"/>
              </a:rPr>
              <a:t>= Standardization</a:t>
            </a:r>
            <a:endParaRPr kumimoji="0" lang="en-GB" b="1" i="0" u="none" strike="noStrike" cap="none" normalizeH="0" baseline="0" dirty="0">
              <a:ln>
                <a:noFill/>
              </a:ln>
              <a:solidFill>
                <a:schemeClr val="tx1"/>
              </a:solidFill>
              <a:effectLst/>
              <a:latin typeface="+mn-lt"/>
              <a:ea typeface="ＭＳ Ｐゴシック" charset="0"/>
              <a:cs typeface="Times New Roman" panose="02020603050405020304" pitchFamily="18" charset="0"/>
            </a:endParaRPr>
          </a:p>
        </p:txBody>
      </p:sp>
      <p:sp>
        <p:nvSpPr>
          <p:cNvPr id="6" name="Content Placeholder 5"/>
          <p:cNvSpPr>
            <a:spLocks noGrp="1"/>
          </p:cNvSpPr>
          <p:nvPr>
            <p:ph sz="quarter" idx="10"/>
          </p:nvPr>
        </p:nvSpPr>
        <p:spPr bwMode="auto">
          <a:xfrm>
            <a:off x="4644008" y="645463"/>
            <a:ext cx="4248472" cy="5663857"/>
          </a:xfrm>
          <a:prstGeom prst="ellipse">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indent="0">
              <a:buNone/>
            </a:pPr>
            <a:r>
              <a:rPr lang="en-GB" sz="2400" b="1" dirty="0" smtClean="0">
                <a:cs typeface="Times New Roman" panose="02020603050405020304" pitchFamily="18" charset="0"/>
              </a:rPr>
              <a:t>Why some education systems do better?</a:t>
            </a:r>
            <a:endParaRPr lang="en-GB" sz="2400" b="1" dirty="0" smtClean="0">
              <a:latin typeface="Times New Roman" panose="02020603050405020304" pitchFamily="18" charset="0"/>
              <a:cs typeface="Times New Roman" panose="02020603050405020304" pitchFamily="18" charset="0"/>
            </a:endParaRPr>
          </a:p>
          <a:p>
            <a:r>
              <a:rPr lang="en-GB" dirty="0" smtClean="0">
                <a:cs typeface="Times New Roman" panose="02020603050405020304" pitchFamily="18" charset="0"/>
              </a:rPr>
              <a:t>Collaboration</a:t>
            </a:r>
          </a:p>
          <a:p>
            <a:r>
              <a:rPr lang="en-GB" dirty="0" smtClean="0">
                <a:cs typeface="Times New Roman" panose="02020603050405020304" pitchFamily="18" charset="0"/>
              </a:rPr>
              <a:t>Trust based responsibility</a:t>
            </a:r>
          </a:p>
          <a:p>
            <a:r>
              <a:rPr lang="en-GB" dirty="0" smtClean="0">
                <a:cs typeface="Times New Roman" panose="02020603050405020304" pitchFamily="18" charset="0"/>
              </a:rPr>
              <a:t>Leader </a:t>
            </a:r>
            <a:r>
              <a:rPr lang="en-GB" dirty="0" err="1" smtClean="0">
                <a:cs typeface="Times New Roman" panose="02020603050405020304" pitchFamily="18" charset="0"/>
              </a:rPr>
              <a:t>professionalisation</a:t>
            </a:r>
            <a:endParaRPr lang="en-GB" dirty="0" smtClean="0">
              <a:cs typeface="Times New Roman" panose="02020603050405020304" pitchFamily="18" charset="0"/>
            </a:endParaRPr>
          </a:p>
          <a:p>
            <a:r>
              <a:rPr lang="en-GB" dirty="0" smtClean="0">
                <a:cs typeface="Times New Roman" panose="02020603050405020304" pitchFamily="18" charset="0"/>
              </a:rPr>
              <a:t>Sustained improvement</a:t>
            </a:r>
          </a:p>
          <a:p>
            <a:r>
              <a:rPr lang="en-GB" dirty="0" smtClean="0">
                <a:cs typeface="Times New Roman" panose="02020603050405020304" pitchFamily="18" charset="0"/>
              </a:rPr>
              <a:t>Equity</a:t>
            </a:r>
          </a:p>
          <a:p>
            <a:pPr marL="0" indent="0">
              <a:buNone/>
            </a:pPr>
            <a:r>
              <a:rPr lang="en-GB" sz="2000" b="1" dirty="0" smtClean="0">
                <a:cs typeface="Times New Roman" panose="02020603050405020304" pitchFamily="18" charset="0"/>
              </a:rPr>
              <a:t> </a:t>
            </a:r>
            <a:r>
              <a:rPr lang="en-GB" sz="2400" b="1" dirty="0" smtClean="0">
                <a:cs typeface="Times New Roman" panose="02020603050405020304" pitchFamily="18" charset="0"/>
              </a:rPr>
              <a:t>= Creativity</a:t>
            </a:r>
            <a:endParaRPr lang="en-GB" sz="2400" b="1" dirty="0">
              <a:cs typeface="Times New Roman" panose="02020603050405020304" pitchFamily="18" charset="0"/>
            </a:endParaRPr>
          </a:p>
        </p:txBody>
      </p:sp>
    </p:spTree>
    <p:custDataLst>
      <p:tags r:id="rId1"/>
    </p:custDataLst>
    <p:extLst>
      <p:ext uri="{BB962C8B-B14F-4D97-AF65-F5344CB8AC3E}">
        <p14:creationId xmlns:p14="http://schemas.microsoft.com/office/powerpoint/2010/main" val="2710811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quarter" idx="10"/>
          </p:nvPr>
        </p:nvPicPr>
        <p:blipFill>
          <a:blip r:embed="rId3">
            <a:extLst>
              <a:ext uri="{28A0092B-C50C-407E-A947-70E740481C1C}">
                <a14:useLocalDpi xmlns:a14="http://schemas.microsoft.com/office/drawing/2010/main" val="0"/>
              </a:ext>
            </a:extLst>
          </a:blip>
          <a:srcRect/>
          <a:stretch>
            <a:fillRect/>
          </a:stretch>
        </p:blipFill>
        <p:spPr bwMode="auto">
          <a:xfrm>
            <a:off x="395536" y="260648"/>
            <a:ext cx="8496944" cy="6263977"/>
          </a:xfrm>
          <a:prstGeom prst="rect">
            <a:avLst/>
          </a:prstGeom>
          <a:noFill/>
        </p:spPr>
      </p:pic>
    </p:spTree>
    <p:custDataLst>
      <p:tags r:id="rId1"/>
    </p:custDataLst>
    <p:extLst>
      <p:ext uri="{BB962C8B-B14F-4D97-AF65-F5344CB8AC3E}">
        <p14:creationId xmlns:p14="http://schemas.microsoft.com/office/powerpoint/2010/main" val="3229195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7544" y="1124743"/>
            <a:ext cx="8352928" cy="5400601"/>
          </a:xfrm>
        </p:spPr>
        <p:txBody>
          <a:bodyPr/>
          <a:lstStyle/>
          <a:p>
            <a:r>
              <a:rPr lang="en-GB" sz="2200" dirty="0" smtClean="0"/>
              <a:t>£115m, 400  additional places and 100 new boarding places plus investment in the PRU estate</a:t>
            </a:r>
          </a:p>
          <a:p>
            <a:r>
              <a:rPr lang="en-GB" sz="2200" dirty="0" smtClean="0"/>
              <a:t>8 Autism Support Centres have opened in mainstream schools (4 primary and 4 secondary supported by 4 special schools)</a:t>
            </a:r>
          </a:p>
          <a:p>
            <a:r>
              <a:rPr lang="en-GB" sz="2200" dirty="0" smtClean="0"/>
              <a:t>10 primary schools will host SEMH provision, revenue funding is in place and capital investment is taking place now</a:t>
            </a:r>
          </a:p>
          <a:p>
            <a:r>
              <a:rPr lang="en-GB" sz="2200" dirty="0" smtClean="0"/>
              <a:t>Approval for the expansion of a number of special schools has been given – new places will be created at Glenwood, </a:t>
            </a:r>
            <a:r>
              <a:rPr lang="en-GB" sz="2200" dirty="0" err="1" smtClean="0"/>
              <a:t>Kingswode</a:t>
            </a:r>
            <a:r>
              <a:rPr lang="en-GB" sz="2200" dirty="0" smtClean="0"/>
              <a:t> Hoe, </a:t>
            </a:r>
            <a:r>
              <a:rPr lang="en-GB" sz="2200" dirty="0" err="1" smtClean="0"/>
              <a:t>Lexden</a:t>
            </a:r>
            <a:r>
              <a:rPr lang="en-GB" sz="2200" dirty="0" smtClean="0"/>
              <a:t> Springs, Oak View and Ramsden Hall.</a:t>
            </a:r>
          </a:p>
          <a:p>
            <a:r>
              <a:rPr lang="en-GB" sz="2200" dirty="0" smtClean="0"/>
              <a:t>New boarding places at Glenwood and </a:t>
            </a:r>
            <a:r>
              <a:rPr lang="en-GB" sz="2200" dirty="0" err="1" smtClean="0"/>
              <a:t>Lexden</a:t>
            </a:r>
            <a:r>
              <a:rPr lang="en-GB" sz="2200" dirty="0" smtClean="0"/>
              <a:t> Springs</a:t>
            </a:r>
          </a:p>
          <a:p>
            <a:r>
              <a:rPr lang="en-GB" sz="2200" dirty="0" smtClean="0"/>
              <a:t>2 new ASD schools (</a:t>
            </a:r>
            <a:r>
              <a:rPr lang="en-GB" sz="2200" dirty="0" err="1" smtClean="0"/>
              <a:t>Chatten</a:t>
            </a:r>
            <a:r>
              <a:rPr lang="en-GB" sz="2200" dirty="0" smtClean="0"/>
              <a:t> in Witham and Hawthorne in Chelmsford)</a:t>
            </a:r>
          </a:p>
          <a:p>
            <a:r>
              <a:rPr lang="en-GB" sz="2200" dirty="0" smtClean="0"/>
              <a:t>2 new SEMH schools (Chelmsford and Harlow). </a:t>
            </a:r>
          </a:p>
          <a:p>
            <a:endParaRPr lang="en-GB" dirty="0"/>
          </a:p>
        </p:txBody>
      </p:sp>
      <p:sp>
        <p:nvSpPr>
          <p:cNvPr id="3" name="Title 2"/>
          <p:cNvSpPr>
            <a:spLocks noGrp="1"/>
          </p:cNvSpPr>
          <p:nvPr>
            <p:ph type="title"/>
          </p:nvPr>
        </p:nvSpPr>
        <p:spPr/>
        <p:txBody>
          <a:bodyPr/>
          <a:lstStyle/>
          <a:p>
            <a:r>
              <a:rPr lang="en-GB" dirty="0" smtClean="0"/>
              <a:t>SEND Strategy Update – SEND  Provision</a:t>
            </a:r>
            <a:endParaRPr lang="en-GB" dirty="0"/>
          </a:p>
        </p:txBody>
      </p:sp>
    </p:spTree>
    <p:extLst>
      <p:ext uri="{BB962C8B-B14F-4D97-AF65-F5344CB8AC3E}">
        <p14:creationId xmlns:p14="http://schemas.microsoft.com/office/powerpoint/2010/main" val="22722471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Blank">
  <a:themeElements>
    <a:clrScheme name="ECC Default Colours">
      <a:dk1>
        <a:srgbClr val="000000"/>
      </a:dk1>
      <a:lt1>
        <a:srgbClr val="FFFFFF"/>
      </a:lt1>
      <a:dk2>
        <a:srgbClr val="E00069"/>
      </a:dk2>
      <a:lt2>
        <a:srgbClr val="E1291A"/>
      </a:lt2>
      <a:accent1>
        <a:srgbClr val="007A33"/>
      </a:accent1>
      <a:accent2>
        <a:srgbClr val="00A191"/>
      </a:accent2>
      <a:accent3>
        <a:srgbClr val="004899"/>
      </a:accent3>
      <a:accent4>
        <a:srgbClr val="00205B"/>
      </a:accent4>
      <a:accent5>
        <a:srgbClr val="682558"/>
      </a:accent5>
      <a:accent6>
        <a:srgbClr val="934D98"/>
      </a:accent6>
      <a:hlink>
        <a:srgbClr val="0645AD"/>
      </a:hlink>
      <a:folHlink>
        <a:srgbClr val="0645AD"/>
      </a:folHlink>
    </a:clrScheme>
    <a:fontScheme name="ECC defaul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txDef>
      <a:spPr>
        <a:noFill/>
      </a:spPr>
      <a:bodyPr wrap="square" rtlCol="0">
        <a:spAutoFit/>
      </a:bodyPr>
      <a:lstStyle>
        <a:defPPr>
          <a:defRPr sz="1800" dirty="0" smtClean="0">
            <a:latin typeface="+mn-lt"/>
          </a:defRPr>
        </a:defPPr>
      </a:lstStyle>
    </a:txDef>
  </a:objectDefaults>
  <a:extraClrSchemeLst>
    <a:extraClrScheme>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clrMap bg1="lt1" tx1="dk1" bg2="lt2" tx2="dk2" accent1="accent1" accent2="accent2" accent3="accent3" accent4="accent4" accent5="accent5" accent6="accent6" hlink="hlink" folHlink="folHlink"/>
    </a:extraClrScheme>
    <a:extraClrScheme>
      <a:clrScheme name="Blank Presentation 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4">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C0F3BD5-2828-4B01-9775-547067E9D20B}" vid="{D6AA8548-A859-4FEB-8288-206DB8D1E4B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3936</TotalTime>
  <Words>2566</Words>
  <Application>Microsoft Office PowerPoint</Application>
  <PresentationFormat>On-screen Show (4:3)</PresentationFormat>
  <Paragraphs>308</Paragraphs>
  <Slides>28</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MS PGothic</vt:lpstr>
      <vt:lpstr>MS PGothic</vt:lpstr>
      <vt:lpstr>Arial</vt:lpstr>
      <vt:lpstr>Arial Bold</vt:lpstr>
      <vt:lpstr>Calibri</vt:lpstr>
      <vt:lpstr>FS Rufus</vt:lpstr>
      <vt:lpstr>MetaNormal-Roman</vt:lpstr>
      <vt:lpstr>Symbol</vt:lpstr>
      <vt:lpstr>Times</vt:lpstr>
      <vt:lpstr>Times New Roman</vt:lpstr>
      <vt:lpstr>Blank</vt:lpstr>
      <vt:lpstr>EPHA LA Termly Meetings South - Autumn 2017</vt:lpstr>
      <vt:lpstr>Agenda</vt:lpstr>
      <vt:lpstr>The headline provisional data for 2017 is:</vt:lpstr>
      <vt:lpstr>Ofsted Outcomes as of November 17 (schools)</vt:lpstr>
      <vt:lpstr>Ofsted Outcomes as of November 17 (pupils)</vt:lpstr>
      <vt:lpstr>Priorities for the year: Inclusive Essex – securing positive outcomes for all through partnership working.</vt:lpstr>
      <vt:lpstr>PowerPoint Presentation</vt:lpstr>
      <vt:lpstr>PowerPoint Presentation</vt:lpstr>
      <vt:lpstr>SEND Strategy Update – SEND  Provision</vt:lpstr>
      <vt:lpstr>SEND Strategy Update </vt:lpstr>
      <vt:lpstr>SEND Strategy Update – School-led SEND</vt:lpstr>
      <vt:lpstr>SEND data and challenges</vt:lpstr>
      <vt:lpstr>General Data Protection Regulation 2016 (GDPR) </vt:lpstr>
      <vt:lpstr>IGS Pricelist for services to schools and partnerships</vt:lpstr>
      <vt:lpstr>Small Schools in Essex – A strategy to sustain small schools serving communities across Essex</vt:lpstr>
      <vt:lpstr>Small Schools in Essex – A strategy to sustain small schools serving communities across Essex</vt:lpstr>
      <vt:lpstr>PowerPoint Presentation</vt:lpstr>
      <vt:lpstr>School Strategic Improvement Fund SSIF</vt:lpstr>
      <vt:lpstr>Headteacher feedback on Primary Data Reports </vt:lpstr>
      <vt:lpstr>Education Restructure</vt:lpstr>
      <vt:lpstr>ECC Education Re-design</vt:lpstr>
      <vt:lpstr>Early Advice and Guidance Hub (name to change)</vt:lpstr>
      <vt:lpstr>Proposed Structure detail 1 of 4 </vt:lpstr>
      <vt:lpstr>Proposed Structure detail 2 of 4 </vt:lpstr>
      <vt:lpstr>Proposed Structure detail 3 of 4 </vt:lpstr>
      <vt:lpstr>Proposed Structure detail 4 of 4 </vt:lpstr>
      <vt:lpstr>Overall re-design timeline</vt:lpstr>
      <vt:lpstr>Education Advice and Guidance Hub</vt:lpstr>
    </vt:vector>
  </TitlesOfParts>
  <Company>Essex County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EPHA LA Termly Meetings NE  - Autumn 2017</dc:title>
  <dc:creator>clare.kershaw</dc:creator>
  <cp:lastModifiedBy>P Langmead</cp:lastModifiedBy>
  <cp:revision>29</cp:revision>
  <cp:lastPrinted>2017-11-08T23:10:54Z</cp:lastPrinted>
  <dcterms:created xsi:type="dcterms:W3CDTF">2017-11-07T13:05:02Z</dcterms:created>
  <dcterms:modified xsi:type="dcterms:W3CDTF">2017-11-22T08:04:55Z</dcterms:modified>
  <cp:version>1</cp:version>
</cp:coreProperties>
</file>