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0" r:id="rId3"/>
    <p:sldId id="267" r:id="rId4"/>
    <p:sldId id="268" r:id="rId5"/>
    <p:sldId id="269" r:id="rId6"/>
    <p:sldId id="262" r:id="rId7"/>
    <p:sldId id="263" r:id="rId8"/>
    <p:sldId id="264" r:id="rId9"/>
    <p:sldId id="265" r:id="rId10"/>
    <p:sldId id="266" r:id="rId11"/>
    <p:sldId id="256" r:id="rId12"/>
    <p:sldId id="257" r:id="rId13"/>
    <p:sldId id="25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 Woolf, Assistant Director of Education" initials="NWADo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1215" autoAdjust="0"/>
  </p:normalViewPr>
  <p:slideViewPr>
    <p:cSldViewPr snapToGrid="0">
      <p:cViewPr varScale="1">
        <p:scale>
          <a:sx n="94" d="100"/>
          <a:sy n="94" d="100"/>
        </p:scale>
        <p:origin x="94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B73DD-134A-40E0-B2CC-0618410AD908}" type="datetimeFigureOut">
              <a:rPr lang="en-GB" smtClean="0"/>
              <a:t>07/03/2019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5DC19A-3135-4A21-B3C1-9CCCBF8C6E1D}" type="slidenum">
              <a:rPr lang="en-GB" smtClean="0"/>
              <a:t>‹#›</a:t>
            </a:fld>
            <a:endParaRPr lang="en-GB"/>
          </a:p>
        </p:txBody>
      </p:sp>
    </p:spTree>
    <p:extLst>
      <p:ext uri="{BB962C8B-B14F-4D97-AF65-F5344CB8AC3E}">
        <p14:creationId xmlns:p14="http://schemas.microsoft.com/office/powerpoint/2010/main" val="503345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Three pillars of the strategy…..</a:t>
            </a: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4</a:t>
            </a:fld>
            <a:endParaRPr lang="en-US"/>
          </a:p>
        </p:txBody>
      </p:sp>
    </p:spTree>
    <p:extLst>
      <p:ext uri="{BB962C8B-B14F-4D97-AF65-F5344CB8AC3E}">
        <p14:creationId xmlns:p14="http://schemas.microsoft.com/office/powerpoint/2010/main" val="154282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It is essential that all schools have a firm understanding of how well their pupils are progressing and how their school’s achievement data compares with schools locally and nationally for all pupils and for key groups.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 are a number of tools available to school leaders and governors in order to support them with this including the DfE’s Analyse School Performance (ASP), the Ofsted Inspection Data Summary Report (IDSR), Fischer Family Trust (FFT), NOVA and the Essex School Data booklet.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This Traded Service supports schools in understanding and interpreting all of the data available, both published free of charge and through a subscription.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Prices are cheaper than originally discussed with EPHA</a:t>
            </a:r>
            <a:r>
              <a:rPr lang="en-GB" sz="1200" kern="1200" dirty="0">
                <a:solidFill>
                  <a:schemeClr val="tx1"/>
                </a:solidFill>
                <a:effectLst/>
                <a:latin typeface="+mn-lt"/>
                <a:ea typeface="+mn-ea"/>
                <a:cs typeface="+mn-cs"/>
              </a:rPr>
              <a:t>  - factored in potential to achieve a discount if all schools within a partnership sign up = 5%</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package is an all or nothing package. This means you cannot split the cost of FFT + the additional LA products (NOVA, Data Booklet and training)</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No single school will be paying more than £220 for the additional LA products (NOVA, Data Booklet and training) on top of what it would costs of if schools went to FFT direct.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Most schools will be paying considerably less than £220 for the extra LA products than if they went to FFT direct.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pricing that has been agreed is based on a not for profit approach from the Local Authority but schools need to recognise that these are all things we have to pay out for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p:txBody>
          <a:bodyPr/>
          <a:lstStyle/>
          <a:p>
            <a:fld id="{5C5DC19A-3135-4A21-B3C1-9CCCBF8C6E1D}" type="slidenum">
              <a:rPr lang="en-GB" smtClean="0"/>
              <a:t>11</a:t>
            </a:fld>
            <a:endParaRPr lang="en-GB"/>
          </a:p>
        </p:txBody>
      </p:sp>
    </p:spTree>
    <p:extLst>
      <p:ext uri="{BB962C8B-B14F-4D97-AF65-F5344CB8AC3E}">
        <p14:creationId xmlns:p14="http://schemas.microsoft.com/office/powerpoint/2010/main" val="1887210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5DC19A-3135-4A21-B3C1-9CCCBF8C6E1D}" type="slidenum">
              <a:rPr lang="en-GB" smtClean="0"/>
              <a:t>12</a:t>
            </a:fld>
            <a:endParaRPr lang="en-GB"/>
          </a:p>
        </p:txBody>
      </p:sp>
    </p:spTree>
    <p:extLst>
      <p:ext uri="{BB962C8B-B14F-4D97-AF65-F5344CB8AC3E}">
        <p14:creationId xmlns:p14="http://schemas.microsoft.com/office/powerpoint/2010/main" val="156139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5DC19A-3135-4A21-B3C1-9CCCBF8C6E1D}" type="slidenum">
              <a:rPr lang="en-GB" smtClean="0"/>
              <a:t>13</a:t>
            </a:fld>
            <a:endParaRPr lang="en-GB"/>
          </a:p>
        </p:txBody>
      </p:sp>
    </p:spTree>
    <p:extLst>
      <p:ext uri="{BB962C8B-B14F-4D97-AF65-F5344CB8AC3E}">
        <p14:creationId xmlns:p14="http://schemas.microsoft.com/office/powerpoint/2010/main" val="321489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4B7934-17F1-4B53-B521-8F16A680C1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11A40AB9-A623-4A32-949D-5D4DD2DD20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0B0113C0-B7F2-43B5-9AC4-5B80F8274C8A}"/>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5" name="Footer Placeholder 4">
            <a:extLst>
              <a:ext uri="{FF2B5EF4-FFF2-40B4-BE49-F238E27FC236}">
                <a16:creationId xmlns:a16="http://schemas.microsoft.com/office/drawing/2014/main" xmlns="" id="{FF135FCD-864F-46B8-91F2-C5055600B3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6270685-BDAD-4699-A130-AA0141F2B472}"/>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350810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79E188-D262-4C87-B661-E77D7ECB6D2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ECAD676-0A93-4C41-BD8F-DF94D79BF7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3078EC9-9296-4090-B660-9DC77DC1868B}"/>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5" name="Footer Placeholder 4">
            <a:extLst>
              <a:ext uri="{FF2B5EF4-FFF2-40B4-BE49-F238E27FC236}">
                <a16:creationId xmlns:a16="http://schemas.microsoft.com/office/drawing/2014/main" xmlns="" id="{1DA3E914-AD41-4468-8373-0EDA912C58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F80C68F-4478-4157-BC5E-95ED93BDF21C}"/>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2794734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A016C96-B95C-4F75-B199-DE973EBB3C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E08F60C-8008-4113-97E6-00C99887A3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7DC1E96-5F89-4985-A455-595176B9A976}"/>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5" name="Footer Placeholder 4">
            <a:extLst>
              <a:ext uri="{FF2B5EF4-FFF2-40B4-BE49-F238E27FC236}">
                <a16:creationId xmlns:a16="http://schemas.microsoft.com/office/drawing/2014/main" xmlns="" id="{5CF811A9-42B5-42AA-896D-B8FABCA53A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34CC2AB-7BC2-4695-9EFE-9F639EACE83D}"/>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4265813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682560"/>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623392" y="1752600"/>
            <a:ext cx="10944192" cy="1388368"/>
          </a:xfrm>
          <a:prstGeom prst="rect">
            <a:avLst/>
          </a:prstGeom>
        </p:spPr>
        <p:txBody>
          <a:bodyPr/>
          <a:lstStyle>
            <a:lvl1pPr>
              <a:defRPr sz="4400" b="1" baseline="0">
                <a:solidFill>
                  <a:schemeClr val="tx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623392" y="1303784"/>
            <a:ext cx="10944192" cy="448816"/>
          </a:xfrm>
          <a:prstGeom prst="rect">
            <a:avLst/>
          </a:prstGeom>
        </p:spPr>
        <p:txBody>
          <a:bodyPr/>
          <a:lstStyle>
            <a:lvl1pPr marL="0" indent="0">
              <a:buFontTx/>
              <a:buNone/>
              <a:defRPr sz="2000" b="0">
                <a:solidFill>
                  <a:schemeClr val="tx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623392" y="3593070"/>
            <a:ext cx="10944192" cy="1708138"/>
          </a:xfrm>
          <a:prstGeom prst="rect">
            <a:avLst/>
          </a:prstGeom>
        </p:spPr>
        <p:txBody>
          <a:bodyPr/>
          <a:lstStyle>
            <a:lvl1pPr marL="0" indent="0">
              <a:buNone/>
              <a:defRPr sz="1800" baseline="0">
                <a:solidFill>
                  <a:schemeClr val="tx1"/>
                </a:solidFill>
              </a:defRPr>
            </a:lvl1pPr>
          </a:lstStyle>
          <a:p>
            <a:pPr lvl="0"/>
            <a:r>
              <a:rPr lang="en-GB" dirty="0"/>
              <a:t>You can change a slide’s background colour, but always remember to consider accessibility!</a:t>
            </a:r>
          </a:p>
        </p:txBody>
      </p:sp>
      <p:pic>
        <p:nvPicPr>
          <p:cNvPr id="8" name="Picture 7" descr="ECC_Primary_Logo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32438" y="5949280"/>
            <a:ext cx="1559159" cy="568882"/>
          </a:xfrm>
          <a:prstGeom prst="rect">
            <a:avLst/>
          </a:prstGeom>
        </p:spPr>
      </p:pic>
    </p:spTree>
    <p:extLst>
      <p:ext uri="{BB962C8B-B14F-4D97-AF65-F5344CB8AC3E}">
        <p14:creationId xmlns:p14="http://schemas.microsoft.com/office/powerpoint/2010/main" val="260761248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content and bullets">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623402" y="1268189"/>
            <a:ext cx="10943167" cy="1224632"/>
          </a:xfrm>
          <a:prstGeom prst="rect">
            <a:avLst/>
          </a:prstGeom>
        </p:spPr>
        <p:txBody>
          <a:bodyPr/>
          <a:lstStyle>
            <a:lvl1pPr marL="0" indent="0">
              <a:buNone/>
              <a:defRPr sz="2400" baseline="0"/>
            </a:lvl1pPr>
          </a:lstStyle>
          <a:p>
            <a:pPr lvl="0"/>
            <a:r>
              <a:rPr lang="en-US" dirty="0"/>
              <a:t>Always use at least size 18 font </a:t>
            </a:r>
          </a:p>
        </p:txBody>
      </p:sp>
      <p:sp>
        <p:nvSpPr>
          <p:cNvPr id="21" name="Title 20"/>
          <p:cNvSpPr>
            <a:spLocks noGrp="1"/>
          </p:cNvSpPr>
          <p:nvPr>
            <p:ph type="title"/>
          </p:nvPr>
        </p:nvSpPr>
        <p:spPr>
          <a:xfrm>
            <a:off x="624427" y="404664"/>
            <a:ext cx="10963572" cy="648072"/>
          </a:xfrm>
          <a:prstGeom prst="rect">
            <a:avLst/>
          </a:prstGeom>
        </p:spPr>
        <p:txBody>
          <a:bodyPr/>
          <a:lstStyle>
            <a:lvl1pPr>
              <a:defRPr sz="4300" b="1">
                <a:solidFill>
                  <a:schemeClr val="tx1"/>
                </a:solidFill>
              </a:defRPr>
            </a:lvl1pPr>
          </a:lstStyle>
          <a:p>
            <a:r>
              <a:rPr lang="en-US"/>
              <a:t>Click to edit Master title style</a:t>
            </a:r>
            <a:endParaRPr lang="en-GB" dirty="0"/>
          </a:p>
        </p:txBody>
      </p:sp>
      <p:sp>
        <p:nvSpPr>
          <p:cNvPr id="3" name="Content Placeholder 2"/>
          <p:cNvSpPr>
            <a:spLocks noGrp="1"/>
          </p:cNvSpPr>
          <p:nvPr>
            <p:ph sz="quarter" idx="13" hasCustomPrompt="1"/>
          </p:nvPr>
        </p:nvSpPr>
        <p:spPr>
          <a:xfrm>
            <a:off x="623392" y="2708275"/>
            <a:ext cx="10964597" cy="3815752"/>
          </a:xfrm>
          <a:prstGeom prst="rect">
            <a:avLst/>
          </a:prstGeom>
        </p:spPr>
        <p:txBody>
          <a:bodyPr/>
          <a:lstStyle>
            <a:lvl1pPr>
              <a:defRPr sz="2400" b="1">
                <a:solidFill>
                  <a:schemeClr val="tx1"/>
                </a:solidFill>
              </a:defRPr>
            </a:lvl1pPr>
            <a:lvl2pPr>
              <a:defRPr sz="2300" b="1">
                <a:solidFill>
                  <a:schemeClr val="tx2"/>
                </a:solidFill>
              </a:defRPr>
            </a:lvl2pPr>
            <a:lvl3pPr>
              <a:defRPr sz="2300" b="1">
                <a:solidFill>
                  <a:schemeClr val="tx2"/>
                </a:solidFill>
              </a:defRPr>
            </a:lvl3pPr>
            <a:lvl4pPr>
              <a:defRPr sz="2300" b="1">
                <a:solidFill>
                  <a:schemeClr val="tx2"/>
                </a:solidFill>
              </a:defRPr>
            </a:lvl4pPr>
            <a:lvl5pPr>
              <a:defRPr sz="2300" b="1">
                <a:solidFill>
                  <a:schemeClr val="tx2"/>
                </a:solidFill>
              </a:defRPr>
            </a:lvl5pPr>
          </a:lstStyle>
          <a:p>
            <a:pPr lvl="0"/>
            <a:r>
              <a:rPr lang="en-US" dirty="0"/>
              <a:t>Always use at least size 18 font </a:t>
            </a:r>
          </a:p>
        </p:txBody>
      </p:sp>
    </p:spTree>
    <p:extLst>
      <p:ext uri="{BB962C8B-B14F-4D97-AF65-F5344CB8AC3E}">
        <p14:creationId xmlns:p14="http://schemas.microsoft.com/office/powerpoint/2010/main" val="3005428711"/>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9" userDrawn="1">
          <p15:clr>
            <a:srgbClr val="FBAE40"/>
          </p15:clr>
        </p15:guide>
        <p15:guide id="2" pos="2880" userDrawn="1">
          <p15:clr>
            <a:srgbClr val="FBAE40"/>
          </p15:clr>
        </p15:guide>
        <p15:guide id="3" orient="horz" pos="17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93D603-3735-4A15-99BF-318E9EA368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338F1EC-79ED-47D7-97E3-CC81D67815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B9673AC-2F47-46F6-8BAA-570A05CBFD98}"/>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5" name="Footer Placeholder 4">
            <a:extLst>
              <a:ext uri="{FF2B5EF4-FFF2-40B4-BE49-F238E27FC236}">
                <a16:creationId xmlns:a16="http://schemas.microsoft.com/office/drawing/2014/main" xmlns="" id="{04CDBF96-5F54-4156-A730-49E7B6BB47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588629B-F6C1-4FE6-8E57-A91619EF2F53}"/>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133229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1710BC-968C-4E46-8AB4-EC6AE3CDDF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C53E83C-171A-4818-8365-31085A45D2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5E8B896-B4DA-45AC-82B4-0F2C911F30CD}"/>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5" name="Footer Placeholder 4">
            <a:extLst>
              <a:ext uri="{FF2B5EF4-FFF2-40B4-BE49-F238E27FC236}">
                <a16:creationId xmlns:a16="http://schemas.microsoft.com/office/drawing/2014/main" xmlns="" id="{406BB8B3-E26F-4477-99D0-C6840E6B0D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4F2BB44-2019-4EDD-BF4F-002D8BBB7A01}"/>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377933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B46A2C-9570-4000-A9D6-D6EDB38B94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C725911-49FF-44B2-AE90-13B030CC4F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C0323E5C-D0D7-45ED-BC44-9011771805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C24A076E-F618-4D76-B6A7-5F4D47A6D3D4}"/>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6" name="Footer Placeholder 5">
            <a:extLst>
              <a:ext uri="{FF2B5EF4-FFF2-40B4-BE49-F238E27FC236}">
                <a16:creationId xmlns:a16="http://schemas.microsoft.com/office/drawing/2014/main" xmlns="" id="{39FDFC0B-1D21-449C-B987-AC6D6D1AAB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2E3BD01-3535-4278-9424-811E8FE21162}"/>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53932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00DFDC-2BF7-4059-AC90-0048BCF46D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7A700EC-C9E1-4FC9-ADC0-1C2B961625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9A394C3-2F51-4704-9060-F4AC5970F8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A1C9DDA-4F3E-4A33-9961-6529A6F56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2A196E0-E586-4192-BC0D-CE03FDA65E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B3E20272-7168-4286-A56F-ED5ACC2FA5AA}"/>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8" name="Footer Placeholder 7">
            <a:extLst>
              <a:ext uri="{FF2B5EF4-FFF2-40B4-BE49-F238E27FC236}">
                <a16:creationId xmlns:a16="http://schemas.microsoft.com/office/drawing/2014/main" xmlns="" id="{827A27B8-14FF-44FE-9330-E515ADB59A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635EF60D-DE02-4B5E-83FE-DED24C883E37}"/>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408374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849C70-3CAE-4744-BDED-DCE2D98DF60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62943E54-577C-4C14-8824-9793FD852DBB}"/>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4" name="Footer Placeholder 3">
            <a:extLst>
              <a:ext uri="{FF2B5EF4-FFF2-40B4-BE49-F238E27FC236}">
                <a16:creationId xmlns:a16="http://schemas.microsoft.com/office/drawing/2014/main" xmlns="" id="{B685DC35-9916-4678-98E6-EBA3F4074E3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42EC8027-0163-4512-94C9-E13CDBE26774}"/>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302978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2834E59-C3E2-4F53-91C5-3431B2A0A86E}"/>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3" name="Footer Placeholder 2">
            <a:extLst>
              <a:ext uri="{FF2B5EF4-FFF2-40B4-BE49-F238E27FC236}">
                <a16:creationId xmlns:a16="http://schemas.microsoft.com/office/drawing/2014/main" xmlns="" id="{FAB7793C-DEC6-4A95-ACE2-B3DC1AD1CC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7B2BA656-81CB-4FE6-B28E-3110521EF941}"/>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3272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28A50B-1497-46E5-9BCE-13529ED4F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250DAD0-F396-4BEA-BCC4-17DCEDDA85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C0A43D8D-88B9-4D01-8612-CF079316C9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5D720DD-F3DA-46C4-B4D4-790D9F0F61BD}"/>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6" name="Footer Placeholder 5">
            <a:extLst>
              <a:ext uri="{FF2B5EF4-FFF2-40B4-BE49-F238E27FC236}">
                <a16:creationId xmlns:a16="http://schemas.microsoft.com/office/drawing/2014/main" xmlns="" id="{E6D73C77-C40A-45E0-B4E0-6102A952D9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D0B3880-800F-4E0B-86CF-0A6F4DF643AD}"/>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214805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D550B8-0AF6-482A-B368-9B85B5008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2D880199-9EE8-47DB-8C3B-7B573080BF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E2EF4CC9-AE33-4DC6-B063-F1BC539F7A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4CEB864-9185-4734-BDDF-4509A0FA3D6A}"/>
              </a:ext>
            </a:extLst>
          </p:cNvPr>
          <p:cNvSpPr>
            <a:spLocks noGrp="1"/>
          </p:cNvSpPr>
          <p:nvPr>
            <p:ph type="dt" sz="half" idx="10"/>
          </p:nvPr>
        </p:nvSpPr>
        <p:spPr/>
        <p:txBody>
          <a:bodyPr/>
          <a:lstStyle/>
          <a:p>
            <a:fld id="{FE5C4B8D-B513-4C45-9209-DDF6F956FC2F}" type="datetimeFigureOut">
              <a:rPr lang="en-GB" smtClean="0"/>
              <a:t>07/03/2019</a:t>
            </a:fld>
            <a:endParaRPr lang="en-GB"/>
          </a:p>
        </p:txBody>
      </p:sp>
      <p:sp>
        <p:nvSpPr>
          <p:cNvPr id="6" name="Footer Placeholder 5">
            <a:extLst>
              <a:ext uri="{FF2B5EF4-FFF2-40B4-BE49-F238E27FC236}">
                <a16:creationId xmlns:a16="http://schemas.microsoft.com/office/drawing/2014/main" xmlns="" id="{503D33BB-0B26-4B64-A626-31959666BC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002241E-9FED-454A-888E-42BB6221DCD4}"/>
              </a:ext>
            </a:extLst>
          </p:cNvPr>
          <p:cNvSpPr>
            <a:spLocks noGrp="1"/>
          </p:cNvSpPr>
          <p:nvPr>
            <p:ph type="sldNum" sz="quarter" idx="12"/>
          </p:nvPr>
        </p:nvSpPr>
        <p:spPr/>
        <p:txBody>
          <a:bodyPr/>
          <a:lstStyle/>
          <a:p>
            <a:fld id="{E6F6864F-9C5D-4A96-99DD-3C5D1EC2AEBD}" type="slidenum">
              <a:rPr lang="en-GB" smtClean="0"/>
              <a:t>‹#›</a:t>
            </a:fld>
            <a:endParaRPr lang="en-GB"/>
          </a:p>
        </p:txBody>
      </p:sp>
    </p:spTree>
    <p:extLst>
      <p:ext uri="{BB962C8B-B14F-4D97-AF65-F5344CB8AC3E}">
        <p14:creationId xmlns:p14="http://schemas.microsoft.com/office/powerpoint/2010/main" val="3561579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125D32B-282A-41C4-AC72-123B2976F0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18F4103-CFEC-4DD0-BFF9-ED2995FE22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EDF83FB-AA0F-4486-A936-4F2B7F9EEB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C4B8D-B513-4C45-9209-DDF6F956FC2F}" type="datetimeFigureOut">
              <a:rPr lang="en-GB" smtClean="0"/>
              <a:t>07/03/2019</a:t>
            </a:fld>
            <a:endParaRPr lang="en-GB"/>
          </a:p>
        </p:txBody>
      </p:sp>
      <p:sp>
        <p:nvSpPr>
          <p:cNvPr id="5" name="Footer Placeholder 4">
            <a:extLst>
              <a:ext uri="{FF2B5EF4-FFF2-40B4-BE49-F238E27FC236}">
                <a16:creationId xmlns:a16="http://schemas.microsoft.com/office/drawing/2014/main" xmlns="" id="{66A47893-AF0E-4BE1-9495-4A0AA34365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82E187E1-ADDD-4F96-8F79-21D3F4691C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6864F-9C5D-4A96-99DD-3C5D1EC2AEBD}" type="slidenum">
              <a:rPr lang="en-GB" smtClean="0"/>
              <a:t>‹#›</a:t>
            </a:fld>
            <a:endParaRPr lang="en-GB"/>
          </a:p>
        </p:txBody>
      </p:sp>
    </p:spTree>
    <p:extLst>
      <p:ext uri="{BB962C8B-B14F-4D97-AF65-F5344CB8AC3E}">
        <p14:creationId xmlns:p14="http://schemas.microsoft.com/office/powerpoint/2010/main" val="2141612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education.performance@essex.gov.uk"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mailto:Nicola.woolf@essex.gov.u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a:t>EPHA / ECC Spring Term Meeting 2019</a:t>
            </a:r>
          </a:p>
        </p:txBody>
      </p:sp>
      <p:sp>
        <p:nvSpPr>
          <p:cNvPr id="3" name="Subtitle 2"/>
          <p:cNvSpPr>
            <a:spLocks noGrp="1"/>
          </p:cNvSpPr>
          <p:nvPr>
            <p:ph type="subTitle" idx="1"/>
          </p:nvPr>
        </p:nvSpPr>
        <p:spPr/>
        <p:txBody>
          <a:bodyPr/>
          <a:lstStyle/>
          <a:p>
            <a:endParaRPr lang="en-GB"/>
          </a:p>
        </p:txBody>
      </p:sp>
      <p:sp>
        <p:nvSpPr>
          <p:cNvPr id="4" name="Text Placeholder 3"/>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3693045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3E9058-3E1F-4D15-A430-40B9E1AAB415}"/>
              </a:ext>
            </a:extLst>
          </p:cNvPr>
          <p:cNvSpPr>
            <a:spLocks noGrp="1"/>
          </p:cNvSpPr>
          <p:nvPr>
            <p:ph type="title"/>
          </p:nvPr>
        </p:nvSpPr>
        <p:spPr/>
        <p:txBody>
          <a:bodyPr/>
          <a:lstStyle/>
          <a:p>
            <a:r>
              <a:rPr lang="en-GB" dirty="0"/>
              <a:t>Contacts for Mid</a:t>
            </a:r>
          </a:p>
        </p:txBody>
      </p:sp>
      <p:sp>
        <p:nvSpPr>
          <p:cNvPr id="3" name="Content Placeholder 2">
            <a:extLst>
              <a:ext uri="{FF2B5EF4-FFF2-40B4-BE49-F238E27FC236}">
                <a16:creationId xmlns:a16="http://schemas.microsoft.com/office/drawing/2014/main" xmlns="" id="{1A20F0DF-FC3B-4777-A88E-71A5533144DB}"/>
              </a:ext>
            </a:extLst>
          </p:cNvPr>
          <p:cNvSpPr>
            <a:spLocks noGrp="1"/>
          </p:cNvSpPr>
          <p:nvPr>
            <p:ph idx="4294967295"/>
          </p:nvPr>
        </p:nvSpPr>
        <p:spPr>
          <a:xfrm>
            <a:off x="838200" y="1825625"/>
            <a:ext cx="10515600" cy="4351338"/>
          </a:xfrm>
          <a:prstGeom prst="rect">
            <a:avLst/>
          </a:prstGeom>
        </p:spPr>
        <p:txBody>
          <a:bodyPr/>
          <a:lstStyle/>
          <a:p>
            <a:pPr marL="0" indent="0" algn="ctr">
              <a:buNone/>
            </a:pPr>
            <a:r>
              <a:rPr lang="en-GB" b="1" dirty="0"/>
              <a:t>Simone Webb</a:t>
            </a:r>
          </a:p>
          <a:p>
            <a:pPr marL="0" indent="0" algn="ctr">
              <a:buNone/>
            </a:pPr>
            <a:r>
              <a:rPr lang="en-GB" dirty="0"/>
              <a:t>Senior Attendance Specialist Team Leader</a:t>
            </a:r>
          </a:p>
          <a:p>
            <a:pPr marL="0" indent="0" algn="ctr">
              <a:buNone/>
            </a:pPr>
            <a:endParaRPr lang="en-GB" dirty="0"/>
          </a:p>
          <a:p>
            <a:pPr marL="0" indent="0" algn="ctr">
              <a:buNone/>
            </a:pPr>
            <a:r>
              <a:rPr lang="en-GB" b="1" dirty="0"/>
              <a:t>Liz Newman</a:t>
            </a:r>
          </a:p>
          <a:p>
            <a:pPr marL="0" indent="0" algn="ctr">
              <a:buNone/>
            </a:pPr>
            <a:r>
              <a:rPr lang="en-GB" dirty="0"/>
              <a:t>Attendance Specialist</a:t>
            </a:r>
          </a:p>
          <a:p>
            <a:pPr marL="0" indent="0" algn="ctr">
              <a:buNone/>
            </a:pPr>
            <a:endParaRPr lang="en-GB" dirty="0"/>
          </a:p>
          <a:p>
            <a:pPr marL="0" indent="0" algn="ctr">
              <a:buNone/>
            </a:pPr>
            <a:r>
              <a:rPr lang="en-GB" dirty="0"/>
              <a:t>Quadrant Attendance Specialists 03330322968</a:t>
            </a:r>
          </a:p>
          <a:p>
            <a:pPr marL="0" indent="0" algn="ctr">
              <a:buNone/>
            </a:pPr>
            <a:r>
              <a:rPr lang="en-GB" dirty="0"/>
              <a:t>MidAttendanceSpecialistTeam@essex.gov.uk</a:t>
            </a:r>
          </a:p>
        </p:txBody>
      </p:sp>
    </p:spTree>
    <p:extLst>
      <p:ext uri="{BB962C8B-B14F-4D97-AF65-F5344CB8AC3E}">
        <p14:creationId xmlns:p14="http://schemas.microsoft.com/office/powerpoint/2010/main" val="2212712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E98FD-1857-4837-AD46-EA6F72268434}"/>
              </a:ext>
            </a:extLst>
          </p:cNvPr>
          <p:cNvSpPr>
            <a:spLocks noGrp="1"/>
          </p:cNvSpPr>
          <p:nvPr>
            <p:ph type="ctrTitle"/>
          </p:nvPr>
        </p:nvSpPr>
        <p:spPr>
          <a:xfrm>
            <a:off x="1524000" y="103608"/>
            <a:ext cx="9144000" cy="809954"/>
          </a:xfrm>
        </p:spPr>
        <p:txBody>
          <a:bodyPr>
            <a:normAutofit/>
          </a:bodyPr>
          <a:lstStyle/>
          <a:p>
            <a:r>
              <a:rPr lang="en-GB" sz="4400" dirty="0"/>
              <a:t>Essex Data Traded Services</a:t>
            </a:r>
          </a:p>
        </p:txBody>
      </p:sp>
      <p:sp>
        <p:nvSpPr>
          <p:cNvPr id="3" name="Subtitle 2">
            <a:extLst>
              <a:ext uri="{FF2B5EF4-FFF2-40B4-BE49-F238E27FC236}">
                <a16:creationId xmlns:a16="http://schemas.microsoft.com/office/drawing/2014/main" xmlns="" id="{24149B5E-8DF6-45DB-AB05-99ED78B12E7F}"/>
              </a:ext>
            </a:extLst>
          </p:cNvPr>
          <p:cNvSpPr>
            <a:spLocks noGrp="1"/>
          </p:cNvSpPr>
          <p:nvPr>
            <p:ph type="subTitle" idx="1"/>
          </p:nvPr>
        </p:nvSpPr>
        <p:spPr>
          <a:xfrm>
            <a:off x="642065" y="818558"/>
            <a:ext cx="11043474" cy="627092"/>
          </a:xfrm>
        </p:spPr>
        <p:txBody>
          <a:bodyPr>
            <a:noAutofit/>
          </a:bodyPr>
          <a:lstStyle/>
          <a:p>
            <a:r>
              <a:rPr lang="en-GB" dirty="0"/>
              <a:t>Includes all data that schools have historically received from the Local Authority</a:t>
            </a:r>
          </a:p>
        </p:txBody>
      </p:sp>
      <p:pic>
        <p:nvPicPr>
          <p:cNvPr id="5" name="Picture 4">
            <a:extLst>
              <a:ext uri="{FF2B5EF4-FFF2-40B4-BE49-F238E27FC236}">
                <a16:creationId xmlns:a16="http://schemas.microsoft.com/office/drawing/2014/main" xmlns="" id="{8053A544-6766-4BFC-A714-CEAC5B4FB9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224" y="103608"/>
            <a:ext cx="1479616" cy="714950"/>
          </a:xfrm>
          <a:prstGeom prst="rect">
            <a:avLst/>
          </a:prstGeom>
        </p:spPr>
      </p:pic>
      <p:sp>
        <p:nvSpPr>
          <p:cNvPr id="7" name="Rectangle 3">
            <a:extLst>
              <a:ext uri="{FF2B5EF4-FFF2-40B4-BE49-F238E27FC236}">
                <a16:creationId xmlns:a16="http://schemas.microsoft.com/office/drawing/2014/main" xmlns="" id="{51D8C870-A953-4DE0-955D-71F3624F99CD}"/>
              </a:ext>
            </a:extLst>
          </p:cNvPr>
          <p:cNvSpPr txBox="1">
            <a:spLocks noChangeArrowheads="1"/>
          </p:cNvSpPr>
          <p:nvPr/>
        </p:nvSpPr>
        <p:spPr bwMode="auto">
          <a:xfrm>
            <a:off x="561741" y="1445650"/>
            <a:ext cx="11204122" cy="4794665"/>
          </a:xfrm>
          <a:prstGeom prst="rect">
            <a:avLst/>
          </a:prstGeom>
          <a:noFill/>
          <a:ln w="9525">
            <a:solidFill>
              <a:srgbClr val="703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77825" indent="-377825" algn="l" rtl="0" eaLnBrk="0" fontAlgn="base" hangingPunct="0">
              <a:spcBef>
                <a:spcPct val="20000"/>
              </a:spcBef>
              <a:spcAft>
                <a:spcPct val="0"/>
              </a:spcAft>
              <a:buClr>
                <a:srgbClr val="008080"/>
              </a:buClr>
              <a:buFont typeface="Wingdings 2" panose="05020102010507070707" pitchFamily="18" charset="2"/>
              <a:buChar char=""/>
              <a:defRPr sz="3200" kern="1200">
                <a:solidFill>
                  <a:schemeClr val="tx1"/>
                </a:solidFill>
                <a:latin typeface="+mn-lt"/>
                <a:ea typeface="+mn-ea"/>
                <a:cs typeface="+mn-cs"/>
              </a:defRPr>
            </a:lvl1pPr>
            <a:lvl2pPr marL="1147763" indent="-390525" algn="l" rtl="0" eaLnBrk="0" fontAlgn="base" hangingPunct="0">
              <a:spcBef>
                <a:spcPct val="20000"/>
              </a:spcBef>
              <a:spcAft>
                <a:spcPct val="0"/>
              </a:spcAft>
              <a:buClr>
                <a:srgbClr val="008080"/>
              </a:buClr>
              <a:buFont typeface="Wingdings" panose="05000000000000000000" pitchFamily="2" charset="2"/>
              <a:buChar char="u"/>
              <a:defRPr sz="2800" kern="1200">
                <a:solidFill>
                  <a:schemeClr val="tx1"/>
                </a:solidFill>
                <a:latin typeface="+mn-lt"/>
                <a:ea typeface="+mn-ea"/>
                <a:cs typeface="+mn-cs"/>
              </a:defRPr>
            </a:lvl2pPr>
            <a:lvl3pPr marL="1566863" indent="-228600" algn="l" rtl="0" eaLnBrk="0" fontAlgn="base" hangingPunct="0">
              <a:spcBef>
                <a:spcPct val="20000"/>
              </a:spcBef>
              <a:spcAft>
                <a:spcPct val="0"/>
              </a:spcAft>
              <a:buClr>
                <a:srgbClr val="008080"/>
              </a:buClr>
              <a:buFont typeface="Wingdings 3" panose="05040102010807070707" pitchFamily="18" charset="2"/>
              <a:buChar char="¬"/>
              <a:defRPr sz="2400" kern="1200">
                <a:solidFill>
                  <a:schemeClr val="tx1"/>
                </a:solidFill>
                <a:latin typeface="+mn-lt"/>
                <a:ea typeface="+mn-ea"/>
                <a:cs typeface="+mn-cs"/>
              </a:defRPr>
            </a:lvl3pPr>
            <a:lvl4pPr marL="198596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405063"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685800" eaLnBrk="1" hangingPunct="1">
              <a:buFont typeface="Wingdings" panose="05000000000000000000" pitchFamily="2" charset="2"/>
              <a:buChar char="Ø"/>
            </a:pPr>
            <a:r>
              <a:rPr lang="en-GB" altLang="en-US" sz="2200" dirty="0">
                <a:solidFill>
                  <a:srgbClr val="000000"/>
                </a:solidFill>
                <a:cs typeface="Arial" panose="020B0604020202020204" pitchFamily="34" charset="0"/>
              </a:rPr>
              <a:t>Subscription to </a:t>
            </a:r>
            <a:r>
              <a:rPr lang="en-GB" altLang="en-US" sz="2200" b="1" dirty="0">
                <a:solidFill>
                  <a:srgbClr val="000000"/>
                </a:solidFill>
                <a:cs typeface="Arial" panose="020B0604020202020204" pitchFamily="34" charset="0"/>
              </a:rPr>
              <a:t>Fischer Family Trust (FFT) </a:t>
            </a:r>
            <a:r>
              <a:rPr lang="en-GB" altLang="en-US" sz="2200" dirty="0">
                <a:solidFill>
                  <a:srgbClr val="000000"/>
                </a:solidFill>
                <a:cs typeface="Arial" panose="020B0604020202020204" pitchFamily="34" charset="0"/>
              </a:rPr>
              <a:t>- </a:t>
            </a:r>
            <a:r>
              <a:rPr lang="en-GB" altLang="en-US" sz="2200" i="1" dirty="0">
                <a:solidFill>
                  <a:srgbClr val="000000"/>
                </a:solidFill>
                <a:cs typeface="Arial" panose="020B0604020202020204" pitchFamily="34" charset="0"/>
              </a:rPr>
              <a:t>School and national data</a:t>
            </a:r>
            <a:r>
              <a:rPr lang="en-GB" altLang="en-US" sz="2200" dirty="0">
                <a:solidFill>
                  <a:srgbClr val="000000"/>
                </a:solidFill>
                <a:cs typeface="Arial" panose="020B0604020202020204" pitchFamily="34" charset="0"/>
              </a:rPr>
              <a:t>                                                         (KS1-5 – including progress from Early Years)</a:t>
            </a:r>
          </a:p>
          <a:p>
            <a:pPr marL="0" indent="0" defTabSz="685800" eaLnBrk="1" hangingPunct="1">
              <a:buNone/>
            </a:pPr>
            <a:endParaRPr lang="en-GB" altLang="en-US" sz="1000" i="1" dirty="0">
              <a:solidFill>
                <a:srgbClr val="000000"/>
              </a:solidFill>
              <a:cs typeface="Arial" panose="020B0604020202020204" pitchFamily="34" charset="0"/>
            </a:endParaRPr>
          </a:p>
          <a:p>
            <a:pPr defTabSz="685800" eaLnBrk="1" hangingPunct="1">
              <a:buFont typeface="Wingdings" panose="05000000000000000000" pitchFamily="2" charset="2"/>
              <a:buChar char="Ø"/>
            </a:pPr>
            <a:r>
              <a:rPr lang="en-GB" altLang="en-US" sz="2200" b="1" dirty="0">
                <a:solidFill>
                  <a:srgbClr val="000000"/>
                </a:solidFill>
                <a:cs typeface="Arial" panose="020B0604020202020204" pitchFamily="34" charset="0"/>
              </a:rPr>
              <a:t>Essex Primary School Data booklets </a:t>
            </a:r>
            <a:r>
              <a:rPr lang="en-GB" altLang="en-US" sz="2200" dirty="0">
                <a:solidFill>
                  <a:srgbClr val="000000"/>
                </a:solidFill>
                <a:cs typeface="Arial" panose="020B0604020202020204" pitchFamily="34" charset="0"/>
              </a:rPr>
              <a:t>- </a:t>
            </a:r>
            <a:r>
              <a:rPr lang="en-GB" altLang="en-US" sz="2200" i="1" dirty="0">
                <a:solidFill>
                  <a:srgbClr val="000000"/>
                </a:solidFill>
                <a:cs typeface="Arial" panose="020B0604020202020204" pitchFamily="34" charset="0"/>
              </a:rPr>
              <a:t>School, LA and national data                   </a:t>
            </a:r>
          </a:p>
          <a:p>
            <a:pPr marL="0" indent="0" defTabSz="685800" eaLnBrk="1" hangingPunct="1">
              <a:buNone/>
            </a:pPr>
            <a:r>
              <a:rPr lang="en-GB" altLang="en-US" sz="2200" i="1" dirty="0">
                <a:solidFill>
                  <a:srgbClr val="000000"/>
                </a:solidFill>
                <a:cs typeface="Arial" panose="020B0604020202020204" pitchFamily="34" charset="0"/>
              </a:rPr>
              <a:t>(</a:t>
            </a:r>
            <a:r>
              <a:rPr lang="en-GB" altLang="en-US" sz="2200" dirty="0">
                <a:solidFill>
                  <a:srgbClr val="000000"/>
                </a:solidFill>
                <a:cs typeface="Arial" panose="020B0604020202020204" pitchFamily="34" charset="0"/>
              </a:rPr>
              <a:t>Early Years, Phonics, KS1,2 attainment and progress, Groups)  </a:t>
            </a:r>
            <a:r>
              <a:rPr lang="en-GB" altLang="en-US" sz="2200" dirty="0">
                <a:solidFill>
                  <a:srgbClr val="7030A0"/>
                </a:solidFill>
                <a:cs typeface="Arial" panose="020B0604020202020204" pitchFamily="34" charset="0"/>
              </a:rPr>
              <a:t>Available Mid-August</a:t>
            </a:r>
            <a:endParaRPr lang="en-GB" altLang="en-US" sz="2200" dirty="0">
              <a:solidFill>
                <a:srgbClr val="000000"/>
              </a:solidFill>
              <a:cs typeface="Arial" panose="020B0604020202020204" pitchFamily="34" charset="0"/>
            </a:endParaRPr>
          </a:p>
          <a:p>
            <a:pPr marL="0" indent="0" defTabSz="685800" eaLnBrk="1" hangingPunct="1">
              <a:buNone/>
              <a:defRPr/>
            </a:pPr>
            <a:endParaRPr lang="en-GB" altLang="en-US" sz="1000" dirty="0">
              <a:solidFill>
                <a:srgbClr val="000000"/>
              </a:solidFill>
              <a:cs typeface="Arial" panose="020B0604020202020204" pitchFamily="34" charset="0"/>
            </a:endParaRPr>
          </a:p>
          <a:p>
            <a:pPr defTabSz="685800" eaLnBrk="1" hangingPunct="1">
              <a:buFont typeface="Wingdings" panose="05000000000000000000" pitchFamily="2" charset="2"/>
              <a:buChar char="Ø"/>
            </a:pPr>
            <a:r>
              <a:rPr lang="en-GB" altLang="en-US" sz="2200" b="1" dirty="0">
                <a:solidFill>
                  <a:srgbClr val="000000"/>
                </a:solidFill>
                <a:cs typeface="Arial" panose="020B0604020202020204" pitchFamily="34" charset="0"/>
              </a:rPr>
              <a:t>NOVA reports </a:t>
            </a:r>
            <a:r>
              <a:rPr lang="en-GB" altLang="en-US" sz="2200" dirty="0">
                <a:solidFill>
                  <a:srgbClr val="000000"/>
                </a:solidFill>
                <a:cs typeface="Arial" panose="020B0604020202020204" pitchFamily="34" charset="0"/>
              </a:rPr>
              <a:t>- </a:t>
            </a:r>
            <a:r>
              <a:rPr lang="en-GB" altLang="en-US" sz="2200" i="1" dirty="0">
                <a:solidFill>
                  <a:srgbClr val="000000"/>
                </a:solidFill>
                <a:cs typeface="Arial" panose="020B0604020202020204" pitchFamily="34" charset="0"/>
              </a:rPr>
              <a:t>School, LA, Regional and national data</a:t>
            </a:r>
            <a:r>
              <a:rPr lang="en-GB" altLang="en-US" sz="2200" dirty="0">
                <a:solidFill>
                  <a:srgbClr val="000000"/>
                </a:solidFill>
                <a:cs typeface="Arial" panose="020B0604020202020204" pitchFamily="34" charset="0"/>
              </a:rPr>
              <a:t> </a:t>
            </a:r>
          </a:p>
          <a:p>
            <a:pPr marL="0" indent="0" defTabSz="685800" eaLnBrk="1" hangingPunct="1">
              <a:buNone/>
            </a:pPr>
            <a:r>
              <a:rPr lang="en-GB" altLang="en-US" sz="2200" dirty="0">
                <a:solidFill>
                  <a:srgbClr val="000000"/>
                </a:solidFill>
                <a:cs typeface="Arial" panose="020B0604020202020204" pitchFamily="34" charset="0"/>
              </a:rPr>
              <a:t>(Early Years, Phonics, KS1,2,4,5)</a:t>
            </a:r>
          </a:p>
          <a:p>
            <a:pPr marL="0" indent="0" defTabSz="685800" eaLnBrk="1" hangingPunct="1">
              <a:buNone/>
            </a:pPr>
            <a:endParaRPr lang="en-GB" altLang="en-US" sz="1000" dirty="0">
              <a:solidFill>
                <a:srgbClr val="000000"/>
              </a:solidFill>
              <a:cs typeface="Arial" panose="020B0604020202020204" pitchFamily="34" charset="0"/>
            </a:endParaRPr>
          </a:p>
          <a:p>
            <a:pPr marL="0" indent="0" defTabSz="685800" eaLnBrk="1" hangingPunct="1">
              <a:buNone/>
            </a:pPr>
            <a:r>
              <a:rPr lang="en-GB" altLang="en-US" sz="2200" dirty="0">
                <a:solidFill>
                  <a:srgbClr val="000000"/>
                </a:solidFill>
                <a:cs typeface="Arial" panose="020B0604020202020204" pitchFamily="34" charset="0"/>
              </a:rPr>
              <a:t>NOVA is used to create the Essex Primary School Data booklet and this is just one aspect of this tool as schools can use this, if purchasing the LA traded data package, to create their own customised reports</a:t>
            </a:r>
          </a:p>
          <a:p>
            <a:pPr marL="0" indent="0" defTabSz="685800" eaLnBrk="1" hangingPunct="1">
              <a:buNone/>
              <a:defRPr/>
            </a:pPr>
            <a:endParaRPr lang="en-GB" altLang="en-US" sz="1000" dirty="0">
              <a:solidFill>
                <a:srgbClr val="000000"/>
              </a:solidFill>
              <a:cs typeface="Arial" panose="020B0604020202020204" pitchFamily="34" charset="0"/>
            </a:endParaRPr>
          </a:p>
          <a:p>
            <a:pPr defTabSz="685800" eaLnBrk="1" hangingPunct="1">
              <a:buFont typeface="Wingdings" panose="05000000000000000000" pitchFamily="2" charset="2"/>
              <a:buChar char="Ø"/>
              <a:defRPr/>
            </a:pPr>
            <a:r>
              <a:rPr lang="en-GB" altLang="en-US" sz="2200" b="1" dirty="0">
                <a:solidFill>
                  <a:srgbClr val="000000"/>
                </a:solidFill>
                <a:cs typeface="Arial" panose="020B0604020202020204" pitchFamily="34" charset="0"/>
              </a:rPr>
              <a:t>Data Training </a:t>
            </a:r>
            <a:r>
              <a:rPr lang="en-GB" altLang="en-US" sz="2200" dirty="0">
                <a:solidFill>
                  <a:srgbClr val="000000"/>
                </a:solidFill>
                <a:cs typeface="Arial" panose="020B0604020202020204" pitchFamily="34" charset="0"/>
              </a:rPr>
              <a:t>– ASP, IDSR, FFT Aspire, Essex primary School Data Booklet, NOVA</a:t>
            </a:r>
          </a:p>
          <a:p>
            <a:pPr marL="283369" indent="-283369" defTabSz="685800" eaLnBrk="1" hangingPunct="1">
              <a:buNone/>
              <a:defRPr/>
            </a:pPr>
            <a:r>
              <a:rPr lang="en-GB" altLang="en-US" sz="1500" dirty="0">
                <a:solidFill>
                  <a:srgbClr val="000000"/>
                </a:solidFill>
                <a:latin typeface="Verdana"/>
              </a:rPr>
              <a:t>		</a:t>
            </a:r>
            <a:endParaRPr lang="en-GB" altLang="en-US" sz="1500" i="1" dirty="0">
              <a:solidFill>
                <a:srgbClr val="000000"/>
              </a:solidFill>
              <a:latin typeface="Verdana"/>
            </a:endParaRPr>
          </a:p>
          <a:p>
            <a:pPr marL="283369" indent="-283369" defTabSz="685800" eaLnBrk="1" hangingPunct="1">
              <a:buNone/>
              <a:defRPr/>
            </a:pPr>
            <a:endParaRPr lang="en-GB" altLang="en-US" sz="1500" i="1" dirty="0">
              <a:solidFill>
                <a:srgbClr val="000000"/>
              </a:solidFill>
              <a:latin typeface="Verdana"/>
            </a:endParaRPr>
          </a:p>
          <a:p>
            <a:pPr marL="283369" indent="-283369" defTabSz="685800" eaLnBrk="1" hangingPunct="1">
              <a:buNone/>
              <a:defRPr/>
            </a:pPr>
            <a:endParaRPr lang="en-GB" altLang="en-US" sz="2100" dirty="0">
              <a:solidFill>
                <a:srgbClr val="000000"/>
              </a:solidFill>
              <a:latin typeface="Verdana"/>
            </a:endParaRPr>
          </a:p>
          <a:p>
            <a:pPr marL="283369" indent="-283369" defTabSz="685800" eaLnBrk="1" hangingPunct="1">
              <a:defRPr/>
            </a:pPr>
            <a:endParaRPr lang="en-GB" altLang="en-US" sz="2100" dirty="0">
              <a:solidFill>
                <a:srgbClr val="000000"/>
              </a:solidFill>
              <a:latin typeface="Verdana"/>
            </a:endParaRPr>
          </a:p>
        </p:txBody>
      </p:sp>
    </p:spTree>
    <p:extLst>
      <p:ext uri="{BB962C8B-B14F-4D97-AF65-F5344CB8AC3E}">
        <p14:creationId xmlns:p14="http://schemas.microsoft.com/office/powerpoint/2010/main" val="2667479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E98FD-1857-4837-AD46-EA6F72268434}"/>
              </a:ext>
            </a:extLst>
          </p:cNvPr>
          <p:cNvSpPr>
            <a:spLocks noGrp="1"/>
          </p:cNvSpPr>
          <p:nvPr>
            <p:ph type="ctrTitle"/>
          </p:nvPr>
        </p:nvSpPr>
        <p:spPr>
          <a:xfrm>
            <a:off x="574262" y="139730"/>
            <a:ext cx="11261179" cy="584889"/>
          </a:xfrm>
        </p:spPr>
        <p:txBody>
          <a:bodyPr>
            <a:normAutofit fontScale="90000"/>
          </a:bodyPr>
          <a:lstStyle/>
          <a:p>
            <a:r>
              <a:rPr lang="en-GB" sz="3600" dirty="0"/>
              <a:t>Essex Data Traded services Charges</a:t>
            </a:r>
          </a:p>
        </p:txBody>
      </p:sp>
      <p:graphicFrame>
        <p:nvGraphicFramePr>
          <p:cNvPr id="3" name="Table 2">
            <a:extLst>
              <a:ext uri="{FF2B5EF4-FFF2-40B4-BE49-F238E27FC236}">
                <a16:creationId xmlns:a16="http://schemas.microsoft.com/office/drawing/2014/main" xmlns="" id="{23EB122C-CA0C-46B8-8F0E-0DCDDAB26CD5}"/>
              </a:ext>
            </a:extLst>
          </p:cNvPr>
          <p:cNvGraphicFramePr>
            <a:graphicFrameLocks noGrp="1"/>
          </p:cNvGraphicFramePr>
          <p:nvPr>
            <p:extLst>
              <p:ext uri="{D42A27DB-BD31-4B8C-83A1-F6EECF244321}">
                <p14:modId xmlns:p14="http://schemas.microsoft.com/office/powerpoint/2010/main" val="2261369422"/>
              </p:ext>
            </p:extLst>
          </p:nvPr>
        </p:nvGraphicFramePr>
        <p:xfrm>
          <a:off x="789259" y="1037776"/>
          <a:ext cx="10613482" cy="5156870"/>
        </p:xfrm>
        <a:graphic>
          <a:graphicData uri="http://schemas.openxmlformats.org/drawingml/2006/table">
            <a:tbl>
              <a:tblPr firstRow="1" firstCol="1" bandRow="1"/>
              <a:tblGrid>
                <a:gridCol w="5616939">
                  <a:extLst>
                    <a:ext uri="{9D8B030D-6E8A-4147-A177-3AD203B41FA5}">
                      <a16:colId xmlns:a16="http://schemas.microsoft.com/office/drawing/2014/main" xmlns="" val="1212963907"/>
                    </a:ext>
                  </a:extLst>
                </a:gridCol>
                <a:gridCol w="1975757">
                  <a:extLst>
                    <a:ext uri="{9D8B030D-6E8A-4147-A177-3AD203B41FA5}">
                      <a16:colId xmlns:a16="http://schemas.microsoft.com/office/drawing/2014/main" xmlns="" val="2682947282"/>
                    </a:ext>
                  </a:extLst>
                </a:gridCol>
                <a:gridCol w="3020786">
                  <a:extLst>
                    <a:ext uri="{9D8B030D-6E8A-4147-A177-3AD203B41FA5}">
                      <a16:colId xmlns:a16="http://schemas.microsoft.com/office/drawing/2014/main" xmlns="" val="1579784462"/>
                    </a:ext>
                  </a:extLst>
                </a:gridCol>
              </a:tblGrid>
              <a:tr h="975395">
                <a:tc>
                  <a:txBody>
                    <a:bodyPr/>
                    <a:lstStyle/>
                    <a:p>
                      <a:pPr>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Primary Schools: includes all the above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Cost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Cost with 5% discount</a:t>
                      </a:r>
                      <a:r>
                        <a:rPr lang="en-GB" sz="2000">
                          <a:solidFill>
                            <a:srgbClr val="000000"/>
                          </a:solidFill>
                          <a:effectLst/>
                          <a:latin typeface="Arial" panose="020B0604020202020204" pitchFamily="34" charset="0"/>
                          <a:ea typeface="Calibri" panose="020F0502020204030204" pitchFamily="34" charset="0"/>
                          <a:cs typeface="Arial" panose="020B0604020202020204" pitchFamily="34" charset="0"/>
                        </a:rPr>
                        <a:t> if all schools within a partnership/MAT sign up to this package</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991900482"/>
                  </a:ext>
                </a:extLst>
              </a:tr>
              <a:tr h="590966">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Schools with less than 120 pupils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£309</a:t>
                      </a:r>
                    </a:p>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9796505"/>
                  </a:ext>
                </a:extLst>
              </a:tr>
              <a:tr h="590966">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Schools with between 120 and 209 pupils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£409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£388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26957842"/>
                  </a:ext>
                </a:extLst>
              </a:tr>
              <a:tr h="590966">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Schools with between 210 and 314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£519 </a:t>
                      </a:r>
                    </a:p>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£493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88683967"/>
                  </a:ext>
                </a:extLst>
              </a:tr>
              <a:tr h="590966">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Schools with between 315 and 420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£619</a:t>
                      </a:r>
                    </a:p>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£588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93000815"/>
                  </a:ext>
                </a:extLst>
              </a:tr>
              <a:tr h="590966">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School with between 421 and 629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£719 </a:t>
                      </a:r>
                    </a:p>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£683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89651443"/>
                  </a:ext>
                </a:extLst>
              </a:tr>
              <a:tr h="590966">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School with more than 630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£819 </a:t>
                      </a:r>
                    </a:p>
                    <a:p>
                      <a:pPr algn="just">
                        <a:lnSpc>
                          <a:spcPct val="107000"/>
                        </a:lnSpc>
                        <a:spcAft>
                          <a:spcPts val="0"/>
                        </a:spcAft>
                      </a:pPr>
                      <a:r>
                        <a:rPr lang="en-GB" sz="20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2000" dirty="0">
                          <a:effectLst/>
                          <a:latin typeface="Arial" panose="020B0604020202020204" pitchFamily="34" charset="0"/>
                          <a:ea typeface="Calibri" panose="020F0502020204030204" pitchFamily="34" charset="0"/>
                          <a:cs typeface="Arial" panose="020B0604020202020204" pitchFamily="34" charset="0"/>
                        </a:rPr>
                        <a:t>£778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90407706"/>
                  </a:ext>
                </a:extLst>
              </a:tr>
            </a:tbl>
          </a:graphicData>
        </a:graphic>
      </p:graphicFrame>
    </p:spTree>
    <p:extLst>
      <p:ext uri="{BB962C8B-B14F-4D97-AF65-F5344CB8AC3E}">
        <p14:creationId xmlns:p14="http://schemas.microsoft.com/office/powerpoint/2010/main" val="624341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E98FD-1857-4837-AD46-EA6F72268434}"/>
              </a:ext>
            </a:extLst>
          </p:cNvPr>
          <p:cNvSpPr>
            <a:spLocks noGrp="1"/>
          </p:cNvSpPr>
          <p:nvPr>
            <p:ph type="ctrTitle"/>
          </p:nvPr>
        </p:nvSpPr>
        <p:spPr>
          <a:xfrm>
            <a:off x="574262" y="139730"/>
            <a:ext cx="11261179" cy="584889"/>
          </a:xfrm>
        </p:spPr>
        <p:txBody>
          <a:bodyPr>
            <a:normAutofit fontScale="90000"/>
          </a:bodyPr>
          <a:lstStyle/>
          <a:p>
            <a:r>
              <a:rPr lang="en-GB" sz="3600" dirty="0"/>
              <a:t>Essex Data Traded Services Charges</a:t>
            </a:r>
          </a:p>
        </p:txBody>
      </p:sp>
      <p:graphicFrame>
        <p:nvGraphicFramePr>
          <p:cNvPr id="4" name="Table 3">
            <a:extLst>
              <a:ext uri="{FF2B5EF4-FFF2-40B4-BE49-F238E27FC236}">
                <a16:creationId xmlns:a16="http://schemas.microsoft.com/office/drawing/2014/main" xmlns="" id="{0B2E56F8-7567-48E2-B4BC-1BBC0307EE0E}"/>
              </a:ext>
            </a:extLst>
          </p:cNvPr>
          <p:cNvGraphicFramePr>
            <a:graphicFrameLocks noGrp="1"/>
          </p:cNvGraphicFramePr>
          <p:nvPr>
            <p:extLst>
              <p:ext uri="{D42A27DB-BD31-4B8C-83A1-F6EECF244321}">
                <p14:modId xmlns:p14="http://schemas.microsoft.com/office/powerpoint/2010/main" val="3134360546"/>
              </p:ext>
            </p:extLst>
          </p:nvPr>
        </p:nvGraphicFramePr>
        <p:xfrm>
          <a:off x="770200" y="2234942"/>
          <a:ext cx="10329527" cy="2152650"/>
        </p:xfrm>
        <a:graphic>
          <a:graphicData uri="http://schemas.openxmlformats.org/drawingml/2006/table">
            <a:tbl>
              <a:tblPr firstRow="1" firstCol="1" bandRow="1"/>
              <a:tblGrid>
                <a:gridCol w="10329527">
                  <a:extLst>
                    <a:ext uri="{9D8B030D-6E8A-4147-A177-3AD203B41FA5}">
                      <a16:colId xmlns:a16="http://schemas.microsoft.com/office/drawing/2014/main" xmlns="" val="3322718280"/>
                    </a:ext>
                  </a:extLst>
                </a:gridCol>
              </a:tblGrid>
              <a:tr h="0">
                <a:tc>
                  <a:txBody>
                    <a:bodyPr/>
                    <a:lstStyle/>
                    <a:p>
                      <a:pPr algn="just">
                        <a:lnSpc>
                          <a:spcPct val="107000"/>
                        </a:lnSpc>
                        <a:spcAft>
                          <a:spcPts val="0"/>
                        </a:spcAft>
                      </a:pPr>
                      <a:r>
                        <a:rPr lang="en-GB" sz="2200" b="1" dirty="0">
                          <a:effectLst/>
                          <a:latin typeface="Arial" panose="020B0604020202020204" pitchFamily="34" charset="0"/>
                          <a:ea typeface="Calibri" panose="020F0502020204030204" pitchFamily="34" charset="0"/>
                          <a:cs typeface="Times New Roman" panose="02020603050405020304" pitchFamily="18" charset="0"/>
                        </a:rPr>
                        <a:t>Additional Bespoke Options for all schools to purchase</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912108534"/>
                  </a:ext>
                </a:extLst>
              </a:tr>
              <a:tr h="0">
                <a:tc>
                  <a:txBody>
                    <a:bodyPr/>
                    <a:lstStyle/>
                    <a:p>
                      <a:pPr algn="just">
                        <a:lnSpc>
                          <a:spcPct val="107000"/>
                        </a:lnSpc>
                        <a:spcAft>
                          <a:spcPts val="0"/>
                        </a:spcAft>
                      </a:pPr>
                      <a:r>
                        <a:rPr lang="en-GB" sz="2200" dirty="0">
                          <a:effectLst/>
                          <a:latin typeface="Arial" panose="020B0604020202020204" pitchFamily="34" charset="0"/>
                          <a:ea typeface="Calibri" panose="020F0502020204030204" pitchFamily="34" charset="0"/>
                          <a:cs typeface="Times New Roman" panose="02020603050405020304" pitchFamily="18" charset="0"/>
                        </a:rPr>
                        <a:t>0.5-day data training for school staff/governors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31198571"/>
                  </a:ext>
                </a:extLst>
              </a:tr>
              <a:tr h="0">
                <a:tc>
                  <a:txBody>
                    <a:bodyPr/>
                    <a:lstStyle/>
                    <a:p>
                      <a:pPr algn="just">
                        <a:lnSpc>
                          <a:spcPct val="107000"/>
                        </a:lnSpc>
                        <a:spcAft>
                          <a:spcPts val="0"/>
                        </a:spcAft>
                      </a:pPr>
                      <a:r>
                        <a:rPr lang="en-GB" sz="2200" dirty="0">
                          <a:effectLst/>
                          <a:latin typeface="Arial" panose="020B0604020202020204" pitchFamily="34" charset="0"/>
                          <a:ea typeface="Calibri" panose="020F0502020204030204" pitchFamily="34" charset="0"/>
                          <a:cs typeface="Times New Roman" panose="02020603050405020304" pitchFamily="18" charset="0"/>
                        </a:rPr>
                        <a:t>0.5-day data preparation for Ofsted</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0746219"/>
                  </a:ext>
                </a:extLst>
              </a:tr>
              <a:tr h="0">
                <a:tc>
                  <a:txBody>
                    <a:bodyPr/>
                    <a:lstStyle/>
                    <a:p>
                      <a:pPr algn="just">
                        <a:lnSpc>
                          <a:spcPct val="107000"/>
                        </a:lnSpc>
                        <a:spcAft>
                          <a:spcPts val="0"/>
                        </a:spcAft>
                      </a:pPr>
                      <a:r>
                        <a:rPr lang="en-GB" sz="2200" dirty="0">
                          <a:effectLst/>
                          <a:latin typeface="Arial" panose="020B0604020202020204" pitchFamily="34" charset="0"/>
                          <a:ea typeface="Calibri" panose="020F0502020204030204" pitchFamily="34" charset="0"/>
                          <a:cs typeface="Times New Roman" panose="02020603050405020304" pitchFamily="18" charset="0"/>
                        </a:rPr>
                        <a:t>Annual Subscription to ALPS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84822583"/>
                  </a:ext>
                </a:extLst>
              </a:tr>
              <a:tr h="0">
                <a:tc>
                  <a:txBody>
                    <a:bodyPr/>
                    <a:lstStyle/>
                    <a:p>
                      <a:pPr>
                        <a:lnSpc>
                          <a:spcPct val="107000"/>
                        </a:lnSpc>
                        <a:spcAft>
                          <a:spcPts val="0"/>
                        </a:spcAft>
                      </a:pPr>
                      <a:r>
                        <a:rPr lang="en-GB" sz="2200" dirty="0">
                          <a:effectLst/>
                          <a:latin typeface="Arial" panose="020B0604020202020204" pitchFamily="34" charset="0"/>
                          <a:ea typeface="Calibri" panose="020F0502020204030204" pitchFamily="34" charset="0"/>
                          <a:cs typeface="Times New Roman" panose="02020603050405020304" pitchFamily="18" charset="0"/>
                        </a:rPr>
                        <a:t>If you have any data needs over and above those listed please email </a:t>
                      </a:r>
                      <a:r>
                        <a:rPr lang="en-GB" sz="22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education.performance@essex.gov.uk</a:t>
                      </a:r>
                      <a:r>
                        <a:rPr lang="en-GB" sz="22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for a discussion</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3430839"/>
                  </a:ext>
                </a:extLst>
              </a:tr>
            </a:tbl>
          </a:graphicData>
        </a:graphic>
      </p:graphicFrame>
      <p:sp>
        <p:nvSpPr>
          <p:cNvPr id="7" name="Rectangle 6">
            <a:extLst>
              <a:ext uri="{FF2B5EF4-FFF2-40B4-BE49-F238E27FC236}">
                <a16:creationId xmlns:a16="http://schemas.microsoft.com/office/drawing/2014/main" xmlns="" id="{8DBEAD27-565D-4443-B4DB-53806F542D82}"/>
              </a:ext>
            </a:extLst>
          </p:cNvPr>
          <p:cNvSpPr/>
          <p:nvPr/>
        </p:nvSpPr>
        <p:spPr>
          <a:xfrm>
            <a:off x="57440" y="4756290"/>
            <a:ext cx="11755045" cy="1597297"/>
          </a:xfrm>
          <a:prstGeom prst="rect">
            <a:avLst/>
          </a:prstGeom>
        </p:spPr>
        <p:txBody>
          <a:bodyPr wrap="square">
            <a:spAutoFit/>
          </a:bodyPr>
          <a:lstStyle/>
          <a:p>
            <a:pPr marL="457200" algn="ctr">
              <a:lnSpc>
                <a:spcPct val="107000"/>
              </a:lnSpc>
              <a:spcAft>
                <a:spcPts val="0"/>
              </a:spcAft>
            </a:pPr>
            <a:r>
              <a:rPr lang="en-GB" sz="2000" dirty="0">
                <a:latin typeface="Arial" panose="020B0604020202020204" pitchFamily="34" charset="0"/>
                <a:ea typeface="Calibri" panose="020F0502020204030204" pitchFamily="34" charset="0"/>
                <a:cs typeface="Times New Roman" panose="02020603050405020304" pitchFamily="18" charset="0"/>
              </a:rPr>
              <a:t>As this is the first year of introducing this package if </a:t>
            </a:r>
            <a:r>
              <a:rPr lang="en-GB" sz="2000" b="1" dirty="0">
                <a:latin typeface="Arial" panose="020B0604020202020204" pitchFamily="34" charset="0"/>
                <a:ea typeface="Calibri" panose="020F0502020204030204" pitchFamily="34" charset="0"/>
                <a:cs typeface="Times New Roman" panose="02020603050405020304" pitchFamily="18" charset="0"/>
              </a:rPr>
              <a:t>partnerships</a:t>
            </a:r>
            <a:r>
              <a:rPr lang="en-GB" sz="2000" dirty="0">
                <a:latin typeface="Arial" panose="020B0604020202020204" pitchFamily="34" charset="0"/>
                <a:ea typeface="Calibri" panose="020F0502020204030204" pitchFamily="34" charset="0"/>
                <a:cs typeface="Times New Roman" panose="02020603050405020304" pitchFamily="18" charset="0"/>
              </a:rPr>
              <a:t> want to have a discussion re the sign up to this package please contact Nicola Woolf at </a:t>
            </a:r>
            <a:r>
              <a:rPr lang="en-GB" sz="2000"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xmlns="" val="tx"/>
                    </a:ext>
                  </a:extLst>
                </a:hlinkClick>
              </a:rPr>
              <a:t>Nicola.woolf@essex.gov.uk</a:t>
            </a:r>
            <a:r>
              <a:rPr lang="en-GB" sz="2000" dirty="0">
                <a:latin typeface="Arial" panose="020B0604020202020204" pitchFamily="34" charset="0"/>
                <a:ea typeface="Calibri" panose="020F0502020204030204" pitchFamily="34" charset="0"/>
                <a:cs typeface="Times New Roman" panose="02020603050405020304" pitchFamily="18" charset="0"/>
              </a:rPr>
              <a:t>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pPr>
            <a:r>
              <a:rPr lang="en-GB" sz="2000" dirty="0">
                <a:latin typeface="Arial" panose="020B0604020202020204" pitchFamily="34" charset="0"/>
                <a:ea typeface="Calibri" panose="020F0502020204030204" pitchFamily="34" charset="0"/>
                <a:cs typeface="Times New Roman" panose="02020603050405020304" pitchFamily="18" charset="0"/>
              </a:rPr>
              <a:t>For all other queries please contact: </a:t>
            </a:r>
            <a:r>
              <a:rPr lang="en-GB" sz="2000"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xmlns="" val="tx"/>
                    </a:ext>
                  </a:extLst>
                </a:hlinkClick>
              </a:rPr>
              <a:t>education.performance@essex.gov.uk</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en-GB" sz="1200" dirty="0">
                <a:latin typeface="Arial" panose="020B0604020202020204" pitchFamily="34"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46D5A83F-DC81-4F4C-BB88-69FBED4AFB0C}"/>
              </a:ext>
            </a:extLst>
          </p:cNvPr>
          <p:cNvSpPr txBox="1"/>
          <p:nvPr/>
        </p:nvSpPr>
        <p:spPr>
          <a:xfrm>
            <a:off x="770200" y="907110"/>
            <a:ext cx="10329527" cy="1107996"/>
          </a:xfrm>
          <a:prstGeom prst="rect">
            <a:avLst/>
          </a:prstGeom>
          <a:noFill/>
          <a:ln>
            <a:solidFill>
              <a:schemeClr val="bg1">
                <a:lumMod val="50000"/>
              </a:schemeClr>
            </a:solidFill>
          </a:ln>
        </p:spPr>
        <p:txBody>
          <a:bodyPr wrap="square" rtlCol="0">
            <a:spAutoFit/>
          </a:bodyPr>
          <a:lstStyle/>
          <a:p>
            <a:r>
              <a:rPr lang="en-GB" sz="2200" b="1" dirty="0">
                <a:latin typeface="Arial" panose="020B0604020202020204" pitchFamily="34" charset="0"/>
                <a:cs typeface="Arial" panose="020B0604020202020204" pitchFamily="34" charset="0"/>
              </a:rPr>
              <a:t>Partnership Data reports </a:t>
            </a:r>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If there is full sign up from all schools within the partnership, a </a:t>
            </a:r>
            <a:r>
              <a:rPr lang="en-GB" sz="2200" u="sng" dirty="0">
                <a:latin typeface="Arial" panose="020B0604020202020204" pitchFamily="34" charset="0"/>
                <a:cs typeface="Arial" panose="020B0604020202020204" pitchFamily="34" charset="0"/>
              </a:rPr>
              <a:t>full and comprehensive</a:t>
            </a:r>
            <a:r>
              <a:rPr lang="en-GB" sz="2200" dirty="0">
                <a:latin typeface="Arial" panose="020B0604020202020204" pitchFamily="34" charset="0"/>
                <a:cs typeface="Arial" panose="020B0604020202020204" pitchFamily="34" charset="0"/>
              </a:rPr>
              <a:t> pack will be provided at no extra cost.</a:t>
            </a:r>
          </a:p>
        </p:txBody>
      </p:sp>
    </p:spTree>
    <p:extLst>
      <p:ext uri="{BB962C8B-B14F-4D97-AF65-F5344CB8AC3E}">
        <p14:creationId xmlns:p14="http://schemas.microsoft.com/office/powerpoint/2010/main" val="3133376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t>Partnership conference 10</a:t>
            </a:r>
            <a:r>
              <a:rPr lang="en-GB" baseline="30000" dirty="0"/>
              <a:t>th</a:t>
            </a:r>
            <a:r>
              <a:rPr lang="en-GB" dirty="0"/>
              <a:t> May 2019</a:t>
            </a:r>
          </a:p>
          <a:p>
            <a:r>
              <a:rPr lang="en-GB" dirty="0"/>
              <a:t>Sale of EES</a:t>
            </a:r>
          </a:p>
          <a:p>
            <a:r>
              <a:rPr lang="en-GB" dirty="0"/>
              <a:t>Recruitment and Retention Strategy</a:t>
            </a:r>
          </a:p>
          <a:p>
            <a:r>
              <a:rPr lang="en-GB" dirty="0"/>
              <a:t>Relationship and Sex education guidance</a:t>
            </a:r>
          </a:p>
          <a:p>
            <a:pPr lvl="1"/>
            <a:r>
              <a:rPr lang="en-GB" sz="2000" dirty="0"/>
              <a:t>From 2020, relationships, sex and health education will be compulsory in all secondary schools, while all primaries will have to teach relationships and health education.</a:t>
            </a:r>
          </a:p>
          <a:p>
            <a:r>
              <a:rPr lang="en-GB" dirty="0"/>
              <a:t>Ofsted Education Inspection </a:t>
            </a:r>
            <a:r>
              <a:rPr lang="en-GB" dirty="0" smtClean="0"/>
              <a:t>Framework</a:t>
            </a:r>
          </a:p>
          <a:p>
            <a:r>
              <a:rPr lang="en-GB" smtClean="0"/>
              <a:t>Assessment update 4</a:t>
            </a:r>
            <a:r>
              <a:rPr lang="en-GB" baseline="30000" smtClean="0"/>
              <a:t>th</a:t>
            </a:r>
            <a:r>
              <a:rPr lang="en-GB" smtClean="0"/>
              <a:t> March 2019</a:t>
            </a:r>
            <a:endParaRPr lang="en-GB" dirty="0"/>
          </a:p>
        </p:txBody>
      </p:sp>
    </p:spTree>
    <p:extLst>
      <p:ext uri="{BB962C8B-B14F-4D97-AF65-F5344CB8AC3E}">
        <p14:creationId xmlns:p14="http://schemas.microsoft.com/office/powerpoint/2010/main" val="376347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t>Agenda</a:t>
            </a:r>
          </a:p>
        </p:txBody>
      </p:sp>
      <p:sp>
        <p:nvSpPr>
          <p:cNvPr id="6" name="Content Placeholder 5"/>
          <p:cNvSpPr>
            <a:spLocks noGrp="1"/>
          </p:cNvSpPr>
          <p:nvPr>
            <p:ph idx="1"/>
          </p:nvPr>
        </p:nvSpPr>
        <p:spPr>
          <a:xfrm>
            <a:off x="838199" y="1825625"/>
            <a:ext cx="11130643" cy="4351338"/>
          </a:xfrm>
        </p:spPr>
        <p:txBody>
          <a:bodyPr/>
          <a:lstStyle/>
          <a:p>
            <a:r>
              <a:rPr lang="en-GB" sz="2400" dirty="0"/>
              <a:t>SEND Update</a:t>
            </a:r>
          </a:p>
          <a:p>
            <a:r>
              <a:rPr lang="en-GB" sz="2400" dirty="0"/>
              <a:t>Attendance Specialist Team</a:t>
            </a:r>
          </a:p>
          <a:p>
            <a:r>
              <a:rPr lang="en-GB" sz="2400" dirty="0"/>
              <a:t>Essex Data Traded Services</a:t>
            </a:r>
          </a:p>
          <a:p>
            <a:r>
              <a:rPr lang="en-GB" sz="2400" dirty="0"/>
              <a:t>Essex Partnership Conference 10</a:t>
            </a:r>
            <a:r>
              <a:rPr lang="en-GB" sz="2400" baseline="30000" dirty="0"/>
              <a:t>th</a:t>
            </a:r>
            <a:r>
              <a:rPr lang="en-GB" sz="2400" dirty="0"/>
              <a:t> May</a:t>
            </a:r>
          </a:p>
          <a:p>
            <a:r>
              <a:rPr lang="en-GB" sz="2400" dirty="0"/>
              <a:t>Progress on the sale of EES</a:t>
            </a:r>
          </a:p>
          <a:p>
            <a:endParaRPr lang="en-GB" sz="2400" dirty="0"/>
          </a:p>
          <a:p>
            <a:r>
              <a:rPr lang="en-GB" sz="2400" dirty="0"/>
              <a:t>Rachel Pritchard from Primary Learning Network TSA:  SSIF Reading Programme</a:t>
            </a:r>
          </a:p>
        </p:txBody>
      </p:sp>
    </p:spTree>
    <p:extLst>
      <p:ext uri="{BB962C8B-B14F-4D97-AF65-F5344CB8AC3E}">
        <p14:creationId xmlns:p14="http://schemas.microsoft.com/office/powerpoint/2010/main" val="243403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SEND Update</a:t>
            </a:r>
          </a:p>
        </p:txBody>
      </p:sp>
      <p:sp>
        <p:nvSpPr>
          <p:cNvPr id="3" name="Content Placeholder 2"/>
          <p:cNvSpPr>
            <a:spLocks noGrp="1"/>
          </p:cNvSpPr>
          <p:nvPr>
            <p:ph idx="1"/>
          </p:nvPr>
        </p:nvSpPr>
        <p:spPr/>
        <p:txBody>
          <a:bodyPr/>
          <a:lstStyle/>
          <a:p>
            <a:r>
              <a:rPr lang="en-GB" sz="2400" dirty="0"/>
              <a:t>130 schools have signed the statement – The Headteacher Roundtable will review the position at the end of this term</a:t>
            </a:r>
          </a:p>
          <a:p>
            <a:r>
              <a:rPr lang="en-GB" sz="2400" dirty="0"/>
              <a:t>SEND Strategy – Public consultation </a:t>
            </a:r>
          </a:p>
          <a:p>
            <a:r>
              <a:rPr lang="en-GB" sz="2400" dirty="0"/>
              <a:t>Trauma Perceptive Practice</a:t>
            </a:r>
          </a:p>
          <a:p>
            <a:r>
              <a:rPr lang="en-GB" sz="2400" dirty="0"/>
              <a:t>Peer Review on Exclusions 3</a:t>
            </a:r>
            <a:r>
              <a:rPr lang="en-GB" sz="2400" baseline="30000" dirty="0"/>
              <a:t>rd</a:t>
            </a:r>
            <a:r>
              <a:rPr lang="en-GB" sz="2400" dirty="0"/>
              <a:t> / 4</a:t>
            </a:r>
            <a:r>
              <a:rPr lang="en-GB" sz="2400" baseline="30000" dirty="0"/>
              <a:t>th</a:t>
            </a:r>
            <a:r>
              <a:rPr lang="en-GB" sz="2400" dirty="0"/>
              <a:t> April</a:t>
            </a:r>
          </a:p>
          <a:p>
            <a:endParaRPr lang="en-GB" dirty="0"/>
          </a:p>
        </p:txBody>
      </p:sp>
    </p:spTree>
    <p:extLst>
      <p:ext uri="{BB962C8B-B14F-4D97-AF65-F5344CB8AC3E}">
        <p14:creationId xmlns:p14="http://schemas.microsoft.com/office/powerpoint/2010/main" val="2294700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5F7BB1F-5D51-4D4A-9479-B8E870C0D8C8}"/>
              </a:ext>
            </a:extLst>
          </p:cNvPr>
          <p:cNvSpPr txBox="1"/>
          <p:nvPr/>
        </p:nvSpPr>
        <p:spPr>
          <a:xfrm>
            <a:off x="239349" y="260650"/>
            <a:ext cx="9601067" cy="523218"/>
          </a:xfrm>
          <a:prstGeom prst="rect">
            <a:avLst/>
          </a:prstGeom>
          <a:noFill/>
        </p:spPr>
        <p:txBody>
          <a:bodyPr wrap="square" lIns="91438" tIns="45719" rIns="91438" bIns="45719" rtlCol="0">
            <a:spAutoFit/>
          </a:bodyPr>
          <a:lstStyle>
            <a:defPPr>
              <a:defRPr lang="en-US"/>
            </a:defPPr>
            <a:lvl1pPr>
              <a:defRPr sz="2800"/>
            </a:lvl1pPr>
          </a:lstStyle>
          <a:p>
            <a:r>
              <a:rPr lang="en-GB" b="1" dirty="0">
                <a:latin typeface="Calibri" panose="020F0502020204030204" pitchFamily="34" charset="0"/>
                <a:cs typeface="Calibri" panose="020F0502020204030204" pitchFamily="34" charset="0"/>
              </a:rPr>
              <a:t>Aims of the redesign</a:t>
            </a:r>
          </a:p>
        </p:txBody>
      </p:sp>
      <p:graphicFrame>
        <p:nvGraphicFramePr>
          <p:cNvPr id="3" name="Table 2"/>
          <p:cNvGraphicFramePr>
            <a:graphicFrameLocks noGrp="1"/>
          </p:cNvGraphicFramePr>
          <p:nvPr>
            <p:extLst>
              <p:ext uri="{D42A27DB-BD31-4B8C-83A1-F6EECF244321}">
                <p14:modId xmlns:p14="http://schemas.microsoft.com/office/powerpoint/2010/main" val="3898176212"/>
              </p:ext>
            </p:extLst>
          </p:nvPr>
        </p:nvGraphicFramePr>
        <p:xfrm>
          <a:off x="143339" y="1412776"/>
          <a:ext cx="11809312" cy="5425440"/>
        </p:xfrm>
        <a:graphic>
          <a:graphicData uri="http://schemas.openxmlformats.org/drawingml/2006/table">
            <a:tbl>
              <a:tblPr>
                <a:tableStyleId>{5C22544A-7EE6-4342-B048-85BDC9FD1C3A}</a:tableStyleId>
              </a:tblPr>
              <a:tblGrid>
                <a:gridCol w="2718149">
                  <a:extLst>
                    <a:ext uri="{9D8B030D-6E8A-4147-A177-3AD203B41FA5}">
                      <a16:colId xmlns:a16="http://schemas.microsoft.com/office/drawing/2014/main" xmlns="" val="20000"/>
                    </a:ext>
                  </a:extLst>
                </a:gridCol>
                <a:gridCol w="9091163">
                  <a:extLst>
                    <a:ext uri="{9D8B030D-6E8A-4147-A177-3AD203B41FA5}">
                      <a16:colId xmlns:a16="http://schemas.microsoft.com/office/drawing/2014/main" xmlns="" val="20001"/>
                    </a:ext>
                  </a:extLst>
                </a:gridCol>
              </a:tblGrid>
              <a:tr h="883920">
                <a:tc>
                  <a:txBody>
                    <a:bodyPr/>
                    <a:lstStyle/>
                    <a:p>
                      <a:pPr algn="r"/>
                      <a:r>
                        <a:rPr lang="en-GB" sz="1700" b="1" kern="1200" dirty="0">
                          <a:solidFill>
                            <a:schemeClr val="tx2"/>
                          </a:solidFill>
                          <a:latin typeface="Calibri" panose="020F0502020204030204" pitchFamily="34" charset="0"/>
                          <a:ea typeface="+mn-ea"/>
                          <a:cs typeface="+mn-cs"/>
                        </a:rPr>
                        <a:t>Reduction in out of county placements and transfers</a:t>
                      </a:r>
                    </a:p>
                  </a:txBody>
                  <a:tcPr marL="121920" marR="121920" marT="60960" marB="6096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1700" dirty="0">
                          <a:latin typeface="Calibri" panose="020F0502020204030204" pitchFamily="34" charset="0"/>
                        </a:rPr>
                        <a:t>More children and young people will be placed in the right school/ setting in Essex to meet their individual needs</a:t>
                      </a:r>
                      <a:r>
                        <a:rPr lang="en-GB" sz="1700" baseline="0" dirty="0">
                          <a:latin typeface="Calibri" panose="020F0502020204030204" pitchFamily="34" charset="0"/>
                        </a:rPr>
                        <a:t> and m</a:t>
                      </a:r>
                      <a:r>
                        <a:rPr lang="en-GB" sz="1700" dirty="0">
                          <a:latin typeface="Calibri" panose="020F0502020204030204" pitchFamily="34" charset="0"/>
                        </a:rPr>
                        <a:t>ore children and young people will remain in their placement without the need to move throughout their education.</a:t>
                      </a:r>
                    </a:p>
                  </a:txBody>
                  <a:tcPr marL="121920" marR="121920" marT="60960" marB="60960">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883920">
                <a:tc>
                  <a:txBody>
                    <a:bodyPr/>
                    <a:lstStyle/>
                    <a:p>
                      <a:pPr algn="r"/>
                      <a:r>
                        <a:rPr lang="en-GB" sz="1700" b="1" kern="1200" dirty="0">
                          <a:solidFill>
                            <a:srgbClr val="00B0F0"/>
                          </a:solidFill>
                          <a:latin typeface="Calibri" panose="020F0502020204030204" pitchFamily="34" charset="0"/>
                          <a:ea typeface="+mn-ea"/>
                          <a:cs typeface="+mn-cs"/>
                        </a:rPr>
                        <a:t>Reduction in the number of EHC Plans</a:t>
                      </a: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GB" sz="1700" dirty="0">
                          <a:latin typeface="Calibri" panose="020F0502020204030204" pitchFamily="34" charset="0"/>
                        </a:rPr>
                        <a:t>Schools will have access to the provision and support they need to meet each child/ young person’s needs without needing recourse to the statutory system</a:t>
                      </a:r>
                      <a:r>
                        <a:rPr lang="en-GB" sz="1700" baseline="0" dirty="0">
                          <a:latin typeface="Calibri" panose="020F0502020204030204" pitchFamily="34" charset="0"/>
                        </a:rPr>
                        <a:t> resulting in a</a:t>
                      </a:r>
                      <a:r>
                        <a:rPr lang="en-GB" sz="1700" dirty="0">
                          <a:latin typeface="Calibri" panose="020F0502020204030204" pitchFamily="34" charset="0"/>
                        </a:rPr>
                        <a:t> reduction in the number of children and young people requiring an EHC Plan in mainstream education. </a:t>
                      </a: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914400">
                <a:tc>
                  <a:txBody>
                    <a:bodyPr/>
                    <a:lstStyle/>
                    <a:p>
                      <a:pPr algn="r"/>
                      <a:r>
                        <a:rPr lang="en-GB" sz="1700" b="1" kern="1200" dirty="0">
                          <a:solidFill>
                            <a:srgbClr val="FF0000"/>
                          </a:solidFill>
                          <a:latin typeface="Calibri" panose="020F0502020204030204" pitchFamily="34" charset="0"/>
                          <a:ea typeface="+mn-ea"/>
                          <a:cs typeface="+mn-cs"/>
                        </a:rPr>
                        <a:t>Improved attendance for children/young people with SEND</a:t>
                      </a: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GB" sz="1700" dirty="0">
                          <a:latin typeface="Calibri" panose="020F0502020204030204" pitchFamily="34" charset="0"/>
                        </a:rPr>
                        <a:t>Attendance rates for children and young people with SEND will improve and exclusion rates for children and young people with SEND will decrease. </a:t>
                      </a: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883920">
                <a:tc>
                  <a:txBody>
                    <a:bodyPr/>
                    <a:lstStyle/>
                    <a:p>
                      <a:pPr algn="r"/>
                      <a:r>
                        <a:rPr lang="en-GB" sz="1700" b="1" kern="1200" dirty="0">
                          <a:solidFill>
                            <a:srgbClr val="92D050"/>
                          </a:solidFill>
                          <a:latin typeface="Calibri" panose="020F0502020204030204" pitchFamily="34" charset="0"/>
                          <a:ea typeface="+mn-ea"/>
                          <a:cs typeface="+mn-cs"/>
                        </a:rPr>
                        <a:t>Continued growth of the school-led SEND system</a:t>
                      </a:r>
                      <a:r>
                        <a:rPr lang="en-GB" sz="1700" b="1" kern="1200" dirty="0">
                          <a:solidFill>
                            <a:schemeClr val="dk1"/>
                          </a:solidFill>
                          <a:latin typeface="Calibri" panose="020F0502020204030204" pitchFamily="34" charset="0"/>
                          <a:ea typeface="+mn-ea"/>
                          <a:cs typeface="+mn-cs"/>
                        </a:rPr>
                        <a:t> </a:t>
                      </a: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GB" sz="1700" dirty="0">
                          <a:latin typeface="Calibri" panose="020F0502020204030204" pitchFamily="34" charset="0"/>
                        </a:rPr>
                        <a:t>Clusters of schools will be supported and empowered to make decisions based on accurate assessment of need and access to provision to enable them to support that need and improve outcomes.</a:t>
                      </a: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883920">
                <a:tc>
                  <a:txBody>
                    <a:bodyPr/>
                    <a:lstStyle/>
                    <a:p>
                      <a:pPr algn="r"/>
                      <a:r>
                        <a:rPr lang="en-GB" sz="1700" b="1" kern="1200" dirty="0">
                          <a:solidFill>
                            <a:schemeClr val="accent6"/>
                          </a:solidFill>
                          <a:latin typeface="Calibri" panose="020F0502020204030204" pitchFamily="34" charset="0"/>
                          <a:ea typeface="+mn-ea"/>
                          <a:cs typeface="+mn-cs"/>
                        </a:rPr>
                        <a:t>Reduction in the number of appeals</a:t>
                      </a: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GB" sz="1700" dirty="0">
                          <a:latin typeface="Calibri" panose="020F0502020204030204" pitchFamily="34" charset="0"/>
                        </a:rPr>
                        <a:t>A reduction in the number of complaints and appeals to the SEND Tribunals in the system</a:t>
                      </a:r>
                      <a:r>
                        <a:rPr lang="en-GB" sz="1700" baseline="0" dirty="0">
                          <a:latin typeface="Calibri" panose="020F0502020204030204" pitchFamily="34" charset="0"/>
                        </a:rPr>
                        <a:t> because parental confidence will increase, are well informed and supported by schools/settings and the local authority and relationships between schools/settings and the local authority are improved.</a:t>
                      </a:r>
                      <a:endParaRPr lang="en-GB" sz="1700" dirty="0">
                        <a:latin typeface="Calibri" panose="020F0502020204030204" pitchFamily="34" charset="0"/>
                      </a:endParaRP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914400">
                <a:tc>
                  <a:txBody>
                    <a:bodyPr/>
                    <a:lstStyle/>
                    <a:p>
                      <a:pPr algn="r"/>
                      <a:r>
                        <a:rPr lang="en-GB" sz="1700" b="1" kern="1200" dirty="0">
                          <a:solidFill>
                            <a:schemeClr val="accent2"/>
                          </a:solidFill>
                          <a:latin typeface="Calibri" panose="020F0502020204030204" pitchFamily="34" charset="0"/>
                          <a:ea typeface="+mn-ea"/>
                          <a:cs typeface="+mn-cs"/>
                        </a:rPr>
                        <a:t>Young people are fully supported in their transition into adulthood</a:t>
                      </a: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GB" sz="1700" dirty="0">
                          <a:latin typeface="Calibri" panose="020F0502020204030204" pitchFamily="34" charset="0"/>
                        </a:rPr>
                        <a:t>A reduction in the numbers of young people with SEND who are NEET and more young adults with SEND are able to maintain their independence and have access to supported employment.</a:t>
                      </a:r>
                    </a:p>
                  </a:txBody>
                  <a:tcPr marL="121920" marR="121920" marT="60960" marB="60960">
                    <a:lnL w="12700" cmpd="sng">
                      <a:noFill/>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
        <p:nvSpPr>
          <p:cNvPr id="2" name="Rectangle 1"/>
          <p:cNvSpPr/>
          <p:nvPr/>
        </p:nvSpPr>
        <p:spPr>
          <a:xfrm>
            <a:off x="-1200811" y="-2693403"/>
            <a:ext cx="11617291" cy="738664"/>
          </a:xfrm>
          <a:prstGeom prst="rect">
            <a:avLst/>
          </a:prstGeom>
        </p:spPr>
        <p:txBody>
          <a:bodyPr wrap="square" lIns="121917" tIns="60958" rIns="121917" bIns="60958">
            <a:spAutoFit/>
          </a:bodyPr>
          <a:lstStyle/>
          <a:p>
            <a:pPr marL="380990" indent="-380990" algn="just">
              <a:buFont typeface="Arial" panose="020B0604020202020204" pitchFamily="34" charset="0"/>
              <a:buChar char="•"/>
            </a:pPr>
            <a:endParaRPr lang="en-GB" sz="2000" dirty="0">
              <a:latin typeface="MetaNormal-Roman" panose="020B0502030000020004" pitchFamily="34" charset="0"/>
            </a:endParaRPr>
          </a:p>
          <a:p>
            <a:pPr marL="380990" indent="-380990" algn="just">
              <a:buFont typeface="Arial" panose="020B0604020202020204" pitchFamily="34" charset="0"/>
              <a:buChar char="•"/>
            </a:pPr>
            <a:endParaRPr lang="en-GB" sz="2000" dirty="0">
              <a:latin typeface="MetaNormal-Roman" panose="020B0502030000020004" pitchFamily="34" charset="0"/>
            </a:endParaRPr>
          </a:p>
        </p:txBody>
      </p:sp>
      <p:sp>
        <p:nvSpPr>
          <p:cNvPr id="4" name="TextBox 3"/>
          <p:cNvSpPr txBox="1"/>
          <p:nvPr/>
        </p:nvSpPr>
        <p:spPr>
          <a:xfrm>
            <a:off x="239350" y="923628"/>
            <a:ext cx="11425269" cy="451405"/>
          </a:xfrm>
          <a:prstGeom prst="rect">
            <a:avLst/>
          </a:prstGeom>
          <a:noFill/>
        </p:spPr>
        <p:txBody>
          <a:bodyPr wrap="square" lIns="121917" tIns="60958" rIns="121917" bIns="60958" rtlCol="0">
            <a:spAutoFit/>
          </a:bodyPr>
          <a:lstStyle/>
          <a:p>
            <a:r>
              <a:rPr lang="en-GB" sz="2100" dirty="0">
                <a:latin typeface="Calibri" panose="020F0502020204030204" pitchFamily="34" charset="0"/>
              </a:rPr>
              <a:t>A new structure to support a new way of working, which will enable us to achieve the following:</a:t>
            </a:r>
          </a:p>
        </p:txBody>
      </p:sp>
    </p:spTree>
    <p:extLst>
      <p:ext uri="{BB962C8B-B14F-4D97-AF65-F5344CB8AC3E}">
        <p14:creationId xmlns:p14="http://schemas.microsoft.com/office/powerpoint/2010/main" val="391088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1371" y="548681"/>
            <a:ext cx="1264571" cy="400105"/>
          </a:xfrm>
          <a:prstGeom prst="rect">
            <a:avLst/>
          </a:prstGeom>
          <a:noFill/>
        </p:spPr>
        <p:txBody>
          <a:bodyPr wrap="none" lIns="121917" tIns="60958" rIns="121917" bIns="60958" rtlCol="0">
            <a:spAutoFit/>
          </a:bodyPr>
          <a:lstStyle/>
          <a:p>
            <a:r>
              <a:rPr lang="en-GB" b="1" dirty="0">
                <a:latin typeface="Calibri" panose="020F0502020204030204" pitchFamily="34" charset="0"/>
              </a:rPr>
              <a:t>Next Steps</a:t>
            </a:r>
          </a:p>
        </p:txBody>
      </p:sp>
      <p:graphicFrame>
        <p:nvGraphicFramePr>
          <p:cNvPr id="4" name="Table 3"/>
          <p:cNvGraphicFramePr>
            <a:graphicFrameLocks noGrp="1"/>
          </p:cNvGraphicFramePr>
          <p:nvPr>
            <p:extLst>
              <p:ext uri="{D42A27DB-BD31-4B8C-83A1-F6EECF244321}">
                <p14:modId xmlns:p14="http://schemas.microsoft.com/office/powerpoint/2010/main" val="2655630720"/>
              </p:ext>
            </p:extLst>
          </p:nvPr>
        </p:nvGraphicFramePr>
        <p:xfrm>
          <a:off x="623392" y="1796819"/>
          <a:ext cx="10753194" cy="2472265"/>
        </p:xfrm>
        <a:graphic>
          <a:graphicData uri="http://schemas.openxmlformats.org/drawingml/2006/table">
            <a:tbl>
              <a:tblPr bandRow="1">
                <a:tableStyleId>{5C22544A-7EE6-4342-B048-85BDC9FD1C3A}</a:tableStyleId>
              </a:tblPr>
              <a:tblGrid>
                <a:gridCol w="4666481">
                  <a:extLst>
                    <a:ext uri="{9D8B030D-6E8A-4147-A177-3AD203B41FA5}">
                      <a16:colId xmlns:a16="http://schemas.microsoft.com/office/drawing/2014/main" xmlns="" val="20000"/>
                    </a:ext>
                  </a:extLst>
                </a:gridCol>
                <a:gridCol w="6086713">
                  <a:extLst>
                    <a:ext uri="{9D8B030D-6E8A-4147-A177-3AD203B41FA5}">
                      <a16:colId xmlns:a16="http://schemas.microsoft.com/office/drawing/2014/main" xmlns="" val="20001"/>
                    </a:ext>
                  </a:extLst>
                </a:gridCol>
              </a:tblGrid>
              <a:tr h="494453">
                <a:tc>
                  <a:txBody>
                    <a:bodyPr/>
                    <a:lstStyle/>
                    <a:p>
                      <a:r>
                        <a:rPr lang="en-GB" sz="2100" b="0" dirty="0">
                          <a:latin typeface="Calibri" panose="020F0502020204030204" pitchFamily="34" charset="0"/>
                        </a:rPr>
                        <a:t>Early engagement with staff</a:t>
                      </a:r>
                    </a:p>
                  </a:txBody>
                  <a:tcPr marL="121920" marR="121920" marT="60960" marB="60960">
                    <a:solidFill>
                      <a:schemeClr val="bg1">
                        <a:lumMod val="95000"/>
                      </a:schemeClr>
                    </a:solidFill>
                  </a:tcPr>
                </a:tc>
                <a:tc>
                  <a:txBody>
                    <a:bodyPr/>
                    <a:lstStyle/>
                    <a:p>
                      <a:r>
                        <a:rPr lang="en-GB" sz="2100" dirty="0">
                          <a:latin typeface="Calibri" panose="020F0502020204030204" pitchFamily="34" charset="0"/>
                        </a:rPr>
                        <a:t>Feb/ </a:t>
                      </a:r>
                      <a:r>
                        <a:rPr lang="en-GB" sz="2100" baseline="0" dirty="0">
                          <a:latin typeface="Calibri" panose="020F0502020204030204" pitchFamily="34" charset="0"/>
                        </a:rPr>
                        <a:t>March </a:t>
                      </a:r>
                      <a:endParaRPr lang="en-GB" sz="2100" dirty="0">
                        <a:latin typeface="Calibri" panose="020F0502020204030204" pitchFamily="34" charset="0"/>
                      </a:endParaRPr>
                    </a:p>
                  </a:txBody>
                  <a:tcPr marL="121920" marR="121920" marT="60960" marB="60960">
                    <a:solidFill>
                      <a:schemeClr val="bg1">
                        <a:lumMod val="95000"/>
                      </a:schemeClr>
                    </a:solidFill>
                  </a:tcPr>
                </a:tc>
                <a:extLst>
                  <a:ext uri="{0D108BD9-81ED-4DB2-BD59-A6C34878D82A}">
                    <a16:rowId xmlns:a16="http://schemas.microsoft.com/office/drawing/2014/main" xmlns="" val="10000"/>
                  </a:ext>
                </a:extLst>
              </a:tr>
              <a:tr h="494453">
                <a:tc>
                  <a:txBody>
                    <a:bodyPr/>
                    <a:lstStyle/>
                    <a:p>
                      <a:r>
                        <a:rPr lang="en-GB" sz="2100" b="0" dirty="0">
                          <a:latin typeface="Calibri" panose="020F0502020204030204" pitchFamily="34" charset="0"/>
                        </a:rPr>
                        <a:t>Wider stakeholder engagement</a:t>
                      </a:r>
                    </a:p>
                  </a:txBody>
                  <a:tcPr marL="121920" marR="121920" marT="60960" marB="60960">
                    <a:solidFill>
                      <a:schemeClr val="accent4">
                        <a:lumMod val="10000"/>
                        <a:lumOff val="90000"/>
                      </a:schemeClr>
                    </a:solidFill>
                  </a:tcPr>
                </a:tc>
                <a:tc>
                  <a:txBody>
                    <a:bodyPr/>
                    <a:lstStyle/>
                    <a:p>
                      <a:r>
                        <a:rPr lang="en-GB" sz="2100">
                          <a:latin typeface="Calibri" panose="020F0502020204030204" pitchFamily="34" charset="0"/>
                        </a:rPr>
                        <a:t>Commence </a:t>
                      </a:r>
                      <a:r>
                        <a:rPr lang="en-GB" sz="2100" smtClean="0">
                          <a:latin typeface="Calibri" panose="020F0502020204030204" pitchFamily="34" charset="0"/>
                        </a:rPr>
                        <a:t>18</a:t>
                      </a:r>
                      <a:r>
                        <a:rPr lang="en-GB" sz="2100" baseline="30000" smtClean="0">
                          <a:latin typeface="Calibri" panose="020F0502020204030204" pitchFamily="34" charset="0"/>
                        </a:rPr>
                        <a:t>th</a:t>
                      </a:r>
                      <a:r>
                        <a:rPr lang="en-GB" sz="2100" smtClean="0">
                          <a:latin typeface="Calibri" panose="020F0502020204030204" pitchFamily="34" charset="0"/>
                        </a:rPr>
                        <a:t> </a:t>
                      </a:r>
                      <a:r>
                        <a:rPr lang="en-GB" sz="2100" dirty="0">
                          <a:latin typeface="Calibri" panose="020F0502020204030204" pitchFamily="34" charset="0"/>
                        </a:rPr>
                        <a:t>March for 6 weeks</a:t>
                      </a:r>
                    </a:p>
                  </a:txBody>
                  <a:tcPr marL="121920" marR="121920" marT="60960" marB="60960">
                    <a:solidFill>
                      <a:schemeClr val="accent4">
                        <a:lumMod val="10000"/>
                        <a:lumOff val="90000"/>
                      </a:schemeClr>
                    </a:solidFill>
                  </a:tcPr>
                </a:tc>
                <a:extLst>
                  <a:ext uri="{0D108BD9-81ED-4DB2-BD59-A6C34878D82A}">
                    <a16:rowId xmlns:a16="http://schemas.microsoft.com/office/drawing/2014/main" xmlns="" val="10001"/>
                  </a:ext>
                </a:extLst>
              </a:tr>
              <a:tr h="494453">
                <a:tc>
                  <a:txBody>
                    <a:bodyPr/>
                    <a:lstStyle/>
                    <a:p>
                      <a:r>
                        <a:rPr lang="en-GB" sz="2100" b="0" baseline="0" dirty="0">
                          <a:latin typeface="Calibri" panose="020F0502020204030204" pitchFamily="34" charset="0"/>
                        </a:rPr>
                        <a:t>S</a:t>
                      </a:r>
                      <a:r>
                        <a:rPr lang="en-GB" sz="2100" b="0" dirty="0">
                          <a:latin typeface="Calibri" panose="020F0502020204030204" pitchFamily="34" charset="0"/>
                        </a:rPr>
                        <a:t>taff</a:t>
                      </a:r>
                      <a:r>
                        <a:rPr lang="en-GB" sz="2100" b="0" baseline="0" dirty="0">
                          <a:latin typeface="Calibri" panose="020F0502020204030204" pitchFamily="34" charset="0"/>
                        </a:rPr>
                        <a:t> consultation </a:t>
                      </a:r>
                      <a:endParaRPr lang="en-GB" sz="2100" b="0" dirty="0">
                        <a:latin typeface="Calibri" panose="020F0502020204030204" pitchFamily="34" charset="0"/>
                      </a:endParaRPr>
                    </a:p>
                  </a:txBody>
                  <a:tcPr marL="121920" marR="121920" marT="60960" marB="60960">
                    <a:solidFill>
                      <a:schemeClr val="bg1">
                        <a:lumMod val="95000"/>
                      </a:schemeClr>
                    </a:solidFill>
                  </a:tcPr>
                </a:tc>
                <a:tc>
                  <a:txBody>
                    <a:bodyPr/>
                    <a:lstStyle/>
                    <a:p>
                      <a:r>
                        <a:rPr lang="en-GB" sz="2100" dirty="0">
                          <a:latin typeface="Calibri" panose="020F0502020204030204" pitchFamily="34" charset="0"/>
                        </a:rPr>
                        <a:t>23</a:t>
                      </a:r>
                      <a:r>
                        <a:rPr lang="en-GB" sz="2100" baseline="30000" dirty="0">
                          <a:latin typeface="Calibri" panose="020F0502020204030204" pitchFamily="34" charset="0"/>
                        </a:rPr>
                        <a:t>rd</a:t>
                      </a:r>
                      <a:r>
                        <a:rPr lang="en-GB" sz="2100" dirty="0">
                          <a:latin typeface="Calibri" panose="020F0502020204030204" pitchFamily="34" charset="0"/>
                        </a:rPr>
                        <a:t> April – 5</a:t>
                      </a:r>
                      <a:r>
                        <a:rPr lang="en-GB" sz="2100" baseline="30000" dirty="0">
                          <a:latin typeface="Calibri" panose="020F0502020204030204" pitchFamily="34" charset="0"/>
                        </a:rPr>
                        <a:t>th</a:t>
                      </a:r>
                      <a:r>
                        <a:rPr lang="en-GB" sz="2100" dirty="0">
                          <a:latin typeface="Calibri" panose="020F0502020204030204" pitchFamily="34" charset="0"/>
                        </a:rPr>
                        <a:t> June</a:t>
                      </a:r>
                    </a:p>
                  </a:txBody>
                  <a:tcPr marL="121920" marR="121920" marT="60960" marB="60960">
                    <a:solidFill>
                      <a:schemeClr val="bg1">
                        <a:lumMod val="95000"/>
                      </a:schemeClr>
                    </a:solidFill>
                  </a:tcPr>
                </a:tc>
                <a:extLst>
                  <a:ext uri="{0D108BD9-81ED-4DB2-BD59-A6C34878D82A}">
                    <a16:rowId xmlns:a16="http://schemas.microsoft.com/office/drawing/2014/main" xmlns="" val="10002"/>
                  </a:ext>
                </a:extLst>
              </a:tr>
              <a:tr h="494453">
                <a:tc>
                  <a:txBody>
                    <a:bodyPr/>
                    <a:lstStyle/>
                    <a:p>
                      <a:r>
                        <a:rPr lang="en-GB" sz="2100" b="0" dirty="0">
                          <a:latin typeface="Calibri" panose="020F0502020204030204" pitchFamily="34" charset="0"/>
                        </a:rPr>
                        <a:t>Recruitment and selection</a:t>
                      </a:r>
                    </a:p>
                  </a:txBody>
                  <a:tcPr marL="121920" marR="121920" marT="60960" marB="60960">
                    <a:solidFill>
                      <a:schemeClr val="accent4">
                        <a:lumMod val="10000"/>
                        <a:lumOff val="90000"/>
                      </a:schemeClr>
                    </a:solidFill>
                  </a:tcPr>
                </a:tc>
                <a:tc>
                  <a:txBody>
                    <a:bodyPr/>
                    <a:lstStyle/>
                    <a:p>
                      <a:r>
                        <a:rPr lang="en-GB" sz="2100" dirty="0">
                          <a:latin typeface="Calibri" panose="020F0502020204030204" pitchFamily="34" charset="0"/>
                        </a:rPr>
                        <a:t>July - Aug</a:t>
                      </a:r>
                    </a:p>
                  </a:txBody>
                  <a:tcPr marL="121920" marR="121920" marT="60960" marB="60960">
                    <a:solidFill>
                      <a:schemeClr val="accent4">
                        <a:lumMod val="10000"/>
                        <a:lumOff val="90000"/>
                      </a:schemeClr>
                    </a:solidFill>
                  </a:tcPr>
                </a:tc>
                <a:extLst>
                  <a:ext uri="{0D108BD9-81ED-4DB2-BD59-A6C34878D82A}">
                    <a16:rowId xmlns:a16="http://schemas.microsoft.com/office/drawing/2014/main" xmlns="" val="10003"/>
                  </a:ext>
                </a:extLst>
              </a:tr>
              <a:tr h="494453">
                <a:tc>
                  <a:txBody>
                    <a:bodyPr/>
                    <a:lstStyle/>
                    <a:p>
                      <a:r>
                        <a:rPr lang="en-GB" sz="2100" b="1" dirty="0">
                          <a:latin typeface="Calibri" panose="020F0502020204030204" pitchFamily="34" charset="0"/>
                        </a:rPr>
                        <a:t>Go-Live</a:t>
                      </a:r>
                    </a:p>
                  </a:txBody>
                  <a:tcPr marL="121920" marR="121920" marT="60960" marB="60960">
                    <a:solidFill>
                      <a:schemeClr val="bg1">
                        <a:lumMod val="95000"/>
                      </a:schemeClr>
                    </a:solidFill>
                  </a:tcPr>
                </a:tc>
                <a:tc>
                  <a:txBody>
                    <a:bodyPr/>
                    <a:lstStyle/>
                    <a:p>
                      <a:r>
                        <a:rPr lang="en-GB" sz="2100" b="1" dirty="0">
                          <a:latin typeface="Calibri" panose="020F0502020204030204" pitchFamily="34" charset="0"/>
                        </a:rPr>
                        <a:t>January 2020</a:t>
                      </a:r>
                    </a:p>
                  </a:txBody>
                  <a:tcPr marL="121920" marR="121920" marT="60960" marB="60960">
                    <a:solidFill>
                      <a:schemeClr val="bg1">
                        <a:lumMod val="95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943877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A14E2F0-4769-44D0-8546-7ECACCF630FA}"/>
              </a:ext>
            </a:extLst>
          </p:cNvPr>
          <p:cNvSpPr>
            <a:spLocks noGrp="1"/>
          </p:cNvSpPr>
          <p:nvPr>
            <p:ph type="title"/>
          </p:nvPr>
        </p:nvSpPr>
        <p:spPr/>
        <p:txBody>
          <a:bodyPr/>
          <a:lstStyle/>
          <a:p>
            <a:r>
              <a:rPr lang="en-GB" dirty="0"/>
              <a:t>Attendance Specialists</a:t>
            </a:r>
          </a:p>
        </p:txBody>
      </p:sp>
      <p:sp>
        <p:nvSpPr>
          <p:cNvPr id="5" name="Content Placeholder 4">
            <a:extLst>
              <a:ext uri="{FF2B5EF4-FFF2-40B4-BE49-F238E27FC236}">
                <a16:creationId xmlns:a16="http://schemas.microsoft.com/office/drawing/2014/main" xmlns="" id="{76A1A8B2-88D7-450A-8F59-3856E7AB7101}"/>
              </a:ext>
            </a:extLst>
          </p:cNvPr>
          <p:cNvSpPr>
            <a:spLocks noGrp="1"/>
          </p:cNvSpPr>
          <p:nvPr>
            <p:ph idx="4294967295"/>
          </p:nvPr>
        </p:nvSpPr>
        <p:spPr>
          <a:xfrm>
            <a:off x="838200" y="1825625"/>
            <a:ext cx="10515600" cy="4351338"/>
          </a:xfrm>
          <a:prstGeom prst="rect">
            <a:avLst/>
          </a:prstGeom>
        </p:spPr>
        <p:txBody>
          <a:bodyPr>
            <a:normAutofit fontScale="92500" lnSpcReduction="10000"/>
          </a:bodyPr>
          <a:lstStyle/>
          <a:p>
            <a:r>
              <a:rPr lang="en-GB" dirty="0"/>
              <a:t>Work in the Quadrants under Heads of Education and Early Years and in partnership with Compliance and Education Access at the Council.</a:t>
            </a:r>
          </a:p>
          <a:p>
            <a:r>
              <a:rPr lang="en-GB" dirty="0"/>
              <a:t>Early help for Schools and Families with the range of issues affecting good attendance .</a:t>
            </a:r>
          </a:p>
          <a:p>
            <a:r>
              <a:rPr lang="en-GB" dirty="0"/>
              <a:t>Support schools  with carrying out any Education Supervision Orders.</a:t>
            </a:r>
          </a:p>
          <a:p>
            <a:r>
              <a:rPr lang="en-GB" dirty="0"/>
              <a:t>Dedicated telephone line and email contact in each  quadrant for schools and parents.</a:t>
            </a:r>
          </a:p>
          <a:p>
            <a:r>
              <a:rPr lang="en-GB" dirty="0"/>
              <a:t>New website page-  route via </a:t>
            </a:r>
            <a:r>
              <a:rPr lang="en-GB" sz="2000" i="1" dirty="0">
                <a:solidFill>
                  <a:srgbClr val="FF0000"/>
                </a:solidFill>
              </a:rPr>
              <a:t>ESI- Pupil Welfare- Attendance Specialists</a:t>
            </a:r>
          </a:p>
          <a:p>
            <a:r>
              <a:rPr lang="en-GB" dirty="0"/>
              <a:t>Quadrant Attendance Conferences in June 2019 including  all the strands of attendance at the Council- Compliance and CME/EHE- for Headteachers and Senior Leaders. </a:t>
            </a:r>
          </a:p>
          <a:p>
            <a:endParaRPr lang="en-GB" dirty="0"/>
          </a:p>
          <a:p>
            <a:endParaRPr lang="en-GB" dirty="0"/>
          </a:p>
        </p:txBody>
      </p:sp>
    </p:spTree>
    <p:extLst>
      <p:ext uri="{BB962C8B-B14F-4D97-AF65-F5344CB8AC3E}">
        <p14:creationId xmlns:p14="http://schemas.microsoft.com/office/powerpoint/2010/main" val="405192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7379F0-55F1-43BB-BF19-8B3DDFCEEB47}"/>
              </a:ext>
            </a:extLst>
          </p:cNvPr>
          <p:cNvSpPr>
            <a:spLocks noGrp="1"/>
          </p:cNvSpPr>
          <p:nvPr>
            <p:ph type="title"/>
          </p:nvPr>
        </p:nvSpPr>
        <p:spPr/>
        <p:txBody>
          <a:bodyPr/>
          <a:lstStyle/>
          <a:p>
            <a:r>
              <a:rPr lang="en-GB" dirty="0"/>
              <a:t>Contacts for South</a:t>
            </a:r>
          </a:p>
        </p:txBody>
      </p:sp>
      <p:sp>
        <p:nvSpPr>
          <p:cNvPr id="3" name="Content Placeholder 2">
            <a:extLst>
              <a:ext uri="{FF2B5EF4-FFF2-40B4-BE49-F238E27FC236}">
                <a16:creationId xmlns:a16="http://schemas.microsoft.com/office/drawing/2014/main" xmlns="" id="{1B7B95B2-9C33-42E8-8D65-66E6D798821E}"/>
              </a:ext>
            </a:extLst>
          </p:cNvPr>
          <p:cNvSpPr>
            <a:spLocks noGrp="1"/>
          </p:cNvSpPr>
          <p:nvPr>
            <p:ph idx="4294967295"/>
          </p:nvPr>
        </p:nvSpPr>
        <p:spPr>
          <a:xfrm>
            <a:off x="838200" y="1825625"/>
            <a:ext cx="10515600" cy="4351338"/>
          </a:xfrm>
          <a:prstGeom prst="rect">
            <a:avLst/>
          </a:prstGeom>
        </p:spPr>
        <p:txBody>
          <a:bodyPr/>
          <a:lstStyle/>
          <a:p>
            <a:pPr marL="0" indent="0" algn="ctr">
              <a:buNone/>
            </a:pPr>
            <a:r>
              <a:rPr lang="en-GB" dirty="0"/>
              <a:t> </a:t>
            </a:r>
            <a:r>
              <a:rPr lang="en-GB" b="1" dirty="0"/>
              <a:t>James Moir </a:t>
            </a:r>
          </a:p>
          <a:p>
            <a:pPr marL="0" indent="0" algn="ctr">
              <a:buNone/>
            </a:pPr>
            <a:r>
              <a:rPr lang="en-GB" dirty="0"/>
              <a:t>Senior Attendance Specialist Team Leader</a:t>
            </a:r>
          </a:p>
          <a:p>
            <a:pPr marL="0" indent="0" algn="ctr">
              <a:buNone/>
            </a:pPr>
            <a:endParaRPr lang="en-GB" dirty="0"/>
          </a:p>
          <a:p>
            <a:pPr marL="0" indent="0" algn="ctr">
              <a:buNone/>
            </a:pPr>
            <a:r>
              <a:rPr lang="en-GB" b="1" dirty="0"/>
              <a:t>Jenny White</a:t>
            </a:r>
          </a:p>
          <a:p>
            <a:pPr marL="0" indent="0" algn="ctr">
              <a:buNone/>
            </a:pPr>
            <a:r>
              <a:rPr lang="en-GB" dirty="0"/>
              <a:t>Attendance Specialist</a:t>
            </a:r>
          </a:p>
          <a:p>
            <a:pPr marL="0" indent="0" algn="ctr">
              <a:buNone/>
            </a:pPr>
            <a:endParaRPr lang="en-GB" dirty="0"/>
          </a:p>
          <a:p>
            <a:pPr marL="0" indent="0" algn="ctr">
              <a:buNone/>
            </a:pPr>
            <a:r>
              <a:rPr lang="en-GB" dirty="0"/>
              <a:t>Quadrant Attendance Specialists 03330322968 SouthAttendanceSpecialistTeam@essex.gov.uk</a:t>
            </a:r>
          </a:p>
        </p:txBody>
      </p:sp>
    </p:spTree>
    <p:extLst>
      <p:ext uri="{BB962C8B-B14F-4D97-AF65-F5344CB8AC3E}">
        <p14:creationId xmlns:p14="http://schemas.microsoft.com/office/powerpoint/2010/main" val="2264460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79F7C2-78AA-4225-9950-8D59CA2B1B25}"/>
              </a:ext>
            </a:extLst>
          </p:cNvPr>
          <p:cNvSpPr>
            <a:spLocks noGrp="1"/>
          </p:cNvSpPr>
          <p:nvPr>
            <p:ph type="title"/>
          </p:nvPr>
        </p:nvSpPr>
        <p:spPr/>
        <p:txBody>
          <a:bodyPr/>
          <a:lstStyle/>
          <a:p>
            <a:r>
              <a:rPr lang="en-GB" dirty="0"/>
              <a:t>Contacts for West</a:t>
            </a:r>
          </a:p>
        </p:txBody>
      </p:sp>
      <p:sp>
        <p:nvSpPr>
          <p:cNvPr id="3" name="Content Placeholder 2">
            <a:extLst>
              <a:ext uri="{FF2B5EF4-FFF2-40B4-BE49-F238E27FC236}">
                <a16:creationId xmlns:a16="http://schemas.microsoft.com/office/drawing/2014/main" xmlns="" id="{28F9E068-CA69-4C66-BCBA-9C5F0632293F}"/>
              </a:ext>
            </a:extLst>
          </p:cNvPr>
          <p:cNvSpPr>
            <a:spLocks noGrp="1"/>
          </p:cNvSpPr>
          <p:nvPr>
            <p:ph idx="4294967295"/>
          </p:nvPr>
        </p:nvSpPr>
        <p:spPr>
          <a:xfrm>
            <a:off x="838200" y="1825625"/>
            <a:ext cx="10515600" cy="4351338"/>
          </a:xfrm>
          <a:prstGeom prst="rect">
            <a:avLst/>
          </a:prstGeom>
        </p:spPr>
        <p:txBody>
          <a:bodyPr/>
          <a:lstStyle/>
          <a:p>
            <a:pPr marL="0" indent="0" algn="ctr">
              <a:buNone/>
            </a:pPr>
            <a:r>
              <a:rPr lang="en-GB" dirty="0" err="1"/>
              <a:t>Derai</a:t>
            </a:r>
            <a:r>
              <a:rPr lang="en-GB" dirty="0"/>
              <a:t> Jones</a:t>
            </a:r>
          </a:p>
          <a:p>
            <a:pPr marL="0" indent="0" algn="ctr">
              <a:buNone/>
            </a:pPr>
            <a:r>
              <a:rPr lang="en-GB" dirty="0"/>
              <a:t>Senior Attendance Specialist Team Leader</a:t>
            </a:r>
          </a:p>
          <a:p>
            <a:pPr marL="0" indent="0" algn="ctr">
              <a:buNone/>
            </a:pPr>
            <a:endParaRPr lang="en-GB" dirty="0"/>
          </a:p>
          <a:p>
            <a:pPr marL="0" indent="0" algn="ctr">
              <a:buNone/>
            </a:pPr>
            <a:r>
              <a:rPr lang="en-GB" b="1" dirty="0"/>
              <a:t>Daisy Alexander </a:t>
            </a:r>
          </a:p>
          <a:p>
            <a:pPr marL="0" indent="0" algn="ctr">
              <a:buNone/>
            </a:pPr>
            <a:r>
              <a:rPr lang="en-GB" dirty="0"/>
              <a:t>Attendance Specialist</a:t>
            </a:r>
          </a:p>
          <a:p>
            <a:pPr algn="ctr"/>
            <a:endParaRPr lang="en-GB" dirty="0"/>
          </a:p>
          <a:p>
            <a:pPr marL="0" indent="0" algn="ctr">
              <a:buNone/>
            </a:pPr>
            <a:r>
              <a:rPr lang="en-GB" dirty="0"/>
              <a:t>Quadrant Attendance Specialists 03330322968</a:t>
            </a:r>
          </a:p>
          <a:p>
            <a:pPr marL="0" indent="0" algn="ctr">
              <a:buNone/>
            </a:pPr>
            <a:r>
              <a:rPr lang="en-GB" dirty="0"/>
              <a:t>WestAttendanceSpecialistTeam@essex.gov.uk</a:t>
            </a:r>
          </a:p>
          <a:p>
            <a:endParaRPr lang="en-GB" dirty="0"/>
          </a:p>
          <a:p>
            <a:endParaRPr lang="en-GB" dirty="0"/>
          </a:p>
          <a:p>
            <a:endParaRPr lang="en-GB" dirty="0"/>
          </a:p>
        </p:txBody>
      </p:sp>
    </p:spTree>
    <p:extLst>
      <p:ext uri="{BB962C8B-B14F-4D97-AF65-F5344CB8AC3E}">
        <p14:creationId xmlns:p14="http://schemas.microsoft.com/office/powerpoint/2010/main" val="717305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FB4A2C-8050-4328-8BE6-C95E2538FB6B}"/>
              </a:ext>
            </a:extLst>
          </p:cNvPr>
          <p:cNvSpPr>
            <a:spLocks noGrp="1"/>
          </p:cNvSpPr>
          <p:nvPr>
            <p:ph type="title"/>
          </p:nvPr>
        </p:nvSpPr>
        <p:spPr/>
        <p:txBody>
          <a:bodyPr/>
          <a:lstStyle/>
          <a:p>
            <a:r>
              <a:rPr lang="en-GB" dirty="0"/>
              <a:t>Contacts for North- East</a:t>
            </a:r>
          </a:p>
        </p:txBody>
      </p:sp>
      <p:sp>
        <p:nvSpPr>
          <p:cNvPr id="3" name="Content Placeholder 2">
            <a:extLst>
              <a:ext uri="{FF2B5EF4-FFF2-40B4-BE49-F238E27FC236}">
                <a16:creationId xmlns:a16="http://schemas.microsoft.com/office/drawing/2014/main" xmlns="" id="{C6C41BAF-4AFE-4E98-BCB2-C20D1354F41B}"/>
              </a:ext>
            </a:extLst>
          </p:cNvPr>
          <p:cNvSpPr>
            <a:spLocks noGrp="1"/>
          </p:cNvSpPr>
          <p:nvPr>
            <p:ph idx="4294967295"/>
          </p:nvPr>
        </p:nvSpPr>
        <p:spPr>
          <a:xfrm>
            <a:off x="838200" y="1502229"/>
            <a:ext cx="10515600" cy="4674734"/>
          </a:xfrm>
          <a:prstGeom prst="rect">
            <a:avLst/>
          </a:prstGeom>
        </p:spPr>
        <p:txBody>
          <a:bodyPr/>
          <a:lstStyle/>
          <a:p>
            <a:pPr marL="0" indent="0" algn="ctr">
              <a:buNone/>
            </a:pPr>
            <a:r>
              <a:rPr lang="en-GB" b="1" dirty="0"/>
              <a:t>Sue Thomas</a:t>
            </a:r>
          </a:p>
          <a:p>
            <a:pPr marL="0" indent="0" algn="ctr">
              <a:buNone/>
            </a:pPr>
            <a:r>
              <a:rPr lang="en-GB" dirty="0"/>
              <a:t>Senior Attendance Specialist Team Leader</a:t>
            </a:r>
          </a:p>
          <a:p>
            <a:pPr marL="0" indent="0" algn="ctr">
              <a:buNone/>
            </a:pPr>
            <a:endParaRPr lang="en-GB" dirty="0"/>
          </a:p>
          <a:p>
            <a:pPr marL="0" indent="0" algn="ctr">
              <a:buNone/>
            </a:pPr>
            <a:r>
              <a:rPr lang="it-IT" b="1" dirty="0"/>
              <a:t>Jenni Noakes </a:t>
            </a:r>
          </a:p>
          <a:p>
            <a:pPr marL="0" indent="0" algn="ctr">
              <a:buNone/>
            </a:pPr>
            <a:r>
              <a:rPr lang="it-IT" dirty="0"/>
              <a:t>Attendance Specialist</a:t>
            </a:r>
          </a:p>
          <a:p>
            <a:pPr marL="0" indent="0" algn="ctr">
              <a:buNone/>
            </a:pPr>
            <a:endParaRPr lang="it-IT" dirty="0"/>
          </a:p>
          <a:p>
            <a:pPr marL="0" indent="0" algn="ctr">
              <a:buNone/>
            </a:pPr>
            <a:r>
              <a:rPr lang="it-IT" dirty="0"/>
              <a:t>Quadrant Attendance Specialists 03330322968</a:t>
            </a:r>
          </a:p>
          <a:p>
            <a:pPr marL="0" indent="0" algn="ctr">
              <a:buNone/>
            </a:pPr>
            <a:r>
              <a:rPr lang="it-IT" dirty="0"/>
              <a:t>NorthEastAttendanceSpecialistTeam@essex.gov.uk</a:t>
            </a:r>
            <a:endParaRPr lang="en-GB" dirty="0"/>
          </a:p>
        </p:txBody>
      </p:sp>
    </p:spTree>
    <p:extLst>
      <p:ext uri="{BB962C8B-B14F-4D97-AF65-F5344CB8AC3E}">
        <p14:creationId xmlns:p14="http://schemas.microsoft.com/office/powerpoint/2010/main" val="523754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1011</Words>
  <Application>Microsoft Office PowerPoint</Application>
  <PresentationFormat>Widescreen</PresentationFormat>
  <Paragraphs>165</Paragraphs>
  <Slides>14</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Arial Bold</vt:lpstr>
      <vt:lpstr>Calibri</vt:lpstr>
      <vt:lpstr>Calibri Light</vt:lpstr>
      <vt:lpstr>MetaNormal-Roman</vt:lpstr>
      <vt:lpstr>Times New Roman</vt:lpstr>
      <vt:lpstr>Verdana</vt:lpstr>
      <vt:lpstr>Wingdings</vt:lpstr>
      <vt:lpstr>Wingdings 2</vt:lpstr>
      <vt:lpstr>Office Theme</vt:lpstr>
      <vt:lpstr>EPHA / ECC Spring Term Meeting 2019</vt:lpstr>
      <vt:lpstr>Agenda</vt:lpstr>
      <vt:lpstr>SEND Update</vt:lpstr>
      <vt:lpstr>PowerPoint Presentation</vt:lpstr>
      <vt:lpstr>PowerPoint Presentation</vt:lpstr>
      <vt:lpstr>Attendance Specialists</vt:lpstr>
      <vt:lpstr>Contacts for South</vt:lpstr>
      <vt:lpstr>Contacts for West</vt:lpstr>
      <vt:lpstr>Contacts for North- East</vt:lpstr>
      <vt:lpstr>Contacts for Mid</vt:lpstr>
      <vt:lpstr>Essex Data Traded Services</vt:lpstr>
      <vt:lpstr>Essex Data Traded services Charges</vt:lpstr>
      <vt:lpstr>Essex Data Traded Services Charges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Woolf, Assistant Director of Education</dc:creator>
  <cp:lastModifiedBy>P Langmead</cp:lastModifiedBy>
  <cp:revision>19</cp:revision>
  <dcterms:created xsi:type="dcterms:W3CDTF">2019-03-02T14:25:11Z</dcterms:created>
  <dcterms:modified xsi:type="dcterms:W3CDTF">2019-03-07T18:10:18Z</dcterms:modified>
</cp:coreProperties>
</file>