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3697" r:id="rId5"/>
    <p:sldMasterId id="2147483709" r:id="rId6"/>
    <p:sldMasterId id="2147483724" r:id="rId7"/>
    <p:sldMasterId id="2147483733" r:id="rId8"/>
    <p:sldMasterId id="2147483748" r:id="rId9"/>
    <p:sldMasterId id="2147483760" r:id="rId10"/>
  </p:sldMasterIdLst>
  <p:notesMasterIdLst>
    <p:notesMasterId r:id="rId63"/>
  </p:notesMasterIdLst>
  <p:handoutMasterIdLst>
    <p:handoutMasterId r:id="rId64"/>
  </p:handoutMasterIdLst>
  <p:sldIdLst>
    <p:sldId id="256" r:id="rId11"/>
    <p:sldId id="515" r:id="rId12"/>
    <p:sldId id="277" r:id="rId13"/>
    <p:sldId id="2689" r:id="rId14"/>
    <p:sldId id="526" r:id="rId15"/>
    <p:sldId id="261" r:id="rId16"/>
    <p:sldId id="2686" r:id="rId17"/>
    <p:sldId id="2704" r:id="rId18"/>
    <p:sldId id="2688" r:id="rId19"/>
    <p:sldId id="263" r:id="rId20"/>
    <p:sldId id="2690" r:id="rId21"/>
    <p:sldId id="533" r:id="rId22"/>
    <p:sldId id="539" r:id="rId23"/>
    <p:sldId id="259" r:id="rId24"/>
    <p:sldId id="260" r:id="rId25"/>
    <p:sldId id="2675" r:id="rId26"/>
    <p:sldId id="306" r:id="rId27"/>
    <p:sldId id="2703" r:id="rId28"/>
    <p:sldId id="2691" r:id="rId29"/>
    <p:sldId id="1422" r:id="rId30"/>
    <p:sldId id="1427" r:id="rId31"/>
    <p:sldId id="1421" r:id="rId32"/>
    <p:sldId id="1429" r:id="rId33"/>
    <p:sldId id="1448" r:id="rId34"/>
    <p:sldId id="2692" r:id="rId35"/>
    <p:sldId id="846" r:id="rId36"/>
    <p:sldId id="898" r:id="rId37"/>
    <p:sldId id="869" r:id="rId38"/>
    <p:sldId id="944" r:id="rId39"/>
    <p:sldId id="801" r:id="rId40"/>
    <p:sldId id="868" r:id="rId41"/>
    <p:sldId id="906" r:id="rId42"/>
    <p:sldId id="817" r:id="rId43"/>
    <p:sldId id="873" r:id="rId44"/>
    <p:sldId id="878" r:id="rId45"/>
    <p:sldId id="880" r:id="rId46"/>
    <p:sldId id="882" r:id="rId47"/>
    <p:sldId id="884" r:id="rId48"/>
    <p:sldId id="945" r:id="rId49"/>
    <p:sldId id="902" r:id="rId50"/>
    <p:sldId id="2693" r:id="rId51"/>
    <p:sldId id="2699" r:id="rId52"/>
    <p:sldId id="325" r:id="rId53"/>
    <p:sldId id="330" r:id="rId54"/>
    <p:sldId id="2700" r:id="rId55"/>
    <p:sldId id="2702" r:id="rId56"/>
    <p:sldId id="2694" r:id="rId57"/>
    <p:sldId id="257" r:id="rId58"/>
    <p:sldId id="258" r:id="rId59"/>
    <p:sldId id="2695" r:id="rId60"/>
    <p:sldId id="2696" r:id="rId61"/>
    <p:sldId id="2697" r:id="rId6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p:defaultTextStyle>
  <p:extLst>
    <p:ext uri="{521415D9-36F7-43E2-AB2F-B90AF26B5E84}">
      <p14:sectionLst xmlns:p14="http://schemas.microsoft.com/office/powerpoint/2010/main">
        <p14:section name="Default Section" id="{E202220F-D0DF-4DE3-BF8F-1F07262290AC}">
          <p14:sldIdLst>
            <p14:sldId id="256"/>
            <p14:sldId id="515"/>
            <p14:sldId id="277"/>
            <p14:sldId id="2689"/>
            <p14:sldId id="526"/>
            <p14:sldId id="261"/>
            <p14:sldId id="2686"/>
            <p14:sldId id="2704"/>
            <p14:sldId id="2688"/>
            <p14:sldId id="263"/>
            <p14:sldId id="2690"/>
            <p14:sldId id="533"/>
            <p14:sldId id="539"/>
            <p14:sldId id="259"/>
            <p14:sldId id="260"/>
            <p14:sldId id="2675"/>
            <p14:sldId id="306"/>
            <p14:sldId id="2703"/>
            <p14:sldId id="2691"/>
            <p14:sldId id="1422"/>
            <p14:sldId id="1427"/>
            <p14:sldId id="1421"/>
            <p14:sldId id="1429"/>
            <p14:sldId id="1448"/>
            <p14:sldId id="2692"/>
            <p14:sldId id="846"/>
            <p14:sldId id="898"/>
            <p14:sldId id="869"/>
            <p14:sldId id="944"/>
            <p14:sldId id="801"/>
            <p14:sldId id="868"/>
            <p14:sldId id="906"/>
            <p14:sldId id="817"/>
            <p14:sldId id="873"/>
            <p14:sldId id="878"/>
            <p14:sldId id="880"/>
            <p14:sldId id="882"/>
            <p14:sldId id="884"/>
            <p14:sldId id="945"/>
            <p14:sldId id="902"/>
            <p14:sldId id="2693"/>
            <p14:sldId id="2699"/>
            <p14:sldId id="325"/>
            <p14:sldId id="330"/>
            <p14:sldId id="2700"/>
            <p14:sldId id="2702"/>
            <p14:sldId id="2694"/>
            <p14:sldId id="257"/>
            <p14:sldId id="258"/>
            <p14:sldId id="2695"/>
            <p14:sldId id="2696"/>
            <p14:sldId id="2697"/>
          </p14:sldIdLst>
        </p14:section>
        <p14:section name="Default Section" id="{7E13879F-904F-4D1C-986E-1CEF7B0D7D53}">
          <p14:sldIdLst/>
        </p14:section>
        <p14:section name="Untitled Section" id="{6416D5BC-37BB-4586-BD1F-DCF97342850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A0"/>
    <a:srgbClr val="00205B"/>
    <a:srgbClr val="8C4799"/>
    <a:srgbClr val="682560"/>
    <a:srgbClr val="6A3460"/>
    <a:srgbClr val="7A9A01"/>
    <a:srgbClr val="CE0058"/>
    <a:srgbClr val="F3CF45"/>
    <a:srgbClr val="773141"/>
    <a:srgbClr val="5D4F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450" y="4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AFFD19-EE25-4973-9D6D-636EC26B22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842A9375-FF62-453F-8EFC-447681B3DB81}">
      <dgm:prSet phldrT="[Text]"/>
      <dgm:spPr>
        <a:solidFill>
          <a:schemeClr val="accent2"/>
        </a:solidFill>
        <a:ln>
          <a:solidFill>
            <a:schemeClr val="accent2"/>
          </a:solidFill>
        </a:ln>
      </dgm:spPr>
      <dgm:t>
        <a:bodyPr/>
        <a:lstStyle/>
        <a:p>
          <a:r>
            <a:rPr lang="en-GB"/>
            <a:t>Overview </a:t>
          </a:r>
        </a:p>
      </dgm:t>
    </dgm:pt>
    <dgm:pt modelId="{FF5A6DAD-FB54-42F8-B6CF-FDB9CDEBCDE9}" type="parTrans" cxnId="{BB5484E9-8CAF-4052-9E32-40EDF7B3F436}">
      <dgm:prSet/>
      <dgm:spPr/>
      <dgm:t>
        <a:bodyPr/>
        <a:lstStyle/>
        <a:p>
          <a:endParaRPr lang="en-GB"/>
        </a:p>
      </dgm:t>
    </dgm:pt>
    <dgm:pt modelId="{226759C8-138D-463E-94FA-27107D51F1FD}" type="sibTrans" cxnId="{BB5484E9-8CAF-4052-9E32-40EDF7B3F436}">
      <dgm:prSet/>
      <dgm:spPr/>
      <dgm:t>
        <a:bodyPr/>
        <a:lstStyle/>
        <a:p>
          <a:endParaRPr lang="en-GB"/>
        </a:p>
      </dgm:t>
    </dgm:pt>
    <dgm:pt modelId="{2D5ADC3D-7017-476F-BEDB-7FB73FCF34C7}">
      <dgm:prSet phldrT="[Text]"/>
      <dgm:spPr>
        <a:solidFill>
          <a:srgbClr val="ED7D31">
            <a:alpha val="50196"/>
          </a:srgbClr>
        </a:solidFill>
        <a:ln>
          <a:solidFill>
            <a:schemeClr val="accent2"/>
          </a:solidFill>
        </a:ln>
      </dgm:spPr>
      <dgm:t>
        <a:bodyPr/>
        <a:lstStyle/>
        <a:p>
          <a:r>
            <a:rPr lang="en-GB"/>
            <a:t>A local area strategy that sets out our vision, aims and ambitions for the SEND System in Essex, how we will achieve them and how we will measure our success.</a:t>
          </a:r>
        </a:p>
      </dgm:t>
    </dgm:pt>
    <dgm:pt modelId="{14B029E6-26DA-45CF-8E88-AEEC52126B93}" type="parTrans" cxnId="{4D5D9E01-4739-4054-BCDA-2801CD3F3B76}">
      <dgm:prSet/>
      <dgm:spPr/>
      <dgm:t>
        <a:bodyPr/>
        <a:lstStyle/>
        <a:p>
          <a:endParaRPr lang="en-GB"/>
        </a:p>
      </dgm:t>
    </dgm:pt>
    <dgm:pt modelId="{A116C5CD-38F8-4B15-A38C-0B8CB99CF42F}" type="sibTrans" cxnId="{4D5D9E01-4739-4054-BCDA-2801CD3F3B76}">
      <dgm:prSet/>
      <dgm:spPr/>
      <dgm:t>
        <a:bodyPr/>
        <a:lstStyle/>
        <a:p>
          <a:endParaRPr lang="en-GB"/>
        </a:p>
      </dgm:t>
    </dgm:pt>
    <dgm:pt modelId="{D2156C06-9C5F-47F1-9509-F28048C9F711}">
      <dgm:prSet phldrT="[Text]"/>
      <dgm:spPr>
        <a:solidFill>
          <a:schemeClr val="accent2"/>
        </a:solidFill>
        <a:ln>
          <a:solidFill>
            <a:schemeClr val="accent2"/>
          </a:solidFill>
        </a:ln>
      </dgm:spPr>
      <dgm:t>
        <a:bodyPr/>
        <a:lstStyle/>
        <a:p>
          <a:r>
            <a:rPr lang="en-GB"/>
            <a:t>Timescales</a:t>
          </a:r>
        </a:p>
      </dgm:t>
    </dgm:pt>
    <dgm:pt modelId="{B54378AA-2E43-46E3-A058-7D66F853A8DF}" type="parTrans" cxnId="{38E2840F-58A1-43C6-833D-4840E6212D51}">
      <dgm:prSet/>
      <dgm:spPr/>
      <dgm:t>
        <a:bodyPr/>
        <a:lstStyle/>
        <a:p>
          <a:endParaRPr lang="en-GB"/>
        </a:p>
      </dgm:t>
    </dgm:pt>
    <dgm:pt modelId="{84BDC4C1-EF80-4C12-B008-88E006C4153E}" type="sibTrans" cxnId="{38E2840F-58A1-43C6-833D-4840E6212D51}">
      <dgm:prSet/>
      <dgm:spPr/>
      <dgm:t>
        <a:bodyPr/>
        <a:lstStyle/>
        <a:p>
          <a:endParaRPr lang="en-GB"/>
        </a:p>
      </dgm:t>
    </dgm:pt>
    <dgm:pt modelId="{DABB7CD5-1A4F-4157-A68E-773269625B97}">
      <dgm:prSet phldrT="[Text]"/>
      <dgm:spPr>
        <a:solidFill>
          <a:srgbClr val="ED7D31">
            <a:alpha val="50196"/>
          </a:srgbClr>
        </a:solidFill>
        <a:ln>
          <a:solidFill>
            <a:schemeClr val="accent2"/>
          </a:solidFill>
        </a:ln>
      </dgm:spPr>
      <dgm:t>
        <a:bodyPr/>
        <a:lstStyle/>
        <a:p>
          <a:r>
            <a:rPr lang="en-GB" b="1"/>
            <a:t>Consultation </a:t>
          </a:r>
          <a:br>
            <a:rPr lang="en-GB" b="1"/>
          </a:br>
          <a:r>
            <a:rPr lang="en-GB"/>
            <a:t>March 2019</a:t>
          </a:r>
        </a:p>
      </dgm:t>
    </dgm:pt>
    <dgm:pt modelId="{4B3DE433-DB1F-4A7B-A3E1-3F19161DF7D5}" type="parTrans" cxnId="{AEC520E8-5834-4BB5-86BD-BC507CAC1AF4}">
      <dgm:prSet/>
      <dgm:spPr/>
      <dgm:t>
        <a:bodyPr/>
        <a:lstStyle/>
        <a:p>
          <a:endParaRPr lang="en-GB"/>
        </a:p>
      </dgm:t>
    </dgm:pt>
    <dgm:pt modelId="{A7A52E1A-29DA-41EA-BA42-9C334F6A27C0}" type="sibTrans" cxnId="{AEC520E8-5834-4BB5-86BD-BC507CAC1AF4}">
      <dgm:prSet/>
      <dgm:spPr/>
      <dgm:t>
        <a:bodyPr/>
        <a:lstStyle/>
        <a:p>
          <a:endParaRPr lang="en-GB"/>
        </a:p>
      </dgm:t>
    </dgm:pt>
    <dgm:pt modelId="{F73A946A-F021-4A91-B231-EC92D5A124D1}">
      <dgm:prSet phldrT="[Text]"/>
      <dgm:spPr>
        <a:solidFill>
          <a:srgbClr val="ED7D31">
            <a:alpha val="50196"/>
          </a:srgbClr>
        </a:solidFill>
        <a:ln>
          <a:solidFill>
            <a:schemeClr val="accent2"/>
          </a:solidFill>
        </a:ln>
      </dgm:spPr>
      <dgm:t>
        <a:bodyPr/>
        <a:lstStyle/>
        <a:p>
          <a:r>
            <a:rPr lang="en-GB" b="1"/>
            <a:t>Further discovery work </a:t>
          </a:r>
          <a:r>
            <a:rPr lang="en-GB"/>
            <a:t>throughout 2020</a:t>
          </a:r>
        </a:p>
      </dgm:t>
    </dgm:pt>
    <dgm:pt modelId="{7E678F3C-2E16-4D26-9EA5-E3CE453B825B}" type="parTrans" cxnId="{94F8AD94-94F2-4034-93F1-78A917D91C53}">
      <dgm:prSet/>
      <dgm:spPr/>
      <dgm:t>
        <a:bodyPr/>
        <a:lstStyle/>
        <a:p>
          <a:endParaRPr lang="en-GB"/>
        </a:p>
      </dgm:t>
    </dgm:pt>
    <dgm:pt modelId="{6BE85AAB-EA37-4B43-94F6-1C487ABC9870}" type="sibTrans" cxnId="{94F8AD94-94F2-4034-93F1-78A917D91C53}">
      <dgm:prSet/>
      <dgm:spPr/>
      <dgm:t>
        <a:bodyPr/>
        <a:lstStyle/>
        <a:p>
          <a:endParaRPr lang="en-GB"/>
        </a:p>
      </dgm:t>
    </dgm:pt>
    <dgm:pt modelId="{45CEEA03-3640-484B-A922-DD239F8B7B73}">
      <dgm:prSet phldrT="[Text]"/>
      <dgm:spPr>
        <a:solidFill>
          <a:srgbClr val="ED7D31">
            <a:alpha val="50196"/>
          </a:srgbClr>
        </a:solidFill>
        <a:ln>
          <a:solidFill>
            <a:schemeClr val="accent2"/>
          </a:solidFill>
        </a:ln>
      </dgm:spPr>
      <dgm:t>
        <a:bodyPr/>
        <a:lstStyle/>
        <a:p>
          <a:r>
            <a:rPr lang="en-GB" b="1"/>
            <a:t>Draft strategy content </a:t>
          </a:r>
          <a:br>
            <a:rPr lang="en-GB" b="1"/>
          </a:br>
          <a:r>
            <a:rPr lang="en-GB"/>
            <a:t>June – Sept ‘21</a:t>
          </a:r>
        </a:p>
      </dgm:t>
    </dgm:pt>
    <dgm:pt modelId="{E80A812C-049A-4CB6-A5B0-3A9FEBD726B0}" type="parTrans" cxnId="{1EDCB37D-49AB-4A62-8708-44F519FFD4A2}">
      <dgm:prSet/>
      <dgm:spPr/>
      <dgm:t>
        <a:bodyPr/>
        <a:lstStyle/>
        <a:p>
          <a:endParaRPr lang="en-GB"/>
        </a:p>
      </dgm:t>
    </dgm:pt>
    <dgm:pt modelId="{17527EA1-8037-476F-B57E-183A7ABBD08C}" type="sibTrans" cxnId="{1EDCB37D-49AB-4A62-8708-44F519FFD4A2}">
      <dgm:prSet/>
      <dgm:spPr/>
      <dgm:t>
        <a:bodyPr/>
        <a:lstStyle/>
        <a:p>
          <a:endParaRPr lang="en-GB"/>
        </a:p>
      </dgm:t>
    </dgm:pt>
    <dgm:pt modelId="{60323C2A-7D3A-4AEC-A435-4C142416C331}">
      <dgm:prSet phldrT="[Text]"/>
      <dgm:spPr>
        <a:solidFill>
          <a:srgbClr val="ED7D31">
            <a:alpha val="50196"/>
          </a:srgbClr>
        </a:solidFill>
        <a:ln>
          <a:solidFill>
            <a:schemeClr val="accent2"/>
          </a:solidFill>
        </a:ln>
      </dgm:spPr>
      <dgm:t>
        <a:bodyPr/>
        <a:lstStyle/>
        <a:p>
          <a:r>
            <a:rPr lang="en-GB" b="1"/>
            <a:t>Design work </a:t>
          </a:r>
          <a:br>
            <a:rPr lang="en-GB" b="1"/>
          </a:br>
          <a:r>
            <a:rPr lang="en-GB"/>
            <a:t>September ‘21</a:t>
          </a:r>
        </a:p>
      </dgm:t>
    </dgm:pt>
    <dgm:pt modelId="{09118F0F-DCF4-42BF-867F-F812BD84D86C}" type="parTrans" cxnId="{1824558D-6E28-4197-A4CF-67B4E1070E58}">
      <dgm:prSet/>
      <dgm:spPr/>
      <dgm:t>
        <a:bodyPr/>
        <a:lstStyle/>
        <a:p>
          <a:endParaRPr lang="en-GB"/>
        </a:p>
      </dgm:t>
    </dgm:pt>
    <dgm:pt modelId="{99304C0D-BE68-4DB8-B2ED-4EE04F107654}" type="sibTrans" cxnId="{1824558D-6E28-4197-A4CF-67B4E1070E58}">
      <dgm:prSet/>
      <dgm:spPr/>
      <dgm:t>
        <a:bodyPr/>
        <a:lstStyle/>
        <a:p>
          <a:endParaRPr lang="en-GB"/>
        </a:p>
      </dgm:t>
    </dgm:pt>
    <dgm:pt modelId="{1E32C44C-3DC9-432F-8547-B25A5684DE74}">
      <dgm:prSet phldrT="[Text]"/>
      <dgm:spPr>
        <a:solidFill>
          <a:srgbClr val="ED7D31">
            <a:alpha val="50196"/>
          </a:srgbClr>
        </a:solidFill>
        <a:ln>
          <a:solidFill>
            <a:schemeClr val="accent2"/>
          </a:solidFill>
        </a:ln>
      </dgm:spPr>
      <dgm:t>
        <a:bodyPr/>
        <a:lstStyle/>
        <a:p>
          <a:r>
            <a:rPr lang="en-GB" b="1"/>
            <a:t>Launch </a:t>
          </a:r>
          <a:r>
            <a:rPr lang="en-GB"/>
            <a:t/>
          </a:r>
          <a:br>
            <a:rPr lang="en-GB"/>
          </a:br>
          <a:r>
            <a:rPr lang="en-GB"/>
            <a:t>Late Autumn Term</a:t>
          </a:r>
        </a:p>
      </dgm:t>
    </dgm:pt>
    <dgm:pt modelId="{EFA52A00-093A-4428-9178-E16E7EB10D90}" type="parTrans" cxnId="{BD09C42D-C521-4C60-AD55-C22EDE2D1B77}">
      <dgm:prSet/>
      <dgm:spPr/>
      <dgm:t>
        <a:bodyPr/>
        <a:lstStyle/>
        <a:p>
          <a:endParaRPr lang="en-GB"/>
        </a:p>
      </dgm:t>
    </dgm:pt>
    <dgm:pt modelId="{E3F99DBD-39D0-4B9C-98D3-99EFE7E4BC28}" type="sibTrans" cxnId="{BD09C42D-C521-4C60-AD55-C22EDE2D1B77}">
      <dgm:prSet/>
      <dgm:spPr/>
      <dgm:t>
        <a:bodyPr/>
        <a:lstStyle/>
        <a:p>
          <a:endParaRPr lang="en-GB"/>
        </a:p>
      </dgm:t>
    </dgm:pt>
    <dgm:pt modelId="{C95766FE-53C0-467D-BC53-1CDCB2FA8143}">
      <dgm:prSet phldrT="[Text]"/>
      <dgm:spPr>
        <a:solidFill>
          <a:srgbClr val="ED7D31">
            <a:alpha val="50196"/>
          </a:srgbClr>
        </a:solidFill>
        <a:ln>
          <a:solidFill>
            <a:schemeClr val="accent2"/>
          </a:solidFill>
        </a:ln>
      </dgm:spPr>
      <dgm:t>
        <a:bodyPr/>
        <a:lstStyle/>
        <a:p>
          <a:r>
            <a:rPr lang="en-GB"/>
            <a:t>The strategy includes:</a:t>
          </a:r>
        </a:p>
      </dgm:t>
    </dgm:pt>
    <dgm:pt modelId="{71503319-8B9F-40A0-93D8-17DDB3B60AD5}" type="parTrans" cxnId="{78B97D6F-16F5-4AAA-B583-93E583C6F765}">
      <dgm:prSet/>
      <dgm:spPr/>
      <dgm:t>
        <a:bodyPr/>
        <a:lstStyle/>
        <a:p>
          <a:endParaRPr lang="en-GB"/>
        </a:p>
      </dgm:t>
    </dgm:pt>
    <dgm:pt modelId="{0BAC3720-40D8-4F1E-8EFC-8B3CB8649313}" type="sibTrans" cxnId="{78B97D6F-16F5-4AAA-B583-93E583C6F765}">
      <dgm:prSet/>
      <dgm:spPr/>
      <dgm:t>
        <a:bodyPr/>
        <a:lstStyle/>
        <a:p>
          <a:endParaRPr lang="en-GB"/>
        </a:p>
      </dgm:t>
    </dgm:pt>
    <dgm:pt modelId="{6F931702-F879-4D2A-996B-2C9A19BB3FEE}">
      <dgm:prSet phldrT="[Text]"/>
      <dgm:spPr>
        <a:solidFill>
          <a:srgbClr val="ED7D31">
            <a:alpha val="50196"/>
          </a:srgbClr>
        </a:solidFill>
        <a:ln>
          <a:solidFill>
            <a:schemeClr val="accent2"/>
          </a:solidFill>
        </a:ln>
      </dgm:spPr>
      <dgm:t>
        <a:bodyPr/>
        <a:lstStyle/>
        <a:p>
          <a:r>
            <a:rPr lang="en-GB"/>
            <a:t>Purpose/ Introduction</a:t>
          </a:r>
        </a:p>
      </dgm:t>
    </dgm:pt>
    <dgm:pt modelId="{FAB36D98-CDE3-4A50-850B-DC3C3614A919}" type="parTrans" cxnId="{3DF65061-F197-4A6E-8562-42F0F2B5EB55}">
      <dgm:prSet/>
      <dgm:spPr/>
      <dgm:t>
        <a:bodyPr/>
        <a:lstStyle/>
        <a:p>
          <a:endParaRPr lang="en-GB"/>
        </a:p>
      </dgm:t>
    </dgm:pt>
    <dgm:pt modelId="{3174502D-6D5A-4170-9A81-47FE4EE02722}" type="sibTrans" cxnId="{3DF65061-F197-4A6E-8562-42F0F2B5EB55}">
      <dgm:prSet/>
      <dgm:spPr/>
      <dgm:t>
        <a:bodyPr/>
        <a:lstStyle/>
        <a:p>
          <a:endParaRPr lang="en-GB"/>
        </a:p>
      </dgm:t>
    </dgm:pt>
    <dgm:pt modelId="{2DB1D8C4-6748-44D5-BBCD-6A283EDB62B0}">
      <dgm:prSet phldrT="[Text]"/>
      <dgm:spPr>
        <a:solidFill>
          <a:srgbClr val="ED7D31">
            <a:alpha val="50196"/>
          </a:srgbClr>
        </a:solidFill>
        <a:ln>
          <a:solidFill>
            <a:schemeClr val="accent2"/>
          </a:solidFill>
        </a:ln>
      </dgm:spPr>
      <dgm:t>
        <a:bodyPr/>
        <a:lstStyle/>
        <a:p>
          <a:r>
            <a:rPr lang="en-GB"/>
            <a:t>Our Pledge</a:t>
          </a:r>
        </a:p>
      </dgm:t>
    </dgm:pt>
    <dgm:pt modelId="{1484F719-E8A8-4190-8654-9B0A55A43B56}" type="parTrans" cxnId="{FEC28768-4736-4773-A1B2-3108C6FF0654}">
      <dgm:prSet/>
      <dgm:spPr/>
      <dgm:t>
        <a:bodyPr/>
        <a:lstStyle/>
        <a:p>
          <a:endParaRPr lang="en-GB"/>
        </a:p>
      </dgm:t>
    </dgm:pt>
    <dgm:pt modelId="{43BA274A-0D5F-4F62-961B-768AB343C700}" type="sibTrans" cxnId="{FEC28768-4736-4773-A1B2-3108C6FF0654}">
      <dgm:prSet/>
      <dgm:spPr/>
      <dgm:t>
        <a:bodyPr/>
        <a:lstStyle/>
        <a:p>
          <a:endParaRPr lang="en-GB"/>
        </a:p>
      </dgm:t>
    </dgm:pt>
    <dgm:pt modelId="{602568D8-8CE8-490B-B954-B2162A1F0D47}">
      <dgm:prSet phldrT="[Text]"/>
      <dgm:spPr>
        <a:solidFill>
          <a:srgbClr val="ED7D31">
            <a:alpha val="50196"/>
          </a:srgbClr>
        </a:solidFill>
        <a:ln>
          <a:solidFill>
            <a:schemeClr val="accent2"/>
          </a:solidFill>
        </a:ln>
      </dgm:spPr>
      <dgm:t>
        <a:bodyPr/>
        <a:lstStyle/>
        <a:p>
          <a:r>
            <a:rPr lang="en-GB"/>
            <a:t>Vision for SEND in Essex</a:t>
          </a:r>
        </a:p>
      </dgm:t>
    </dgm:pt>
    <dgm:pt modelId="{4D2234FD-FD31-4E64-9EBD-6D7DBE7392C0}" type="parTrans" cxnId="{8EFB23A5-89B1-462C-9376-8358AF7E2A18}">
      <dgm:prSet/>
      <dgm:spPr/>
      <dgm:t>
        <a:bodyPr/>
        <a:lstStyle/>
        <a:p>
          <a:endParaRPr lang="en-GB"/>
        </a:p>
      </dgm:t>
    </dgm:pt>
    <dgm:pt modelId="{D9B3AC08-7F1B-475B-BBD0-1FD44C426F83}" type="sibTrans" cxnId="{8EFB23A5-89B1-462C-9376-8358AF7E2A18}">
      <dgm:prSet/>
      <dgm:spPr/>
      <dgm:t>
        <a:bodyPr/>
        <a:lstStyle/>
        <a:p>
          <a:endParaRPr lang="en-GB"/>
        </a:p>
      </dgm:t>
    </dgm:pt>
    <dgm:pt modelId="{69E91A57-9CF1-4CE4-8180-E1D9441E0471}">
      <dgm:prSet phldrT="[Text]"/>
      <dgm:spPr>
        <a:solidFill>
          <a:srgbClr val="ED7D31">
            <a:alpha val="50196"/>
          </a:srgbClr>
        </a:solidFill>
        <a:ln>
          <a:solidFill>
            <a:schemeClr val="accent2"/>
          </a:solidFill>
        </a:ln>
      </dgm:spPr>
      <dgm:t>
        <a:bodyPr/>
        <a:lstStyle/>
        <a:p>
          <a:r>
            <a:rPr lang="en-GB" b="1"/>
            <a:t>Governance</a:t>
          </a:r>
          <a:r>
            <a:rPr lang="en-GB"/>
            <a:t> </a:t>
          </a:r>
          <a:br>
            <a:rPr lang="en-GB"/>
          </a:br>
          <a:r>
            <a:rPr lang="en-GB"/>
            <a:t>October ‘21</a:t>
          </a:r>
        </a:p>
      </dgm:t>
    </dgm:pt>
    <dgm:pt modelId="{B46E06B8-67ED-4864-B609-9BE637641543}" type="parTrans" cxnId="{0DE5F215-166F-4865-8206-11BC5B8C6A38}">
      <dgm:prSet/>
      <dgm:spPr/>
      <dgm:t>
        <a:bodyPr/>
        <a:lstStyle/>
        <a:p>
          <a:endParaRPr lang="en-GB"/>
        </a:p>
      </dgm:t>
    </dgm:pt>
    <dgm:pt modelId="{B46A1E46-AF2B-485E-9146-8155E7EAEFE7}" type="sibTrans" cxnId="{0DE5F215-166F-4865-8206-11BC5B8C6A38}">
      <dgm:prSet/>
      <dgm:spPr/>
      <dgm:t>
        <a:bodyPr/>
        <a:lstStyle/>
        <a:p>
          <a:endParaRPr lang="en-GB"/>
        </a:p>
      </dgm:t>
    </dgm:pt>
    <dgm:pt modelId="{0F4360A1-6C9C-4B14-A305-8C1492BD9EC2}">
      <dgm:prSet phldrT="[Text]"/>
      <dgm:spPr>
        <a:solidFill>
          <a:srgbClr val="ED7D31">
            <a:alpha val="50196"/>
          </a:srgbClr>
        </a:solidFill>
        <a:ln>
          <a:solidFill>
            <a:schemeClr val="accent2"/>
          </a:solidFill>
        </a:ln>
      </dgm:spPr>
      <dgm:t>
        <a:bodyPr/>
        <a:lstStyle/>
        <a:p>
          <a:r>
            <a:rPr lang="en-GB"/>
            <a:t>The strategy test</a:t>
          </a:r>
        </a:p>
      </dgm:t>
    </dgm:pt>
    <dgm:pt modelId="{673D88DC-93E2-465B-BF85-20CC9476B8E2}" type="parTrans" cxnId="{06B3F8C6-0C49-449F-9A4E-97DD34E3E244}">
      <dgm:prSet/>
      <dgm:spPr/>
      <dgm:t>
        <a:bodyPr/>
        <a:lstStyle/>
        <a:p>
          <a:endParaRPr lang="en-GB"/>
        </a:p>
      </dgm:t>
    </dgm:pt>
    <dgm:pt modelId="{DB4E14CC-D754-432B-8E5D-91EDB997728B}" type="sibTrans" cxnId="{06B3F8C6-0C49-449F-9A4E-97DD34E3E244}">
      <dgm:prSet/>
      <dgm:spPr/>
      <dgm:t>
        <a:bodyPr/>
        <a:lstStyle/>
        <a:p>
          <a:endParaRPr lang="en-GB"/>
        </a:p>
      </dgm:t>
    </dgm:pt>
    <dgm:pt modelId="{28BE05F7-B7D9-4A39-B762-3132D1FACE4A}">
      <dgm:prSet phldrT="[Text]"/>
      <dgm:spPr>
        <a:solidFill>
          <a:srgbClr val="ED7D31">
            <a:alpha val="50196"/>
          </a:srgbClr>
        </a:solidFill>
        <a:ln>
          <a:solidFill>
            <a:schemeClr val="accent2"/>
          </a:solidFill>
        </a:ln>
      </dgm:spPr>
      <dgm:t>
        <a:bodyPr/>
        <a:lstStyle/>
        <a:p>
          <a:r>
            <a:rPr lang="en-GB"/>
            <a:t>Actions </a:t>
          </a:r>
        </a:p>
      </dgm:t>
    </dgm:pt>
    <dgm:pt modelId="{3C9D5D3D-24C7-4983-81AD-3D7B10397628}" type="parTrans" cxnId="{C3BA6522-544D-4E14-B9AB-CB9F8725C54D}">
      <dgm:prSet/>
      <dgm:spPr/>
      <dgm:t>
        <a:bodyPr/>
        <a:lstStyle/>
        <a:p>
          <a:endParaRPr lang="en-GB"/>
        </a:p>
      </dgm:t>
    </dgm:pt>
    <dgm:pt modelId="{C92339EC-8EAE-4443-BFF3-B103F93B25A2}" type="sibTrans" cxnId="{C3BA6522-544D-4E14-B9AB-CB9F8725C54D}">
      <dgm:prSet/>
      <dgm:spPr/>
      <dgm:t>
        <a:bodyPr/>
        <a:lstStyle/>
        <a:p>
          <a:endParaRPr lang="en-GB"/>
        </a:p>
      </dgm:t>
    </dgm:pt>
    <dgm:pt modelId="{E2C1FEE4-7D8A-4269-A0AD-1CDB754060AE}">
      <dgm:prSet phldrT="[Text]"/>
      <dgm:spPr>
        <a:solidFill>
          <a:srgbClr val="ED7D31">
            <a:alpha val="50196"/>
          </a:srgbClr>
        </a:solidFill>
        <a:ln>
          <a:solidFill>
            <a:schemeClr val="accent2"/>
          </a:solidFill>
        </a:ln>
      </dgm:spPr>
      <dgm:t>
        <a:bodyPr/>
        <a:lstStyle/>
        <a:p>
          <a:r>
            <a:rPr lang="en-GB"/>
            <a:t>Outcomes</a:t>
          </a:r>
        </a:p>
      </dgm:t>
    </dgm:pt>
    <dgm:pt modelId="{4A59663D-0745-4DD3-BA64-DC6781F7977E}" type="parTrans" cxnId="{4FDBBC91-B681-4416-A5DD-F3CD91F2FF82}">
      <dgm:prSet/>
      <dgm:spPr/>
      <dgm:t>
        <a:bodyPr/>
        <a:lstStyle/>
        <a:p>
          <a:endParaRPr lang="en-GB"/>
        </a:p>
      </dgm:t>
    </dgm:pt>
    <dgm:pt modelId="{2774C792-0127-433F-9D03-F611B7116C4A}" type="sibTrans" cxnId="{4FDBBC91-B681-4416-A5DD-F3CD91F2FF82}">
      <dgm:prSet/>
      <dgm:spPr/>
      <dgm:t>
        <a:bodyPr/>
        <a:lstStyle/>
        <a:p>
          <a:endParaRPr lang="en-GB"/>
        </a:p>
      </dgm:t>
    </dgm:pt>
    <dgm:pt modelId="{F45979FA-C156-4BA3-A648-F5D96501A299}">
      <dgm:prSet phldrT="[Text]"/>
      <dgm:spPr>
        <a:solidFill>
          <a:srgbClr val="ED7D31">
            <a:alpha val="50196"/>
          </a:srgbClr>
        </a:solidFill>
        <a:ln>
          <a:solidFill>
            <a:schemeClr val="accent2"/>
          </a:solidFill>
        </a:ln>
      </dgm:spPr>
      <dgm:t>
        <a:bodyPr/>
        <a:lstStyle/>
        <a:p>
          <a:r>
            <a:rPr lang="en-GB"/>
            <a:t>Success measures</a:t>
          </a:r>
        </a:p>
      </dgm:t>
    </dgm:pt>
    <dgm:pt modelId="{9FDD0F0C-253A-4CE8-9B16-107A8FE377A7}" type="parTrans" cxnId="{5927C31B-3165-4F71-B8FD-6B6FF642E594}">
      <dgm:prSet/>
      <dgm:spPr/>
      <dgm:t>
        <a:bodyPr/>
        <a:lstStyle/>
        <a:p>
          <a:endParaRPr lang="en-GB"/>
        </a:p>
      </dgm:t>
    </dgm:pt>
    <dgm:pt modelId="{8BF6493C-3C61-44DC-9101-370A963AEE90}" type="sibTrans" cxnId="{5927C31B-3165-4F71-B8FD-6B6FF642E594}">
      <dgm:prSet/>
      <dgm:spPr/>
      <dgm:t>
        <a:bodyPr/>
        <a:lstStyle/>
        <a:p>
          <a:endParaRPr lang="en-GB"/>
        </a:p>
      </dgm:t>
    </dgm:pt>
    <dgm:pt modelId="{57611746-F357-4578-8D14-FE56C1B59704}" type="pres">
      <dgm:prSet presAssocID="{6DAFFD19-EE25-4973-9D6D-636EC26B2200}" presName="Name0" presStyleCnt="0">
        <dgm:presLayoutVars>
          <dgm:dir/>
          <dgm:animLvl val="lvl"/>
          <dgm:resizeHandles val="exact"/>
        </dgm:presLayoutVars>
      </dgm:prSet>
      <dgm:spPr/>
      <dgm:t>
        <a:bodyPr/>
        <a:lstStyle/>
        <a:p>
          <a:endParaRPr lang="en-US"/>
        </a:p>
      </dgm:t>
    </dgm:pt>
    <dgm:pt modelId="{1DEED3E4-4A14-41CE-B621-1D89C4EBCC35}" type="pres">
      <dgm:prSet presAssocID="{842A9375-FF62-453F-8EFC-447681B3DB81}" presName="composite" presStyleCnt="0"/>
      <dgm:spPr/>
    </dgm:pt>
    <dgm:pt modelId="{516453A4-76A4-46A1-9764-60FDC293D7F2}" type="pres">
      <dgm:prSet presAssocID="{842A9375-FF62-453F-8EFC-447681B3DB81}" presName="parTx" presStyleLbl="alignNode1" presStyleIdx="0" presStyleCnt="2">
        <dgm:presLayoutVars>
          <dgm:chMax val="0"/>
          <dgm:chPref val="0"/>
          <dgm:bulletEnabled val="1"/>
        </dgm:presLayoutVars>
      </dgm:prSet>
      <dgm:spPr/>
      <dgm:t>
        <a:bodyPr/>
        <a:lstStyle/>
        <a:p>
          <a:endParaRPr lang="en-US"/>
        </a:p>
      </dgm:t>
    </dgm:pt>
    <dgm:pt modelId="{A2FBAE78-4487-4A55-B4EF-AE68B427C7E9}" type="pres">
      <dgm:prSet presAssocID="{842A9375-FF62-453F-8EFC-447681B3DB81}" presName="desTx" presStyleLbl="alignAccFollowNode1" presStyleIdx="0" presStyleCnt="2">
        <dgm:presLayoutVars>
          <dgm:bulletEnabled val="1"/>
        </dgm:presLayoutVars>
      </dgm:prSet>
      <dgm:spPr/>
      <dgm:t>
        <a:bodyPr/>
        <a:lstStyle/>
        <a:p>
          <a:endParaRPr lang="en-US"/>
        </a:p>
      </dgm:t>
    </dgm:pt>
    <dgm:pt modelId="{19E1A141-9C8A-4E43-98BE-987ED5117432}" type="pres">
      <dgm:prSet presAssocID="{226759C8-138D-463E-94FA-27107D51F1FD}" presName="space" presStyleCnt="0"/>
      <dgm:spPr/>
    </dgm:pt>
    <dgm:pt modelId="{65E119BC-273E-4CD6-9A3C-D46658FC4FE7}" type="pres">
      <dgm:prSet presAssocID="{D2156C06-9C5F-47F1-9509-F28048C9F711}" presName="composite" presStyleCnt="0"/>
      <dgm:spPr/>
    </dgm:pt>
    <dgm:pt modelId="{7EC55C80-DA1D-4995-A13B-0C8BBDB59F36}" type="pres">
      <dgm:prSet presAssocID="{D2156C06-9C5F-47F1-9509-F28048C9F711}" presName="parTx" presStyleLbl="alignNode1" presStyleIdx="1" presStyleCnt="2">
        <dgm:presLayoutVars>
          <dgm:chMax val="0"/>
          <dgm:chPref val="0"/>
          <dgm:bulletEnabled val="1"/>
        </dgm:presLayoutVars>
      </dgm:prSet>
      <dgm:spPr/>
      <dgm:t>
        <a:bodyPr/>
        <a:lstStyle/>
        <a:p>
          <a:endParaRPr lang="en-US"/>
        </a:p>
      </dgm:t>
    </dgm:pt>
    <dgm:pt modelId="{4BADB626-9644-4C6B-A40F-09FC9D63E1A7}" type="pres">
      <dgm:prSet presAssocID="{D2156C06-9C5F-47F1-9509-F28048C9F711}" presName="desTx" presStyleLbl="alignAccFollowNode1" presStyleIdx="1" presStyleCnt="2">
        <dgm:presLayoutVars>
          <dgm:bulletEnabled val="1"/>
        </dgm:presLayoutVars>
      </dgm:prSet>
      <dgm:spPr/>
      <dgm:t>
        <a:bodyPr/>
        <a:lstStyle/>
        <a:p>
          <a:endParaRPr lang="en-US"/>
        </a:p>
      </dgm:t>
    </dgm:pt>
  </dgm:ptLst>
  <dgm:cxnLst>
    <dgm:cxn modelId="{61B08C6F-1C8B-4CB3-9F8D-A7116F629588}" type="presOf" srcId="{E2C1FEE4-7D8A-4269-A0AD-1CDB754060AE}" destId="{A2FBAE78-4487-4A55-B4EF-AE68B427C7E9}" srcOrd="0" destOrd="7" presId="urn:microsoft.com/office/officeart/2005/8/layout/hList1"/>
    <dgm:cxn modelId="{503772EB-94E6-4623-8376-34C5E67F2B19}" type="presOf" srcId="{60323C2A-7D3A-4AEC-A435-4C142416C331}" destId="{4BADB626-9644-4C6B-A40F-09FC9D63E1A7}" srcOrd="0" destOrd="3" presId="urn:microsoft.com/office/officeart/2005/8/layout/hList1"/>
    <dgm:cxn modelId="{3DF65061-F197-4A6E-8562-42F0F2B5EB55}" srcId="{C95766FE-53C0-467D-BC53-1CDCB2FA8143}" destId="{6F931702-F879-4D2A-996B-2C9A19BB3FEE}" srcOrd="0" destOrd="0" parTransId="{FAB36D98-CDE3-4A50-850B-DC3C3614A919}" sibTransId="{3174502D-6D5A-4170-9A81-47FE4EE02722}"/>
    <dgm:cxn modelId="{BD09C42D-C521-4C60-AD55-C22EDE2D1B77}" srcId="{D2156C06-9C5F-47F1-9509-F28048C9F711}" destId="{1E32C44C-3DC9-432F-8547-B25A5684DE74}" srcOrd="5" destOrd="0" parTransId="{EFA52A00-093A-4428-9178-E16E7EB10D90}" sibTransId="{E3F99DBD-39D0-4B9C-98D3-99EFE7E4BC28}"/>
    <dgm:cxn modelId="{AEC520E8-5834-4BB5-86BD-BC507CAC1AF4}" srcId="{D2156C06-9C5F-47F1-9509-F28048C9F711}" destId="{DABB7CD5-1A4F-4157-A68E-773269625B97}" srcOrd="0" destOrd="0" parTransId="{4B3DE433-DB1F-4A7B-A3E1-3F19161DF7D5}" sibTransId="{A7A52E1A-29DA-41EA-BA42-9C334F6A27C0}"/>
    <dgm:cxn modelId="{78B97D6F-16F5-4AAA-B583-93E583C6F765}" srcId="{842A9375-FF62-453F-8EFC-447681B3DB81}" destId="{C95766FE-53C0-467D-BC53-1CDCB2FA8143}" srcOrd="1" destOrd="0" parTransId="{71503319-8B9F-40A0-93D8-17DDB3B60AD5}" sibTransId="{0BAC3720-40D8-4F1E-8EFC-8B3CB8649313}"/>
    <dgm:cxn modelId="{8EFB23A5-89B1-462C-9376-8358AF7E2A18}" srcId="{C95766FE-53C0-467D-BC53-1CDCB2FA8143}" destId="{602568D8-8CE8-490B-B954-B2162A1F0D47}" srcOrd="2" destOrd="0" parTransId="{4D2234FD-FD31-4E64-9EBD-6D7DBE7392C0}" sibTransId="{D9B3AC08-7F1B-475B-BBD0-1FD44C426F83}"/>
    <dgm:cxn modelId="{0DE5F215-166F-4865-8206-11BC5B8C6A38}" srcId="{D2156C06-9C5F-47F1-9509-F28048C9F711}" destId="{69E91A57-9CF1-4CE4-8180-E1D9441E0471}" srcOrd="4" destOrd="0" parTransId="{B46E06B8-67ED-4864-B609-9BE637641543}" sibTransId="{B46A1E46-AF2B-485E-9146-8155E7EAEFE7}"/>
    <dgm:cxn modelId="{94F8AD94-94F2-4034-93F1-78A917D91C53}" srcId="{D2156C06-9C5F-47F1-9509-F28048C9F711}" destId="{F73A946A-F021-4A91-B231-EC92D5A124D1}" srcOrd="1" destOrd="0" parTransId="{7E678F3C-2E16-4D26-9EA5-E3CE453B825B}" sibTransId="{6BE85AAB-EA37-4B43-94F6-1C487ABC9870}"/>
    <dgm:cxn modelId="{B167C505-6561-4AD7-B1D7-390E19A18D60}" type="presOf" srcId="{6DAFFD19-EE25-4973-9D6D-636EC26B2200}" destId="{57611746-F357-4578-8D14-FE56C1B59704}" srcOrd="0" destOrd="0" presId="urn:microsoft.com/office/officeart/2005/8/layout/hList1"/>
    <dgm:cxn modelId="{DA7477EA-3BCA-4F41-BD83-4CB8AFFC574A}" type="presOf" srcId="{842A9375-FF62-453F-8EFC-447681B3DB81}" destId="{516453A4-76A4-46A1-9764-60FDC293D7F2}" srcOrd="0" destOrd="0" presId="urn:microsoft.com/office/officeart/2005/8/layout/hList1"/>
    <dgm:cxn modelId="{2EB5871A-BC03-4E37-ACB0-EC2FCCB66CF7}" type="presOf" srcId="{2DB1D8C4-6748-44D5-BBCD-6A283EDB62B0}" destId="{A2FBAE78-4487-4A55-B4EF-AE68B427C7E9}" srcOrd="0" destOrd="3" presId="urn:microsoft.com/office/officeart/2005/8/layout/hList1"/>
    <dgm:cxn modelId="{0F0F4E11-D09F-4D56-A976-47AA20520D1C}" type="presOf" srcId="{0F4360A1-6C9C-4B14-A305-8C1492BD9EC2}" destId="{A2FBAE78-4487-4A55-B4EF-AE68B427C7E9}" srcOrd="0" destOrd="5" presId="urn:microsoft.com/office/officeart/2005/8/layout/hList1"/>
    <dgm:cxn modelId="{12D39EDB-7FE7-4B4B-9B25-6E8D95F274CE}" type="presOf" srcId="{602568D8-8CE8-490B-B954-B2162A1F0D47}" destId="{A2FBAE78-4487-4A55-B4EF-AE68B427C7E9}" srcOrd="0" destOrd="4" presId="urn:microsoft.com/office/officeart/2005/8/layout/hList1"/>
    <dgm:cxn modelId="{36D1D567-9A93-4314-A03F-48E5FDC889B4}" type="presOf" srcId="{1E32C44C-3DC9-432F-8547-B25A5684DE74}" destId="{4BADB626-9644-4C6B-A40F-09FC9D63E1A7}" srcOrd="0" destOrd="5" presId="urn:microsoft.com/office/officeart/2005/8/layout/hList1"/>
    <dgm:cxn modelId="{5A693F16-3BB5-4388-8DA3-2F71BBEAF4F6}" type="presOf" srcId="{C95766FE-53C0-467D-BC53-1CDCB2FA8143}" destId="{A2FBAE78-4487-4A55-B4EF-AE68B427C7E9}" srcOrd="0" destOrd="1" presId="urn:microsoft.com/office/officeart/2005/8/layout/hList1"/>
    <dgm:cxn modelId="{06B3F8C6-0C49-449F-9A4E-97DD34E3E244}" srcId="{C95766FE-53C0-467D-BC53-1CDCB2FA8143}" destId="{0F4360A1-6C9C-4B14-A305-8C1492BD9EC2}" srcOrd="3" destOrd="0" parTransId="{673D88DC-93E2-465B-BF85-20CC9476B8E2}" sibTransId="{DB4E14CC-D754-432B-8E5D-91EDB997728B}"/>
    <dgm:cxn modelId="{38E2840F-58A1-43C6-833D-4840E6212D51}" srcId="{6DAFFD19-EE25-4973-9D6D-636EC26B2200}" destId="{D2156C06-9C5F-47F1-9509-F28048C9F711}" srcOrd="1" destOrd="0" parTransId="{B54378AA-2E43-46E3-A058-7D66F853A8DF}" sibTransId="{84BDC4C1-EF80-4C12-B008-88E006C4153E}"/>
    <dgm:cxn modelId="{BCCBC4B9-EC7E-4AE2-A41F-BECDA5CF0D3F}" type="presOf" srcId="{D2156C06-9C5F-47F1-9509-F28048C9F711}" destId="{7EC55C80-DA1D-4995-A13B-0C8BBDB59F36}" srcOrd="0" destOrd="0" presId="urn:microsoft.com/office/officeart/2005/8/layout/hList1"/>
    <dgm:cxn modelId="{78630C8F-2758-4B70-9F82-2F9648ADCA3A}" type="presOf" srcId="{2D5ADC3D-7017-476F-BEDB-7FB73FCF34C7}" destId="{A2FBAE78-4487-4A55-B4EF-AE68B427C7E9}" srcOrd="0" destOrd="0" presId="urn:microsoft.com/office/officeart/2005/8/layout/hList1"/>
    <dgm:cxn modelId="{4D5D9E01-4739-4054-BCDA-2801CD3F3B76}" srcId="{842A9375-FF62-453F-8EFC-447681B3DB81}" destId="{2D5ADC3D-7017-476F-BEDB-7FB73FCF34C7}" srcOrd="0" destOrd="0" parTransId="{14B029E6-26DA-45CF-8E88-AEEC52126B93}" sibTransId="{A116C5CD-38F8-4B15-A38C-0B8CB99CF42F}"/>
    <dgm:cxn modelId="{BB5484E9-8CAF-4052-9E32-40EDF7B3F436}" srcId="{6DAFFD19-EE25-4973-9D6D-636EC26B2200}" destId="{842A9375-FF62-453F-8EFC-447681B3DB81}" srcOrd="0" destOrd="0" parTransId="{FF5A6DAD-FB54-42F8-B6CF-FDB9CDEBCDE9}" sibTransId="{226759C8-138D-463E-94FA-27107D51F1FD}"/>
    <dgm:cxn modelId="{ED2192E0-AA4F-476C-B204-840D11459F77}" type="presOf" srcId="{69E91A57-9CF1-4CE4-8180-E1D9441E0471}" destId="{4BADB626-9644-4C6B-A40F-09FC9D63E1A7}" srcOrd="0" destOrd="4" presId="urn:microsoft.com/office/officeart/2005/8/layout/hList1"/>
    <dgm:cxn modelId="{1824558D-6E28-4197-A4CF-67B4E1070E58}" srcId="{D2156C06-9C5F-47F1-9509-F28048C9F711}" destId="{60323C2A-7D3A-4AEC-A435-4C142416C331}" srcOrd="3" destOrd="0" parTransId="{09118F0F-DCF4-42BF-867F-F812BD84D86C}" sibTransId="{99304C0D-BE68-4DB8-B2ED-4EE04F107654}"/>
    <dgm:cxn modelId="{4FDBBC91-B681-4416-A5DD-F3CD91F2FF82}" srcId="{C95766FE-53C0-467D-BC53-1CDCB2FA8143}" destId="{E2C1FEE4-7D8A-4269-A0AD-1CDB754060AE}" srcOrd="5" destOrd="0" parTransId="{4A59663D-0745-4DD3-BA64-DC6781F7977E}" sibTransId="{2774C792-0127-433F-9D03-F611B7116C4A}"/>
    <dgm:cxn modelId="{5F4BF2A7-01E6-407F-A3FB-349A89398E44}" type="presOf" srcId="{F73A946A-F021-4A91-B231-EC92D5A124D1}" destId="{4BADB626-9644-4C6B-A40F-09FC9D63E1A7}" srcOrd="0" destOrd="1" presId="urn:microsoft.com/office/officeart/2005/8/layout/hList1"/>
    <dgm:cxn modelId="{6C3E664E-5B3D-49CF-ABC8-ECF7978C137D}" type="presOf" srcId="{F45979FA-C156-4BA3-A648-F5D96501A299}" destId="{A2FBAE78-4487-4A55-B4EF-AE68B427C7E9}" srcOrd="0" destOrd="8" presId="urn:microsoft.com/office/officeart/2005/8/layout/hList1"/>
    <dgm:cxn modelId="{F1F21234-1892-4899-8BA4-9B84A781C8C8}" type="presOf" srcId="{28BE05F7-B7D9-4A39-B762-3132D1FACE4A}" destId="{A2FBAE78-4487-4A55-B4EF-AE68B427C7E9}" srcOrd="0" destOrd="6" presId="urn:microsoft.com/office/officeart/2005/8/layout/hList1"/>
    <dgm:cxn modelId="{1ED247AA-6855-468C-AA9C-7A1594FB1E54}" type="presOf" srcId="{DABB7CD5-1A4F-4157-A68E-773269625B97}" destId="{4BADB626-9644-4C6B-A40F-09FC9D63E1A7}" srcOrd="0" destOrd="0" presId="urn:microsoft.com/office/officeart/2005/8/layout/hList1"/>
    <dgm:cxn modelId="{3336454B-C813-4142-9F32-D5B6A3F74D22}" type="presOf" srcId="{6F931702-F879-4D2A-996B-2C9A19BB3FEE}" destId="{A2FBAE78-4487-4A55-B4EF-AE68B427C7E9}" srcOrd="0" destOrd="2" presId="urn:microsoft.com/office/officeart/2005/8/layout/hList1"/>
    <dgm:cxn modelId="{C3BA6522-544D-4E14-B9AB-CB9F8725C54D}" srcId="{C95766FE-53C0-467D-BC53-1CDCB2FA8143}" destId="{28BE05F7-B7D9-4A39-B762-3132D1FACE4A}" srcOrd="4" destOrd="0" parTransId="{3C9D5D3D-24C7-4983-81AD-3D7B10397628}" sibTransId="{C92339EC-8EAE-4443-BFF3-B103F93B25A2}"/>
    <dgm:cxn modelId="{5927C31B-3165-4F71-B8FD-6B6FF642E594}" srcId="{C95766FE-53C0-467D-BC53-1CDCB2FA8143}" destId="{F45979FA-C156-4BA3-A648-F5D96501A299}" srcOrd="6" destOrd="0" parTransId="{9FDD0F0C-253A-4CE8-9B16-107A8FE377A7}" sibTransId="{8BF6493C-3C61-44DC-9101-370A963AEE90}"/>
    <dgm:cxn modelId="{913B870D-7628-42A7-BFAD-0C2BE4235E7F}" type="presOf" srcId="{45CEEA03-3640-484B-A922-DD239F8B7B73}" destId="{4BADB626-9644-4C6B-A40F-09FC9D63E1A7}" srcOrd="0" destOrd="2" presId="urn:microsoft.com/office/officeart/2005/8/layout/hList1"/>
    <dgm:cxn modelId="{FEC28768-4736-4773-A1B2-3108C6FF0654}" srcId="{C95766FE-53C0-467D-BC53-1CDCB2FA8143}" destId="{2DB1D8C4-6748-44D5-BBCD-6A283EDB62B0}" srcOrd="1" destOrd="0" parTransId="{1484F719-E8A8-4190-8654-9B0A55A43B56}" sibTransId="{43BA274A-0D5F-4F62-961B-768AB343C700}"/>
    <dgm:cxn modelId="{1EDCB37D-49AB-4A62-8708-44F519FFD4A2}" srcId="{D2156C06-9C5F-47F1-9509-F28048C9F711}" destId="{45CEEA03-3640-484B-A922-DD239F8B7B73}" srcOrd="2" destOrd="0" parTransId="{E80A812C-049A-4CB6-A5B0-3A9FEBD726B0}" sibTransId="{17527EA1-8037-476F-B57E-183A7ABBD08C}"/>
    <dgm:cxn modelId="{23CD5963-0CD0-4E74-8AD7-DF807A0E3F20}" type="presParOf" srcId="{57611746-F357-4578-8D14-FE56C1B59704}" destId="{1DEED3E4-4A14-41CE-B621-1D89C4EBCC35}" srcOrd="0" destOrd="0" presId="urn:microsoft.com/office/officeart/2005/8/layout/hList1"/>
    <dgm:cxn modelId="{6ED3ACC6-9CDA-4569-9330-19D8ADFD45CC}" type="presParOf" srcId="{1DEED3E4-4A14-41CE-B621-1D89C4EBCC35}" destId="{516453A4-76A4-46A1-9764-60FDC293D7F2}" srcOrd="0" destOrd="0" presId="urn:microsoft.com/office/officeart/2005/8/layout/hList1"/>
    <dgm:cxn modelId="{64FA418C-0E1D-4842-AE0F-B0EE749AC93A}" type="presParOf" srcId="{1DEED3E4-4A14-41CE-B621-1D89C4EBCC35}" destId="{A2FBAE78-4487-4A55-B4EF-AE68B427C7E9}" srcOrd="1" destOrd="0" presId="urn:microsoft.com/office/officeart/2005/8/layout/hList1"/>
    <dgm:cxn modelId="{D3287B30-B57E-4AD9-9978-087592C09556}" type="presParOf" srcId="{57611746-F357-4578-8D14-FE56C1B59704}" destId="{19E1A141-9C8A-4E43-98BE-987ED5117432}" srcOrd="1" destOrd="0" presId="urn:microsoft.com/office/officeart/2005/8/layout/hList1"/>
    <dgm:cxn modelId="{1AA648C6-3F25-40BB-9170-3411755129FE}" type="presParOf" srcId="{57611746-F357-4578-8D14-FE56C1B59704}" destId="{65E119BC-273E-4CD6-9A3C-D46658FC4FE7}" srcOrd="2" destOrd="0" presId="urn:microsoft.com/office/officeart/2005/8/layout/hList1"/>
    <dgm:cxn modelId="{EA3A2DDA-4AAA-48C3-9235-676CAA883768}" type="presParOf" srcId="{65E119BC-273E-4CD6-9A3C-D46658FC4FE7}" destId="{7EC55C80-DA1D-4995-A13B-0C8BBDB59F36}" srcOrd="0" destOrd="0" presId="urn:microsoft.com/office/officeart/2005/8/layout/hList1"/>
    <dgm:cxn modelId="{5FC5B2CA-C24A-42BE-9CE1-ADD13E0573AF}" type="presParOf" srcId="{65E119BC-273E-4CD6-9A3C-D46658FC4FE7}" destId="{4BADB626-9644-4C6B-A40F-09FC9D63E1A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B8CCD1-521B-42D9-9FA1-005C5B63B37C}" type="doc">
      <dgm:prSet loTypeId="urn:microsoft.com/office/officeart/2011/layout/CircleProcess" loCatId="officeonline" qsTypeId="urn:microsoft.com/office/officeart/2005/8/quickstyle/3d3" qsCatId="3D" csTypeId="urn:microsoft.com/office/officeart/2005/8/colors/colorful1" csCatId="colorful" phldr="1"/>
      <dgm:spPr/>
      <dgm:t>
        <a:bodyPr/>
        <a:lstStyle/>
        <a:p>
          <a:endParaRPr lang="en-GB"/>
        </a:p>
      </dgm:t>
    </dgm:pt>
    <dgm:pt modelId="{9F73A494-EDFA-43F4-B212-C3938F9929B8}">
      <dgm:prSet phldrT="[Text]" custT="1"/>
      <dgm:spPr/>
      <dgm:t>
        <a:bodyPr/>
        <a:lstStyle/>
        <a:p>
          <a:pPr algn="ctr">
            <a:lnSpc>
              <a:spcPct val="100000"/>
            </a:lnSpc>
            <a:spcAft>
              <a:spcPts val="0"/>
            </a:spcAft>
          </a:pPr>
          <a:r>
            <a:rPr lang="en-GB" sz="2800"/>
            <a:t>Develop</a:t>
          </a:r>
        </a:p>
        <a:p>
          <a:pPr algn="ctr">
            <a:lnSpc>
              <a:spcPct val="100000"/>
            </a:lnSpc>
            <a:spcAft>
              <a:spcPts val="0"/>
            </a:spcAft>
          </a:pPr>
          <a:r>
            <a:rPr lang="en-GB" sz="2000"/>
            <a:t>Apr 21 – Aug 21</a:t>
          </a:r>
        </a:p>
      </dgm:t>
    </dgm:pt>
    <dgm:pt modelId="{1E043073-9EF9-46D0-A487-CBCBB2E3643F}" type="parTrans" cxnId="{CE0E3075-6021-40F8-AD66-E7C9167C641B}">
      <dgm:prSet/>
      <dgm:spPr/>
      <dgm:t>
        <a:bodyPr/>
        <a:lstStyle/>
        <a:p>
          <a:endParaRPr lang="en-GB"/>
        </a:p>
      </dgm:t>
    </dgm:pt>
    <dgm:pt modelId="{CD3DBAB4-7751-47B0-83CB-E828DBB6BD50}" type="sibTrans" cxnId="{CE0E3075-6021-40F8-AD66-E7C9167C641B}">
      <dgm:prSet/>
      <dgm:spPr/>
      <dgm:t>
        <a:bodyPr/>
        <a:lstStyle/>
        <a:p>
          <a:endParaRPr lang="en-GB"/>
        </a:p>
      </dgm:t>
    </dgm:pt>
    <dgm:pt modelId="{457DE836-83E8-44B2-B7E4-2E4F64796474}">
      <dgm:prSet phldrT="[Text]" custT="1"/>
      <dgm:spPr/>
      <dgm:t>
        <a:bodyPr/>
        <a:lstStyle/>
        <a:p>
          <a:pPr>
            <a:lnSpc>
              <a:spcPct val="100000"/>
            </a:lnSpc>
            <a:spcAft>
              <a:spcPts val="0"/>
            </a:spcAft>
          </a:pPr>
          <a:r>
            <a:rPr lang="en-GB" sz="2800"/>
            <a:t>Governance</a:t>
          </a:r>
        </a:p>
        <a:p>
          <a:pPr>
            <a:lnSpc>
              <a:spcPct val="100000"/>
            </a:lnSpc>
            <a:spcAft>
              <a:spcPts val="0"/>
            </a:spcAft>
          </a:pPr>
          <a:r>
            <a:rPr lang="en-GB" sz="2000"/>
            <a:t>Aug - Dec 2021</a:t>
          </a:r>
        </a:p>
      </dgm:t>
    </dgm:pt>
    <dgm:pt modelId="{F4A0B6F2-BC2E-438D-82D4-6888D6A71665}" type="parTrans" cxnId="{3C0BBF41-6851-4F67-829A-63E9B46A3826}">
      <dgm:prSet/>
      <dgm:spPr/>
      <dgm:t>
        <a:bodyPr/>
        <a:lstStyle/>
        <a:p>
          <a:endParaRPr lang="en-GB"/>
        </a:p>
      </dgm:t>
    </dgm:pt>
    <dgm:pt modelId="{BA7CCD7B-09AF-46F8-8D77-113A4B6FB997}" type="sibTrans" cxnId="{3C0BBF41-6851-4F67-829A-63E9B46A3826}">
      <dgm:prSet/>
      <dgm:spPr/>
      <dgm:t>
        <a:bodyPr/>
        <a:lstStyle/>
        <a:p>
          <a:endParaRPr lang="en-GB"/>
        </a:p>
      </dgm:t>
    </dgm:pt>
    <dgm:pt modelId="{BC5D2933-F141-4674-9315-77B6CA77F01C}">
      <dgm:prSet phldrT="[Text]" custT="1"/>
      <dgm:spPr/>
      <dgm:t>
        <a:bodyPr/>
        <a:lstStyle/>
        <a:p>
          <a:pPr>
            <a:lnSpc>
              <a:spcPct val="100000"/>
            </a:lnSpc>
            <a:spcAft>
              <a:spcPts val="0"/>
            </a:spcAft>
          </a:pPr>
          <a:r>
            <a:rPr lang="en-GB" sz="2800"/>
            <a:t>Launch</a:t>
          </a:r>
        </a:p>
        <a:p>
          <a:pPr>
            <a:lnSpc>
              <a:spcPct val="100000"/>
            </a:lnSpc>
            <a:spcAft>
              <a:spcPts val="0"/>
            </a:spcAft>
          </a:pPr>
          <a:r>
            <a:rPr lang="en-GB" sz="2000"/>
            <a:t>Jan 22</a:t>
          </a:r>
        </a:p>
      </dgm:t>
    </dgm:pt>
    <dgm:pt modelId="{F246C2B3-DE9E-4E05-A0FC-7BA2E67F8FFE}" type="parTrans" cxnId="{A150F70C-D544-4890-9F12-ABA8FBF9067B}">
      <dgm:prSet/>
      <dgm:spPr/>
      <dgm:t>
        <a:bodyPr/>
        <a:lstStyle/>
        <a:p>
          <a:endParaRPr lang="en-GB"/>
        </a:p>
      </dgm:t>
    </dgm:pt>
    <dgm:pt modelId="{CDFC24AF-2B90-4891-81D9-4B69BAEED943}" type="sibTrans" cxnId="{A150F70C-D544-4890-9F12-ABA8FBF9067B}">
      <dgm:prSet/>
      <dgm:spPr/>
      <dgm:t>
        <a:bodyPr/>
        <a:lstStyle/>
        <a:p>
          <a:endParaRPr lang="en-GB"/>
        </a:p>
      </dgm:t>
    </dgm:pt>
    <dgm:pt modelId="{0EBF0EA2-FFFF-4D9F-AAC8-5B0BEA0F3FE7}">
      <dgm:prSet phldrT="[Text]" custT="1"/>
      <dgm:spPr/>
      <dgm:t>
        <a:bodyPr/>
        <a:lstStyle/>
        <a:p>
          <a:pPr>
            <a:lnSpc>
              <a:spcPct val="100000"/>
            </a:lnSpc>
            <a:spcAft>
              <a:spcPts val="0"/>
            </a:spcAft>
          </a:pPr>
          <a:r>
            <a:rPr lang="en-GB" sz="2800"/>
            <a:t>Deliver</a:t>
          </a:r>
        </a:p>
        <a:p>
          <a:pPr>
            <a:lnSpc>
              <a:spcPct val="100000"/>
            </a:lnSpc>
            <a:spcAft>
              <a:spcPts val="0"/>
            </a:spcAft>
          </a:pPr>
          <a:r>
            <a:rPr lang="en-GB" sz="2000"/>
            <a:t>Jan 22 – Jan 27</a:t>
          </a:r>
        </a:p>
      </dgm:t>
    </dgm:pt>
    <dgm:pt modelId="{12F166A3-2AC8-452E-8605-75FAF6254843}" type="sibTrans" cxnId="{ED6896DA-5F77-46BB-A7DB-5E2BB1FD8983}">
      <dgm:prSet/>
      <dgm:spPr/>
      <dgm:t>
        <a:bodyPr/>
        <a:lstStyle/>
        <a:p>
          <a:endParaRPr lang="en-GB"/>
        </a:p>
      </dgm:t>
    </dgm:pt>
    <dgm:pt modelId="{A2D9F063-1FA7-4E99-B27E-950E33A4F044}" type="parTrans" cxnId="{ED6896DA-5F77-46BB-A7DB-5E2BB1FD8983}">
      <dgm:prSet/>
      <dgm:spPr/>
      <dgm:t>
        <a:bodyPr/>
        <a:lstStyle/>
        <a:p>
          <a:endParaRPr lang="en-GB"/>
        </a:p>
      </dgm:t>
    </dgm:pt>
    <dgm:pt modelId="{F5E482E8-F55B-4651-BA12-91BE7AE147F9}" type="pres">
      <dgm:prSet presAssocID="{1EB8CCD1-521B-42D9-9FA1-005C5B63B37C}" presName="Name0" presStyleCnt="0">
        <dgm:presLayoutVars>
          <dgm:chMax val="11"/>
          <dgm:chPref val="11"/>
          <dgm:dir/>
          <dgm:resizeHandles/>
        </dgm:presLayoutVars>
      </dgm:prSet>
      <dgm:spPr/>
      <dgm:t>
        <a:bodyPr/>
        <a:lstStyle/>
        <a:p>
          <a:endParaRPr lang="en-US"/>
        </a:p>
      </dgm:t>
    </dgm:pt>
    <dgm:pt modelId="{035AD2CB-BD0F-44A0-A38A-94230C320150}" type="pres">
      <dgm:prSet presAssocID="{0EBF0EA2-FFFF-4D9F-AAC8-5B0BEA0F3FE7}" presName="Accent4" presStyleCnt="0"/>
      <dgm:spPr/>
    </dgm:pt>
    <dgm:pt modelId="{41B9CCE9-4F2E-4EEC-8D18-150FF9749F0F}" type="pres">
      <dgm:prSet presAssocID="{0EBF0EA2-FFFF-4D9F-AAC8-5B0BEA0F3FE7}" presName="Accent" presStyleLbl="node1" presStyleIdx="0" presStyleCnt="4"/>
      <dgm:spPr/>
    </dgm:pt>
    <dgm:pt modelId="{647B4A95-1334-4A33-A6B9-5CE8CCB588C9}" type="pres">
      <dgm:prSet presAssocID="{0EBF0EA2-FFFF-4D9F-AAC8-5B0BEA0F3FE7}" presName="ParentBackground4" presStyleCnt="0"/>
      <dgm:spPr/>
    </dgm:pt>
    <dgm:pt modelId="{86E3118C-8CD9-4E9A-BAB2-0D9DFA30F07A}" type="pres">
      <dgm:prSet presAssocID="{0EBF0EA2-FFFF-4D9F-AAC8-5B0BEA0F3FE7}" presName="ParentBackground" presStyleLbl="fgAcc1" presStyleIdx="0" presStyleCnt="4"/>
      <dgm:spPr/>
      <dgm:t>
        <a:bodyPr/>
        <a:lstStyle/>
        <a:p>
          <a:endParaRPr lang="en-US"/>
        </a:p>
      </dgm:t>
    </dgm:pt>
    <dgm:pt modelId="{EF53555E-2FF2-4136-B0E4-1895793F8667}" type="pres">
      <dgm:prSet presAssocID="{0EBF0EA2-FFFF-4D9F-AAC8-5B0BEA0F3FE7}" presName="Parent4" presStyleLbl="revTx" presStyleIdx="0" presStyleCnt="0">
        <dgm:presLayoutVars>
          <dgm:chMax val="1"/>
          <dgm:chPref val="1"/>
          <dgm:bulletEnabled val="1"/>
        </dgm:presLayoutVars>
      </dgm:prSet>
      <dgm:spPr/>
      <dgm:t>
        <a:bodyPr/>
        <a:lstStyle/>
        <a:p>
          <a:endParaRPr lang="en-US"/>
        </a:p>
      </dgm:t>
    </dgm:pt>
    <dgm:pt modelId="{72BB1E53-38B2-4595-8030-451493A6EF1C}" type="pres">
      <dgm:prSet presAssocID="{BC5D2933-F141-4674-9315-77B6CA77F01C}" presName="Accent3" presStyleCnt="0"/>
      <dgm:spPr/>
    </dgm:pt>
    <dgm:pt modelId="{B8E89F6D-DA89-4630-99B3-C3D95F0FE072}" type="pres">
      <dgm:prSet presAssocID="{BC5D2933-F141-4674-9315-77B6CA77F01C}" presName="Accent" presStyleLbl="node1" presStyleIdx="1" presStyleCnt="4"/>
      <dgm:spPr/>
    </dgm:pt>
    <dgm:pt modelId="{D9DD6C7D-5AD8-4D31-80EE-AB3DDFA0E836}" type="pres">
      <dgm:prSet presAssocID="{BC5D2933-F141-4674-9315-77B6CA77F01C}" presName="ParentBackground3" presStyleCnt="0"/>
      <dgm:spPr/>
    </dgm:pt>
    <dgm:pt modelId="{F3785AA5-BA4A-40B9-948B-B83C0BF53B51}" type="pres">
      <dgm:prSet presAssocID="{BC5D2933-F141-4674-9315-77B6CA77F01C}" presName="ParentBackground" presStyleLbl="fgAcc1" presStyleIdx="1" presStyleCnt="4"/>
      <dgm:spPr/>
      <dgm:t>
        <a:bodyPr/>
        <a:lstStyle/>
        <a:p>
          <a:endParaRPr lang="en-US"/>
        </a:p>
      </dgm:t>
    </dgm:pt>
    <dgm:pt modelId="{91E90428-1BA9-40AB-B7D7-8165A07DAA5D}" type="pres">
      <dgm:prSet presAssocID="{BC5D2933-F141-4674-9315-77B6CA77F01C}" presName="Parent3" presStyleLbl="revTx" presStyleIdx="0" presStyleCnt="0">
        <dgm:presLayoutVars>
          <dgm:chMax val="1"/>
          <dgm:chPref val="1"/>
          <dgm:bulletEnabled val="1"/>
        </dgm:presLayoutVars>
      </dgm:prSet>
      <dgm:spPr/>
      <dgm:t>
        <a:bodyPr/>
        <a:lstStyle/>
        <a:p>
          <a:endParaRPr lang="en-US"/>
        </a:p>
      </dgm:t>
    </dgm:pt>
    <dgm:pt modelId="{C764873C-6458-4893-85CC-E231476CF2A9}" type="pres">
      <dgm:prSet presAssocID="{457DE836-83E8-44B2-B7E4-2E4F64796474}" presName="Accent2" presStyleCnt="0"/>
      <dgm:spPr/>
    </dgm:pt>
    <dgm:pt modelId="{82B84AF7-6A0F-4D84-B460-7327372A74E9}" type="pres">
      <dgm:prSet presAssocID="{457DE836-83E8-44B2-B7E4-2E4F64796474}" presName="Accent" presStyleLbl="node1" presStyleIdx="2" presStyleCnt="4"/>
      <dgm:spPr/>
    </dgm:pt>
    <dgm:pt modelId="{D03635F5-A30B-4319-85D2-DCFF078909EE}" type="pres">
      <dgm:prSet presAssocID="{457DE836-83E8-44B2-B7E4-2E4F64796474}" presName="ParentBackground2" presStyleCnt="0"/>
      <dgm:spPr/>
    </dgm:pt>
    <dgm:pt modelId="{5801B9AD-83AE-475E-B448-6653A51A68C8}" type="pres">
      <dgm:prSet presAssocID="{457DE836-83E8-44B2-B7E4-2E4F64796474}" presName="ParentBackground" presStyleLbl="fgAcc1" presStyleIdx="2" presStyleCnt="4"/>
      <dgm:spPr/>
      <dgm:t>
        <a:bodyPr/>
        <a:lstStyle/>
        <a:p>
          <a:endParaRPr lang="en-US"/>
        </a:p>
      </dgm:t>
    </dgm:pt>
    <dgm:pt modelId="{7ABF505D-09AB-4E35-B89A-64F9CCD1977C}" type="pres">
      <dgm:prSet presAssocID="{457DE836-83E8-44B2-B7E4-2E4F64796474}" presName="Parent2" presStyleLbl="revTx" presStyleIdx="0" presStyleCnt="0">
        <dgm:presLayoutVars>
          <dgm:chMax val="1"/>
          <dgm:chPref val="1"/>
          <dgm:bulletEnabled val="1"/>
        </dgm:presLayoutVars>
      </dgm:prSet>
      <dgm:spPr/>
      <dgm:t>
        <a:bodyPr/>
        <a:lstStyle/>
        <a:p>
          <a:endParaRPr lang="en-US"/>
        </a:p>
      </dgm:t>
    </dgm:pt>
    <dgm:pt modelId="{28869D19-2FC5-4BF2-9AC5-4E1656C1AE4D}" type="pres">
      <dgm:prSet presAssocID="{9F73A494-EDFA-43F4-B212-C3938F9929B8}" presName="Accent1" presStyleCnt="0"/>
      <dgm:spPr/>
    </dgm:pt>
    <dgm:pt modelId="{25CC310F-2C83-4CAD-B201-0A8E783A069C}" type="pres">
      <dgm:prSet presAssocID="{9F73A494-EDFA-43F4-B212-C3938F9929B8}" presName="Accent" presStyleLbl="node1" presStyleIdx="3" presStyleCnt="4"/>
      <dgm:spPr/>
    </dgm:pt>
    <dgm:pt modelId="{B5EEB082-CABC-4347-BABD-ABE0EA15DA25}" type="pres">
      <dgm:prSet presAssocID="{9F73A494-EDFA-43F4-B212-C3938F9929B8}" presName="ParentBackground1" presStyleCnt="0"/>
      <dgm:spPr/>
    </dgm:pt>
    <dgm:pt modelId="{D16AD68E-E718-468B-8E96-BC026C5A0541}" type="pres">
      <dgm:prSet presAssocID="{9F73A494-EDFA-43F4-B212-C3938F9929B8}" presName="ParentBackground" presStyleLbl="fgAcc1" presStyleIdx="3" presStyleCnt="4"/>
      <dgm:spPr/>
      <dgm:t>
        <a:bodyPr/>
        <a:lstStyle/>
        <a:p>
          <a:endParaRPr lang="en-US"/>
        </a:p>
      </dgm:t>
    </dgm:pt>
    <dgm:pt modelId="{6D1073BB-6B33-4B83-910D-573231273FED}" type="pres">
      <dgm:prSet presAssocID="{9F73A494-EDFA-43F4-B212-C3938F9929B8}" presName="Parent1" presStyleLbl="revTx" presStyleIdx="0" presStyleCnt="0">
        <dgm:presLayoutVars>
          <dgm:chMax val="1"/>
          <dgm:chPref val="1"/>
          <dgm:bulletEnabled val="1"/>
        </dgm:presLayoutVars>
      </dgm:prSet>
      <dgm:spPr/>
      <dgm:t>
        <a:bodyPr/>
        <a:lstStyle/>
        <a:p>
          <a:endParaRPr lang="en-US"/>
        </a:p>
      </dgm:t>
    </dgm:pt>
  </dgm:ptLst>
  <dgm:cxnLst>
    <dgm:cxn modelId="{A150F70C-D544-4890-9F12-ABA8FBF9067B}" srcId="{1EB8CCD1-521B-42D9-9FA1-005C5B63B37C}" destId="{BC5D2933-F141-4674-9315-77B6CA77F01C}" srcOrd="2" destOrd="0" parTransId="{F246C2B3-DE9E-4E05-A0FC-7BA2E67F8FFE}" sibTransId="{CDFC24AF-2B90-4891-81D9-4B69BAEED943}"/>
    <dgm:cxn modelId="{CB52BF1B-E763-4AC3-8B05-34B416A5D0DB}" type="presOf" srcId="{457DE836-83E8-44B2-B7E4-2E4F64796474}" destId="{5801B9AD-83AE-475E-B448-6653A51A68C8}" srcOrd="0" destOrd="0" presId="urn:microsoft.com/office/officeart/2011/layout/CircleProcess"/>
    <dgm:cxn modelId="{3C0BBF41-6851-4F67-829A-63E9B46A3826}" srcId="{1EB8CCD1-521B-42D9-9FA1-005C5B63B37C}" destId="{457DE836-83E8-44B2-B7E4-2E4F64796474}" srcOrd="1" destOrd="0" parTransId="{F4A0B6F2-BC2E-438D-82D4-6888D6A71665}" sibTransId="{BA7CCD7B-09AF-46F8-8D77-113A4B6FB997}"/>
    <dgm:cxn modelId="{AC6A6A74-91C5-4201-A1C9-02A746A4F421}" type="presOf" srcId="{0EBF0EA2-FFFF-4D9F-AAC8-5B0BEA0F3FE7}" destId="{EF53555E-2FF2-4136-B0E4-1895793F8667}" srcOrd="1" destOrd="0" presId="urn:microsoft.com/office/officeart/2011/layout/CircleProcess"/>
    <dgm:cxn modelId="{728E587D-8FDA-491C-9F20-89055B3DCA80}" type="presOf" srcId="{BC5D2933-F141-4674-9315-77B6CA77F01C}" destId="{91E90428-1BA9-40AB-B7D7-8165A07DAA5D}" srcOrd="1" destOrd="0" presId="urn:microsoft.com/office/officeart/2011/layout/CircleProcess"/>
    <dgm:cxn modelId="{C232F0DF-488A-4029-9102-AA216C85AC5C}" type="presOf" srcId="{0EBF0EA2-FFFF-4D9F-AAC8-5B0BEA0F3FE7}" destId="{86E3118C-8CD9-4E9A-BAB2-0D9DFA30F07A}" srcOrd="0" destOrd="0" presId="urn:microsoft.com/office/officeart/2011/layout/CircleProcess"/>
    <dgm:cxn modelId="{8682E2B2-31D4-45D6-BBAD-C65873DD6055}" type="presOf" srcId="{BC5D2933-F141-4674-9315-77B6CA77F01C}" destId="{F3785AA5-BA4A-40B9-948B-B83C0BF53B51}" srcOrd="0" destOrd="0" presId="urn:microsoft.com/office/officeart/2011/layout/CircleProcess"/>
    <dgm:cxn modelId="{69B58AC4-E9F1-4E61-9E7F-DD2B859C72A2}" type="presOf" srcId="{457DE836-83E8-44B2-B7E4-2E4F64796474}" destId="{7ABF505D-09AB-4E35-B89A-64F9CCD1977C}" srcOrd="1" destOrd="0" presId="urn:microsoft.com/office/officeart/2011/layout/CircleProcess"/>
    <dgm:cxn modelId="{ED6896DA-5F77-46BB-A7DB-5E2BB1FD8983}" srcId="{1EB8CCD1-521B-42D9-9FA1-005C5B63B37C}" destId="{0EBF0EA2-FFFF-4D9F-AAC8-5B0BEA0F3FE7}" srcOrd="3" destOrd="0" parTransId="{A2D9F063-1FA7-4E99-B27E-950E33A4F044}" sibTransId="{12F166A3-2AC8-452E-8605-75FAF6254843}"/>
    <dgm:cxn modelId="{DAF4C7B0-ABD8-480E-B31A-1F7255B308AF}" type="presOf" srcId="{1EB8CCD1-521B-42D9-9FA1-005C5B63B37C}" destId="{F5E482E8-F55B-4651-BA12-91BE7AE147F9}" srcOrd="0" destOrd="0" presId="urn:microsoft.com/office/officeart/2011/layout/CircleProcess"/>
    <dgm:cxn modelId="{0FBB06B7-94E4-467C-A857-EECCAC3BE60D}" type="presOf" srcId="{9F73A494-EDFA-43F4-B212-C3938F9929B8}" destId="{6D1073BB-6B33-4B83-910D-573231273FED}" srcOrd="1" destOrd="0" presId="urn:microsoft.com/office/officeart/2011/layout/CircleProcess"/>
    <dgm:cxn modelId="{D8DDF633-8256-4037-822F-D6A5E2E1EDBA}" type="presOf" srcId="{9F73A494-EDFA-43F4-B212-C3938F9929B8}" destId="{D16AD68E-E718-468B-8E96-BC026C5A0541}" srcOrd="0" destOrd="0" presId="urn:microsoft.com/office/officeart/2011/layout/CircleProcess"/>
    <dgm:cxn modelId="{CE0E3075-6021-40F8-AD66-E7C9167C641B}" srcId="{1EB8CCD1-521B-42D9-9FA1-005C5B63B37C}" destId="{9F73A494-EDFA-43F4-B212-C3938F9929B8}" srcOrd="0" destOrd="0" parTransId="{1E043073-9EF9-46D0-A487-CBCBB2E3643F}" sibTransId="{CD3DBAB4-7751-47B0-83CB-E828DBB6BD50}"/>
    <dgm:cxn modelId="{B1C83476-8B18-4C24-B035-81A9BFCF0466}" type="presParOf" srcId="{F5E482E8-F55B-4651-BA12-91BE7AE147F9}" destId="{035AD2CB-BD0F-44A0-A38A-94230C320150}" srcOrd="0" destOrd="0" presId="urn:microsoft.com/office/officeart/2011/layout/CircleProcess"/>
    <dgm:cxn modelId="{E69B33D2-F8F8-4E79-8F05-3332B9042C84}" type="presParOf" srcId="{035AD2CB-BD0F-44A0-A38A-94230C320150}" destId="{41B9CCE9-4F2E-4EEC-8D18-150FF9749F0F}" srcOrd="0" destOrd="0" presId="urn:microsoft.com/office/officeart/2011/layout/CircleProcess"/>
    <dgm:cxn modelId="{E5437CBF-C337-425B-ADCA-3E721A2EE961}" type="presParOf" srcId="{F5E482E8-F55B-4651-BA12-91BE7AE147F9}" destId="{647B4A95-1334-4A33-A6B9-5CE8CCB588C9}" srcOrd="1" destOrd="0" presId="urn:microsoft.com/office/officeart/2011/layout/CircleProcess"/>
    <dgm:cxn modelId="{A37D20B9-8CCD-45FD-A58C-A4670C142518}" type="presParOf" srcId="{647B4A95-1334-4A33-A6B9-5CE8CCB588C9}" destId="{86E3118C-8CD9-4E9A-BAB2-0D9DFA30F07A}" srcOrd="0" destOrd="0" presId="urn:microsoft.com/office/officeart/2011/layout/CircleProcess"/>
    <dgm:cxn modelId="{CBF4A344-E5AF-4D77-A5C9-98DE7E866715}" type="presParOf" srcId="{F5E482E8-F55B-4651-BA12-91BE7AE147F9}" destId="{EF53555E-2FF2-4136-B0E4-1895793F8667}" srcOrd="2" destOrd="0" presId="urn:microsoft.com/office/officeart/2011/layout/CircleProcess"/>
    <dgm:cxn modelId="{D304CF30-8FA1-4ABE-BFC3-012F10B03D21}" type="presParOf" srcId="{F5E482E8-F55B-4651-BA12-91BE7AE147F9}" destId="{72BB1E53-38B2-4595-8030-451493A6EF1C}" srcOrd="3" destOrd="0" presId="urn:microsoft.com/office/officeart/2011/layout/CircleProcess"/>
    <dgm:cxn modelId="{676B8DC5-3BE7-424B-A63D-81FDA57FC418}" type="presParOf" srcId="{72BB1E53-38B2-4595-8030-451493A6EF1C}" destId="{B8E89F6D-DA89-4630-99B3-C3D95F0FE072}" srcOrd="0" destOrd="0" presId="urn:microsoft.com/office/officeart/2011/layout/CircleProcess"/>
    <dgm:cxn modelId="{63B05FB4-7C8A-45E2-A93E-C3FDAAB9C432}" type="presParOf" srcId="{F5E482E8-F55B-4651-BA12-91BE7AE147F9}" destId="{D9DD6C7D-5AD8-4D31-80EE-AB3DDFA0E836}" srcOrd="4" destOrd="0" presId="urn:microsoft.com/office/officeart/2011/layout/CircleProcess"/>
    <dgm:cxn modelId="{B3CE8042-FF51-4194-91AD-CD91ABA0D53B}" type="presParOf" srcId="{D9DD6C7D-5AD8-4D31-80EE-AB3DDFA0E836}" destId="{F3785AA5-BA4A-40B9-948B-B83C0BF53B51}" srcOrd="0" destOrd="0" presId="urn:microsoft.com/office/officeart/2011/layout/CircleProcess"/>
    <dgm:cxn modelId="{7276407A-FD13-47F8-B326-56158F7E0586}" type="presParOf" srcId="{F5E482E8-F55B-4651-BA12-91BE7AE147F9}" destId="{91E90428-1BA9-40AB-B7D7-8165A07DAA5D}" srcOrd="5" destOrd="0" presId="urn:microsoft.com/office/officeart/2011/layout/CircleProcess"/>
    <dgm:cxn modelId="{04359414-1E10-416F-BEA0-BFDB3E64D9DE}" type="presParOf" srcId="{F5E482E8-F55B-4651-BA12-91BE7AE147F9}" destId="{C764873C-6458-4893-85CC-E231476CF2A9}" srcOrd="6" destOrd="0" presId="urn:microsoft.com/office/officeart/2011/layout/CircleProcess"/>
    <dgm:cxn modelId="{FF0E2723-15FA-4A56-A88F-BAB87FF16DF7}" type="presParOf" srcId="{C764873C-6458-4893-85CC-E231476CF2A9}" destId="{82B84AF7-6A0F-4D84-B460-7327372A74E9}" srcOrd="0" destOrd="0" presId="urn:microsoft.com/office/officeart/2011/layout/CircleProcess"/>
    <dgm:cxn modelId="{801BC0ED-8E07-4A52-8D15-ED0456E2EB4A}" type="presParOf" srcId="{F5E482E8-F55B-4651-BA12-91BE7AE147F9}" destId="{D03635F5-A30B-4319-85D2-DCFF078909EE}" srcOrd="7" destOrd="0" presId="urn:microsoft.com/office/officeart/2011/layout/CircleProcess"/>
    <dgm:cxn modelId="{8FC99555-6CAC-4050-90E6-0ECD941CC115}" type="presParOf" srcId="{D03635F5-A30B-4319-85D2-DCFF078909EE}" destId="{5801B9AD-83AE-475E-B448-6653A51A68C8}" srcOrd="0" destOrd="0" presId="urn:microsoft.com/office/officeart/2011/layout/CircleProcess"/>
    <dgm:cxn modelId="{C35C9736-218B-424C-BE00-E3544E6F4A03}" type="presParOf" srcId="{F5E482E8-F55B-4651-BA12-91BE7AE147F9}" destId="{7ABF505D-09AB-4E35-B89A-64F9CCD1977C}" srcOrd="8" destOrd="0" presId="urn:microsoft.com/office/officeart/2011/layout/CircleProcess"/>
    <dgm:cxn modelId="{572F059A-A8AB-42A6-AFB1-62129B987F31}" type="presParOf" srcId="{F5E482E8-F55B-4651-BA12-91BE7AE147F9}" destId="{28869D19-2FC5-4BF2-9AC5-4E1656C1AE4D}" srcOrd="9" destOrd="0" presId="urn:microsoft.com/office/officeart/2011/layout/CircleProcess"/>
    <dgm:cxn modelId="{4DDAFA96-4A8B-4DA8-A4CD-DEE2A8099D12}" type="presParOf" srcId="{28869D19-2FC5-4BF2-9AC5-4E1656C1AE4D}" destId="{25CC310F-2C83-4CAD-B201-0A8E783A069C}" srcOrd="0" destOrd="0" presId="urn:microsoft.com/office/officeart/2011/layout/CircleProcess"/>
    <dgm:cxn modelId="{CE0B1607-59E9-4CEE-92A2-7BEB047355BE}" type="presParOf" srcId="{F5E482E8-F55B-4651-BA12-91BE7AE147F9}" destId="{B5EEB082-CABC-4347-BABD-ABE0EA15DA25}" srcOrd="10" destOrd="0" presId="urn:microsoft.com/office/officeart/2011/layout/CircleProcess"/>
    <dgm:cxn modelId="{F7A97742-B06C-48E6-A8E4-B8DEAB420C30}" type="presParOf" srcId="{B5EEB082-CABC-4347-BABD-ABE0EA15DA25}" destId="{D16AD68E-E718-468B-8E96-BC026C5A0541}" srcOrd="0" destOrd="0" presId="urn:microsoft.com/office/officeart/2011/layout/CircleProcess"/>
    <dgm:cxn modelId="{BA572389-CA56-47EA-A11D-52B8017D37C4}" type="presParOf" srcId="{F5E482E8-F55B-4651-BA12-91BE7AE147F9}" destId="{6D1073BB-6B33-4B83-910D-573231273FED}"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6F3F97-4DEE-42C2-8AA9-9B9054D81AA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80416ED-05AE-4CCF-B936-24E4C4DCE495}">
      <dgm:prSet/>
      <dgm:spPr/>
      <dgm:t>
        <a:bodyPr/>
        <a:lstStyle/>
        <a:p>
          <a:pPr>
            <a:defRPr cap="all"/>
          </a:pPr>
          <a:r>
            <a:rPr lang="en-GB"/>
            <a:t>1. Children and their families achieve their potential with support from an effective and connected early years system that has a clear vision, purpose</a:t>
          </a:r>
          <a:r>
            <a:rPr lang="en-GB">
              <a:latin typeface="Calibri Light" panose="020F0302020204030204"/>
            </a:rPr>
            <a:t>,</a:t>
          </a:r>
          <a:r>
            <a:rPr lang="en-GB"/>
            <a:t> and direction</a:t>
          </a:r>
          <a:endParaRPr lang="en-US"/>
        </a:p>
      </dgm:t>
    </dgm:pt>
    <dgm:pt modelId="{48B9EE1A-8622-4807-B584-ECA7D8AF9A3B}" type="parTrans" cxnId="{E274B48B-13EA-4FCB-93FA-CC9953F3A353}">
      <dgm:prSet/>
      <dgm:spPr/>
      <dgm:t>
        <a:bodyPr/>
        <a:lstStyle/>
        <a:p>
          <a:endParaRPr lang="en-GB"/>
        </a:p>
      </dgm:t>
    </dgm:pt>
    <dgm:pt modelId="{889B7D4E-70ED-4CAB-8D7F-A6FB438D7861}" type="sibTrans" cxnId="{E274B48B-13EA-4FCB-93FA-CC9953F3A353}">
      <dgm:prSet phldrT="1"/>
      <dgm:spPr/>
      <dgm:t>
        <a:bodyPr/>
        <a:lstStyle/>
        <a:p>
          <a:endParaRPr lang="en-GB"/>
        </a:p>
      </dgm:t>
    </dgm:pt>
    <dgm:pt modelId="{DCE74A28-5DA5-42B6-A44D-516A01C24888}">
      <dgm:prSet/>
      <dgm:spPr/>
      <dgm:t>
        <a:bodyPr/>
        <a:lstStyle/>
        <a:p>
          <a:pPr>
            <a:defRPr cap="all"/>
          </a:pPr>
          <a:r>
            <a:rPr lang="en-US"/>
            <a:t>5. </a:t>
          </a:r>
          <a:r>
            <a:rPr lang="en-GB"/>
            <a:t>Parents can access AFFORDABLE, sufficient, high quality and fully inclusive childcare places that support early learning and Working Parents</a:t>
          </a:r>
          <a:endParaRPr lang="en-US"/>
        </a:p>
      </dgm:t>
    </dgm:pt>
    <dgm:pt modelId="{1C03C882-E6FB-4C1B-A9A4-10BE2206CBD4}" type="parTrans" cxnId="{389D36E2-39A0-45DD-97D8-9006FA86DB38}">
      <dgm:prSet/>
      <dgm:spPr/>
      <dgm:t>
        <a:bodyPr/>
        <a:lstStyle/>
        <a:p>
          <a:endParaRPr lang="en-GB"/>
        </a:p>
      </dgm:t>
    </dgm:pt>
    <dgm:pt modelId="{7F0AECE5-8228-4E3A-953C-87262441D01D}" type="sibTrans" cxnId="{389D36E2-39A0-45DD-97D8-9006FA86DB38}">
      <dgm:prSet phldrT="5"/>
      <dgm:spPr/>
      <dgm:t>
        <a:bodyPr/>
        <a:lstStyle/>
        <a:p>
          <a:endParaRPr lang="en-GB"/>
        </a:p>
      </dgm:t>
    </dgm:pt>
    <dgm:pt modelId="{F66A5E49-AC6D-4106-8125-0CB4F4AD9F1F}">
      <dgm:prSet/>
      <dgm:spPr/>
      <dgm:t>
        <a:bodyPr/>
        <a:lstStyle/>
        <a:p>
          <a:pPr>
            <a:defRPr cap="all"/>
          </a:pPr>
          <a:r>
            <a:rPr lang="en-GB" b="0"/>
            <a:t>2. All children have a positive journey through their early years and are well supported to transition to Reception and start Year 1</a:t>
          </a:r>
          <a:r>
            <a:rPr lang="en-GB" b="0">
              <a:latin typeface="Calibri Light" panose="020F0302020204030204"/>
            </a:rPr>
            <a:t> </a:t>
          </a:r>
          <a:endParaRPr lang="en-US"/>
        </a:p>
      </dgm:t>
    </dgm:pt>
    <dgm:pt modelId="{5200E362-9273-45F0-B13F-AFFC052EE598}" type="parTrans" cxnId="{22189313-75E3-4831-A04B-EDF4BE2DA511}">
      <dgm:prSet/>
      <dgm:spPr/>
      <dgm:t>
        <a:bodyPr/>
        <a:lstStyle/>
        <a:p>
          <a:endParaRPr lang="en-GB"/>
        </a:p>
      </dgm:t>
    </dgm:pt>
    <dgm:pt modelId="{DCF2D26A-763F-4515-8D48-13F5A36C0BB1}" type="sibTrans" cxnId="{22189313-75E3-4831-A04B-EDF4BE2DA511}">
      <dgm:prSet phldrT="2"/>
      <dgm:spPr/>
      <dgm:t>
        <a:bodyPr/>
        <a:lstStyle/>
        <a:p>
          <a:endParaRPr lang="en-GB"/>
        </a:p>
      </dgm:t>
    </dgm:pt>
    <dgm:pt modelId="{58E2CB97-C056-42E5-940D-FE16729E8A62}">
      <dgm:prSet/>
      <dgm:spPr/>
      <dgm:t>
        <a:bodyPr/>
        <a:lstStyle/>
        <a:p>
          <a:pPr>
            <a:defRPr cap="all"/>
          </a:pPr>
          <a:r>
            <a:rPr lang="en-GB"/>
            <a:t>3. </a:t>
          </a:r>
          <a:r>
            <a:rPr lang="en-GB" b="0"/>
            <a:t>Children who may be at risk of poor outcomes are prioritised for high quality targeted support </a:t>
          </a:r>
          <a:endParaRPr lang="en-US" b="0"/>
        </a:p>
      </dgm:t>
    </dgm:pt>
    <dgm:pt modelId="{3839878A-7B9C-4249-804F-D64EE5DDE2B0}" type="parTrans" cxnId="{1AEEE5E7-58BC-4878-BB1B-F63E2C4AD42A}">
      <dgm:prSet/>
      <dgm:spPr/>
      <dgm:t>
        <a:bodyPr/>
        <a:lstStyle/>
        <a:p>
          <a:endParaRPr lang="en-GB"/>
        </a:p>
      </dgm:t>
    </dgm:pt>
    <dgm:pt modelId="{7E55E53F-2135-40DB-A666-92B21BA1D029}" type="sibTrans" cxnId="{1AEEE5E7-58BC-4878-BB1B-F63E2C4AD42A}">
      <dgm:prSet phldrT="3"/>
      <dgm:spPr/>
      <dgm:t>
        <a:bodyPr/>
        <a:lstStyle/>
        <a:p>
          <a:endParaRPr lang="en-GB"/>
        </a:p>
      </dgm:t>
    </dgm:pt>
    <dgm:pt modelId="{71C31012-4D15-48B7-9F29-92F7F0D42A55}">
      <dgm:prSet/>
      <dgm:spPr/>
      <dgm:t>
        <a:bodyPr/>
        <a:lstStyle/>
        <a:p>
          <a:pPr>
            <a:defRPr cap="all"/>
          </a:pPr>
          <a:r>
            <a:rPr lang="en-US"/>
            <a:t>4. </a:t>
          </a:r>
          <a:r>
            <a:rPr lang="en-GB" b="0"/>
            <a:t>Children’s early learning and development is expertly supported by a strong, skilled, and knowledgeable early years and childcare system workforce</a:t>
          </a:r>
          <a:r>
            <a:rPr lang="en-GB" b="0">
              <a:latin typeface="Calibri Light" panose="020F0302020204030204"/>
            </a:rPr>
            <a:t> </a:t>
          </a:r>
          <a:endParaRPr lang="en-US">
            <a:latin typeface="Calibri Light" panose="020F0302020204030204"/>
          </a:endParaRPr>
        </a:p>
      </dgm:t>
    </dgm:pt>
    <dgm:pt modelId="{10660D48-0BE5-4A77-B279-436122089889}" type="parTrans" cxnId="{B549013B-952A-4603-A4F5-CF77394D1350}">
      <dgm:prSet/>
      <dgm:spPr/>
      <dgm:t>
        <a:bodyPr/>
        <a:lstStyle/>
        <a:p>
          <a:endParaRPr lang="en-GB"/>
        </a:p>
      </dgm:t>
    </dgm:pt>
    <dgm:pt modelId="{84DE2877-BF26-4E25-9A6F-F9A4F4984064}" type="sibTrans" cxnId="{B549013B-952A-4603-A4F5-CF77394D1350}">
      <dgm:prSet phldrT="4"/>
      <dgm:spPr/>
      <dgm:t>
        <a:bodyPr/>
        <a:lstStyle/>
        <a:p>
          <a:endParaRPr lang="en-GB"/>
        </a:p>
      </dgm:t>
    </dgm:pt>
    <dgm:pt modelId="{2EF9D220-55C0-4BD0-9E98-033B93253E3D}">
      <dgm:prSet/>
      <dgm:spPr/>
      <dgm:t>
        <a:bodyPr/>
        <a:lstStyle/>
        <a:p>
          <a:pPr>
            <a:defRPr cap="all"/>
          </a:pPr>
          <a:r>
            <a:rPr lang="en-GB"/>
            <a:t>6. </a:t>
          </a:r>
          <a:r>
            <a:rPr lang="en-GB" b="0"/>
            <a:t>Families are enabled to be the best they can be</a:t>
          </a:r>
          <a:r>
            <a:rPr lang="en-GB" b="0">
              <a:latin typeface="Calibri Light" panose="020F0302020204030204"/>
            </a:rPr>
            <a:t> </a:t>
          </a:r>
          <a:endParaRPr lang="en-US" b="0"/>
        </a:p>
      </dgm:t>
    </dgm:pt>
    <dgm:pt modelId="{276EC0BB-F9B1-496C-AA22-4948C7A3E34F}" type="parTrans" cxnId="{61E1E322-DFC6-41C4-88CF-EE300C41C4CC}">
      <dgm:prSet/>
      <dgm:spPr/>
      <dgm:t>
        <a:bodyPr/>
        <a:lstStyle/>
        <a:p>
          <a:endParaRPr lang="en-GB"/>
        </a:p>
      </dgm:t>
    </dgm:pt>
    <dgm:pt modelId="{E912363E-BFFC-47A1-B462-542928D1BF32}" type="sibTrans" cxnId="{61E1E322-DFC6-41C4-88CF-EE300C41C4CC}">
      <dgm:prSet phldrT="6"/>
      <dgm:spPr/>
      <dgm:t>
        <a:bodyPr/>
        <a:lstStyle/>
        <a:p>
          <a:endParaRPr lang="en-GB"/>
        </a:p>
      </dgm:t>
    </dgm:pt>
    <dgm:pt modelId="{9C85364C-C763-4DAA-98CD-9285D5471E32}" type="pres">
      <dgm:prSet presAssocID="{FE6F3F97-4DEE-42C2-8AA9-9B9054D81AA2}" presName="diagram" presStyleCnt="0">
        <dgm:presLayoutVars>
          <dgm:dir/>
          <dgm:resizeHandles val="exact"/>
        </dgm:presLayoutVars>
      </dgm:prSet>
      <dgm:spPr/>
      <dgm:t>
        <a:bodyPr/>
        <a:lstStyle/>
        <a:p>
          <a:endParaRPr lang="en-US"/>
        </a:p>
      </dgm:t>
    </dgm:pt>
    <dgm:pt modelId="{7BBBCA3C-BD02-4B57-9DDF-72B684397C47}" type="pres">
      <dgm:prSet presAssocID="{080416ED-05AE-4CCF-B936-24E4C4DCE495}" presName="node" presStyleLbl="node1" presStyleIdx="0" presStyleCnt="6">
        <dgm:presLayoutVars>
          <dgm:bulletEnabled val="1"/>
        </dgm:presLayoutVars>
      </dgm:prSet>
      <dgm:spPr/>
      <dgm:t>
        <a:bodyPr/>
        <a:lstStyle/>
        <a:p>
          <a:endParaRPr lang="en-US"/>
        </a:p>
      </dgm:t>
    </dgm:pt>
    <dgm:pt modelId="{BBD1EF73-9020-49F8-A7CC-FF7C8394A5C5}" type="pres">
      <dgm:prSet presAssocID="{889B7D4E-70ED-4CAB-8D7F-A6FB438D7861}" presName="sibTrans" presStyleCnt="0"/>
      <dgm:spPr/>
    </dgm:pt>
    <dgm:pt modelId="{04CBACBF-4701-47C7-A962-7C197587AB69}" type="pres">
      <dgm:prSet presAssocID="{F66A5E49-AC6D-4106-8125-0CB4F4AD9F1F}" presName="node" presStyleLbl="node1" presStyleIdx="1" presStyleCnt="6">
        <dgm:presLayoutVars>
          <dgm:bulletEnabled val="1"/>
        </dgm:presLayoutVars>
      </dgm:prSet>
      <dgm:spPr/>
      <dgm:t>
        <a:bodyPr/>
        <a:lstStyle/>
        <a:p>
          <a:endParaRPr lang="en-US"/>
        </a:p>
      </dgm:t>
    </dgm:pt>
    <dgm:pt modelId="{47AC31E4-E5A8-4ECB-8083-19E374F95103}" type="pres">
      <dgm:prSet presAssocID="{DCF2D26A-763F-4515-8D48-13F5A36C0BB1}" presName="sibTrans" presStyleCnt="0"/>
      <dgm:spPr/>
    </dgm:pt>
    <dgm:pt modelId="{28243740-E275-4CFC-BD11-574C76A6C150}" type="pres">
      <dgm:prSet presAssocID="{58E2CB97-C056-42E5-940D-FE16729E8A62}" presName="node" presStyleLbl="node1" presStyleIdx="2" presStyleCnt="6">
        <dgm:presLayoutVars>
          <dgm:bulletEnabled val="1"/>
        </dgm:presLayoutVars>
      </dgm:prSet>
      <dgm:spPr/>
      <dgm:t>
        <a:bodyPr/>
        <a:lstStyle/>
        <a:p>
          <a:endParaRPr lang="en-US"/>
        </a:p>
      </dgm:t>
    </dgm:pt>
    <dgm:pt modelId="{EBF0C0DE-F82B-47C3-A5F4-54FD71560ECE}" type="pres">
      <dgm:prSet presAssocID="{7E55E53F-2135-40DB-A666-92B21BA1D029}" presName="sibTrans" presStyleCnt="0"/>
      <dgm:spPr/>
    </dgm:pt>
    <dgm:pt modelId="{F06D5E4C-239F-4D1D-8659-FB5C7ECB75E6}" type="pres">
      <dgm:prSet presAssocID="{71C31012-4D15-48B7-9F29-92F7F0D42A55}" presName="node" presStyleLbl="node1" presStyleIdx="3" presStyleCnt="6">
        <dgm:presLayoutVars>
          <dgm:bulletEnabled val="1"/>
        </dgm:presLayoutVars>
      </dgm:prSet>
      <dgm:spPr/>
      <dgm:t>
        <a:bodyPr/>
        <a:lstStyle/>
        <a:p>
          <a:endParaRPr lang="en-US"/>
        </a:p>
      </dgm:t>
    </dgm:pt>
    <dgm:pt modelId="{576D6821-CE7E-4AEC-BC37-FC26449C97D5}" type="pres">
      <dgm:prSet presAssocID="{84DE2877-BF26-4E25-9A6F-F9A4F4984064}" presName="sibTrans" presStyleCnt="0"/>
      <dgm:spPr/>
    </dgm:pt>
    <dgm:pt modelId="{4560CAC5-7125-4959-9D3F-21BE11FFE3AD}" type="pres">
      <dgm:prSet presAssocID="{DCE74A28-5DA5-42B6-A44D-516A01C24888}" presName="node" presStyleLbl="node1" presStyleIdx="4" presStyleCnt="6">
        <dgm:presLayoutVars>
          <dgm:bulletEnabled val="1"/>
        </dgm:presLayoutVars>
      </dgm:prSet>
      <dgm:spPr/>
      <dgm:t>
        <a:bodyPr/>
        <a:lstStyle/>
        <a:p>
          <a:endParaRPr lang="en-US"/>
        </a:p>
      </dgm:t>
    </dgm:pt>
    <dgm:pt modelId="{035B7109-DB7F-4D4E-9685-F4258FE39BAB}" type="pres">
      <dgm:prSet presAssocID="{7F0AECE5-8228-4E3A-953C-87262441D01D}" presName="sibTrans" presStyleCnt="0"/>
      <dgm:spPr/>
    </dgm:pt>
    <dgm:pt modelId="{E572C611-05B2-4E9B-9E18-4CC1DCE81679}" type="pres">
      <dgm:prSet presAssocID="{2EF9D220-55C0-4BD0-9E98-033B93253E3D}" presName="node" presStyleLbl="node1" presStyleIdx="5" presStyleCnt="6">
        <dgm:presLayoutVars>
          <dgm:bulletEnabled val="1"/>
        </dgm:presLayoutVars>
      </dgm:prSet>
      <dgm:spPr/>
      <dgm:t>
        <a:bodyPr/>
        <a:lstStyle/>
        <a:p>
          <a:endParaRPr lang="en-US"/>
        </a:p>
      </dgm:t>
    </dgm:pt>
  </dgm:ptLst>
  <dgm:cxnLst>
    <dgm:cxn modelId="{B321AD0D-C074-4DC1-975C-360A9276DE2F}" type="presOf" srcId="{FE6F3F97-4DEE-42C2-8AA9-9B9054D81AA2}" destId="{9C85364C-C763-4DAA-98CD-9285D5471E32}" srcOrd="0" destOrd="0" presId="urn:microsoft.com/office/officeart/2005/8/layout/default"/>
    <dgm:cxn modelId="{1AEEE5E7-58BC-4878-BB1B-F63E2C4AD42A}" srcId="{FE6F3F97-4DEE-42C2-8AA9-9B9054D81AA2}" destId="{58E2CB97-C056-42E5-940D-FE16729E8A62}" srcOrd="2" destOrd="0" parTransId="{3839878A-7B9C-4249-804F-D64EE5DDE2B0}" sibTransId="{7E55E53F-2135-40DB-A666-92B21BA1D029}"/>
    <dgm:cxn modelId="{61E1E322-DFC6-41C4-88CF-EE300C41C4CC}" srcId="{FE6F3F97-4DEE-42C2-8AA9-9B9054D81AA2}" destId="{2EF9D220-55C0-4BD0-9E98-033B93253E3D}" srcOrd="5" destOrd="0" parTransId="{276EC0BB-F9B1-496C-AA22-4948C7A3E34F}" sibTransId="{E912363E-BFFC-47A1-B462-542928D1BF32}"/>
    <dgm:cxn modelId="{65331B95-C431-4B45-B076-1FB3151EA389}" type="presOf" srcId="{F66A5E49-AC6D-4106-8125-0CB4F4AD9F1F}" destId="{04CBACBF-4701-47C7-A962-7C197587AB69}" srcOrd="0" destOrd="0" presId="urn:microsoft.com/office/officeart/2005/8/layout/default"/>
    <dgm:cxn modelId="{5E1B8DD0-3D76-4F87-B9D1-8E8FA50C2787}" type="presOf" srcId="{DCE74A28-5DA5-42B6-A44D-516A01C24888}" destId="{4560CAC5-7125-4959-9D3F-21BE11FFE3AD}" srcOrd="0" destOrd="0" presId="urn:microsoft.com/office/officeart/2005/8/layout/default"/>
    <dgm:cxn modelId="{B549013B-952A-4603-A4F5-CF77394D1350}" srcId="{FE6F3F97-4DEE-42C2-8AA9-9B9054D81AA2}" destId="{71C31012-4D15-48B7-9F29-92F7F0D42A55}" srcOrd="3" destOrd="0" parTransId="{10660D48-0BE5-4A77-B279-436122089889}" sibTransId="{84DE2877-BF26-4E25-9A6F-F9A4F4984064}"/>
    <dgm:cxn modelId="{CF2ADF3F-1F80-4269-89C1-6DFD80C3A042}" type="presOf" srcId="{080416ED-05AE-4CCF-B936-24E4C4DCE495}" destId="{7BBBCA3C-BD02-4B57-9DDF-72B684397C47}" srcOrd="0" destOrd="0" presId="urn:microsoft.com/office/officeart/2005/8/layout/default"/>
    <dgm:cxn modelId="{22189313-75E3-4831-A04B-EDF4BE2DA511}" srcId="{FE6F3F97-4DEE-42C2-8AA9-9B9054D81AA2}" destId="{F66A5E49-AC6D-4106-8125-0CB4F4AD9F1F}" srcOrd="1" destOrd="0" parTransId="{5200E362-9273-45F0-B13F-AFFC052EE598}" sibTransId="{DCF2D26A-763F-4515-8D48-13F5A36C0BB1}"/>
    <dgm:cxn modelId="{CAC0CDA3-1C2E-467E-BE34-7AA3D7C71A04}" type="presOf" srcId="{2EF9D220-55C0-4BD0-9E98-033B93253E3D}" destId="{E572C611-05B2-4E9B-9E18-4CC1DCE81679}" srcOrd="0" destOrd="0" presId="urn:microsoft.com/office/officeart/2005/8/layout/default"/>
    <dgm:cxn modelId="{E274B48B-13EA-4FCB-93FA-CC9953F3A353}" srcId="{FE6F3F97-4DEE-42C2-8AA9-9B9054D81AA2}" destId="{080416ED-05AE-4CCF-B936-24E4C4DCE495}" srcOrd="0" destOrd="0" parTransId="{48B9EE1A-8622-4807-B584-ECA7D8AF9A3B}" sibTransId="{889B7D4E-70ED-4CAB-8D7F-A6FB438D7861}"/>
    <dgm:cxn modelId="{224E7911-F46E-4334-A3C8-7A87F2B57B34}" type="presOf" srcId="{71C31012-4D15-48B7-9F29-92F7F0D42A55}" destId="{F06D5E4C-239F-4D1D-8659-FB5C7ECB75E6}" srcOrd="0" destOrd="0" presId="urn:microsoft.com/office/officeart/2005/8/layout/default"/>
    <dgm:cxn modelId="{45A6C3E1-56C6-4EC7-BF80-F32D5E9D08F5}" type="presOf" srcId="{58E2CB97-C056-42E5-940D-FE16729E8A62}" destId="{28243740-E275-4CFC-BD11-574C76A6C150}" srcOrd="0" destOrd="0" presId="urn:microsoft.com/office/officeart/2005/8/layout/default"/>
    <dgm:cxn modelId="{389D36E2-39A0-45DD-97D8-9006FA86DB38}" srcId="{FE6F3F97-4DEE-42C2-8AA9-9B9054D81AA2}" destId="{DCE74A28-5DA5-42B6-A44D-516A01C24888}" srcOrd="4" destOrd="0" parTransId="{1C03C882-E6FB-4C1B-A9A4-10BE2206CBD4}" sibTransId="{7F0AECE5-8228-4E3A-953C-87262441D01D}"/>
    <dgm:cxn modelId="{82702995-EDA4-470F-BB60-372C9B7A4D31}" type="presParOf" srcId="{9C85364C-C763-4DAA-98CD-9285D5471E32}" destId="{7BBBCA3C-BD02-4B57-9DDF-72B684397C47}" srcOrd="0" destOrd="0" presId="urn:microsoft.com/office/officeart/2005/8/layout/default"/>
    <dgm:cxn modelId="{D3F9CF54-924C-4200-BFDC-B51EB6366426}" type="presParOf" srcId="{9C85364C-C763-4DAA-98CD-9285D5471E32}" destId="{BBD1EF73-9020-49F8-A7CC-FF7C8394A5C5}" srcOrd="1" destOrd="0" presId="urn:microsoft.com/office/officeart/2005/8/layout/default"/>
    <dgm:cxn modelId="{4D7D0602-0FF5-48AB-AD1A-75ED2F1D1A52}" type="presParOf" srcId="{9C85364C-C763-4DAA-98CD-9285D5471E32}" destId="{04CBACBF-4701-47C7-A962-7C197587AB69}" srcOrd="2" destOrd="0" presId="urn:microsoft.com/office/officeart/2005/8/layout/default"/>
    <dgm:cxn modelId="{3B819623-5F9F-4E26-8E9C-7C5456A2AA4D}" type="presParOf" srcId="{9C85364C-C763-4DAA-98CD-9285D5471E32}" destId="{47AC31E4-E5A8-4ECB-8083-19E374F95103}" srcOrd="3" destOrd="0" presId="urn:microsoft.com/office/officeart/2005/8/layout/default"/>
    <dgm:cxn modelId="{B5AE7CBE-7E51-49FE-8CBB-16AAA952BF1B}" type="presParOf" srcId="{9C85364C-C763-4DAA-98CD-9285D5471E32}" destId="{28243740-E275-4CFC-BD11-574C76A6C150}" srcOrd="4" destOrd="0" presId="urn:microsoft.com/office/officeart/2005/8/layout/default"/>
    <dgm:cxn modelId="{0E823E22-C7C7-4888-B334-2C6AE4DFBDF8}" type="presParOf" srcId="{9C85364C-C763-4DAA-98CD-9285D5471E32}" destId="{EBF0C0DE-F82B-47C3-A5F4-54FD71560ECE}" srcOrd="5" destOrd="0" presId="urn:microsoft.com/office/officeart/2005/8/layout/default"/>
    <dgm:cxn modelId="{8ABD63A9-AC77-4C2B-AE70-FD0C47CE87E2}" type="presParOf" srcId="{9C85364C-C763-4DAA-98CD-9285D5471E32}" destId="{F06D5E4C-239F-4D1D-8659-FB5C7ECB75E6}" srcOrd="6" destOrd="0" presId="urn:microsoft.com/office/officeart/2005/8/layout/default"/>
    <dgm:cxn modelId="{66FE9316-E81D-4F8F-8F82-0DB700827504}" type="presParOf" srcId="{9C85364C-C763-4DAA-98CD-9285D5471E32}" destId="{576D6821-CE7E-4AEC-BC37-FC26449C97D5}" srcOrd="7" destOrd="0" presId="urn:microsoft.com/office/officeart/2005/8/layout/default"/>
    <dgm:cxn modelId="{BE266B00-42F8-47A3-B6A0-1BCFFB013A84}" type="presParOf" srcId="{9C85364C-C763-4DAA-98CD-9285D5471E32}" destId="{4560CAC5-7125-4959-9D3F-21BE11FFE3AD}" srcOrd="8" destOrd="0" presId="urn:microsoft.com/office/officeart/2005/8/layout/default"/>
    <dgm:cxn modelId="{7F43766B-7BB3-458C-AEDD-21892CA980F1}" type="presParOf" srcId="{9C85364C-C763-4DAA-98CD-9285D5471E32}" destId="{035B7109-DB7F-4D4E-9685-F4258FE39BAB}" srcOrd="9" destOrd="0" presId="urn:microsoft.com/office/officeart/2005/8/layout/default"/>
    <dgm:cxn modelId="{80A4D42E-7ECF-49A3-9637-5BAB78BE098D}" type="presParOf" srcId="{9C85364C-C763-4DAA-98CD-9285D5471E32}" destId="{E572C611-05B2-4E9B-9E18-4CC1DCE8167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EA4234-B982-4BB2-85DB-DF5389E79C61}"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D6E08242-F4B9-4FA9-A67D-B137136B7EC4}">
      <dgm:prSet/>
      <dgm:spPr/>
      <dgm:t>
        <a:bodyPr/>
        <a:lstStyle/>
        <a:p>
          <a:r>
            <a:rPr lang="en-GB"/>
            <a:t>Aims of the Tool:</a:t>
          </a:r>
          <a:endParaRPr lang="en-US"/>
        </a:p>
      </dgm:t>
    </dgm:pt>
    <dgm:pt modelId="{CCBB88E8-182A-40A4-AF26-3221A631D785}" type="parTrans" cxnId="{668817EA-C22A-475D-9EAD-43A30978D7CC}">
      <dgm:prSet/>
      <dgm:spPr/>
      <dgm:t>
        <a:bodyPr/>
        <a:lstStyle/>
        <a:p>
          <a:endParaRPr lang="en-US"/>
        </a:p>
      </dgm:t>
    </dgm:pt>
    <dgm:pt modelId="{AB2621A0-055E-47EE-B5FD-C8B63B1CBDA0}" type="sibTrans" cxnId="{668817EA-C22A-475D-9EAD-43A30978D7CC}">
      <dgm:prSet/>
      <dgm:spPr/>
      <dgm:t>
        <a:bodyPr/>
        <a:lstStyle/>
        <a:p>
          <a:endParaRPr lang="en-US"/>
        </a:p>
      </dgm:t>
    </dgm:pt>
    <dgm:pt modelId="{E98FA54E-890C-49F3-8769-859D03319466}">
      <dgm:prSet/>
      <dgm:spPr/>
      <dgm:t>
        <a:bodyPr/>
        <a:lstStyle/>
        <a:p>
          <a:r>
            <a:rPr lang="en-GB"/>
            <a:t>To enable partnerships to </a:t>
          </a:r>
          <a:r>
            <a:rPr lang="en-GB" b="1"/>
            <a:t>evaluate</a:t>
          </a:r>
          <a:r>
            <a:rPr lang="en-GB"/>
            <a:t> their collaboration </a:t>
          </a:r>
          <a:endParaRPr lang="en-US"/>
        </a:p>
      </dgm:t>
    </dgm:pt>
    <dgm:pt modelId="{EE21F7C7-5C54-45E7-B3B0-E2EF53FED534}" type="parTrans" cxnId="{1AA22393-47C2-4530-A423-CAD345468791}">
      <dgm:prSet/>
      <dgm:spPr/>
      <dgm:t>
        <a:bodyPr/>
        <a:lstStyle/>
        <a:p>
          <a:endParaRPr lang="en-US"/>
        </a:p>
      </dgm:t>
    </dgm:pt>
    <dgm:pt modelId="{5B84440C-FDCC-4348-9043-391761EFF871}" type="sibTrans" cxnId="{1AA22393-47C2-4530-A423-CAD345468791}">
      <dgm:prSet/>
      <dgm:spPr/>
      <dgm:t>
        <a:bodyPr/>
        <a:lstStyle/>
        <a:p>
          <a:endParaRPr lang="en-US"/>
        </a:p>
      </dgm:t>
    </dgm:pt>
    <dgm:pt modelId="{CC6F15E6-21F0-41E8-861F-60D59464924B}">
      <dgm:prSet/>
      <dgm:spPr/>
      <dgm:t>
        <a:bodyPr/>
        <a:lstStyle/>
        <a:p>
          <a:r>
            <a:rPr lang="en-GB"/>
            <a:t>To help establish a </a:t>
          </a:r>
          <a:r>
            <a:rPr lang="en-GB" b="1"/>
            <a:t>dialogue</a:t>
          </a:r>
          <a:r>
            <a:rPr lang="en-GB"/>
            <a:t> and way of working that builds challenge, support and trust </a:t>
          </a:r>
          <a:endParaRPr lang="en-US"/>
        </a:p>
      </dgm:t>
    </dgm:pt>
    <dgm:pt modelId="{0CEA09CE-72F9-45B1-A6DD-73F55C2BCCE0}" type="parTrans" cxnId="{3747990E-5776-49A6-A732-F2CBBEC7806B}">
      <dgm:prSet/>
      <dgm:spPr/>
      <dgm:t>
        <a:bodyPr/>
        <a:lstStyle/>
        <a:p>
          <a:endParaRPr lang="en-US"/>
        </a:p>
      </dgm:t>
    </dgm:pt>
    <dgm:pt modelId="{AF541388-8E42-434C-BF07-8699434FD961}" type="sibTrans" cxnId="{3747990E-5776-49A6-A732-F2CBBEC7806B}">
      <dgm:prSet/>
      <dgm:spPr/>
      <dgm:t>
        <a:bodyPr/>
        <a:lstStyle/>
        <a:p>
          <a:endParaRPr lang="en-US"/>
        </a:p>
      </dgm:t>
    </dgm:pt>
    <dgm:pt modelId="{C30E38F8-51DA-4E3D-8236-5A15A9A2C3D3}">
      <dgm:prSet/>
      <dgm:spPr/>
      <dgm:t>
        <a:bodyPr/>
        <a:lstStyle/>
        <a:p>
          <a:r>
            <a:rPr lang="en-GB"/>
            <a:t>To generate useful </a:t>
          </a:r>
          <a:r>
            <a:rPr lang="en-GB" b="1"/>
            <a:t>information</a:t>
          </a:r>
          <a:r>
            <a:rPr lang="en-GB"/>
            <a:t> that helps partnerships make best use of their resources and guides </a:t>
          </a:r>
          <a:r>
            <a:rPr lang="en-GB" b="1"/>
            <a:t>improvement</a:t>
          </a:r>
          <a:r>
            <a:rPr lang="en-GB"/>
            <a:t> </a:t>
          </a:r>
          <a:endParaRPr lang="en-US"/>
        </a:p>
      </dgm:t>
    </dgm:pt>
    <dgm:pt modelId="{AA9CE500-2ECC-4BC9-B501-FB37B5B1CFE9}" type="parTrans" cxnId="{23A7EC34-6646-4B1B-A23C-D7549D520065}">
      <dgm:prSet/>
      <dgm:spPr/>
      <dgm:t>
        <a:bodyPr/>
        <a:lstStyle/>
        <a:p>
          <a:endParaRPr lang="en-US"/>
        </a:p>
      </dgm:t>
    </dgm:pt>
    <dgm:pt modelId="{FF2762FF-9FCC-4B59-AAC8-D6948942AD02}" type="sibTrans" cxnId="{23A7EC34-6646-4B1B-A23C-D7549D520065}">
      <dgm:prSet/>
      <dgm:spPr/>
      <dgm:t>
        <a:bodyPr/>
        <a:lstStyle/>
        <a:p>
          <a:endParaRPr lang="en-US"/>
        </a:p>
      </dgm:t>
    </dgm:pt>
    <dgm:pt modelId="{3ADD6A9F-8B11-4C94-B98C-13A12BA3FE10}">
      <dgm:prSet/>
      <dgm:spPr/>
      <dgm:t>
        <a:bodyPr/>
        <a:lstStyle/>
        <a:p>
          <a:r>
            <a:rPr lang="en-GB"/>
            <a:t>For the tool to </a:t>
          </a:r>
          <a:r>
            <a:rPr lang="en-GB" b="1"/>
            <a:t>be intuitive, flexible </a:t>
          </a:r>
          <a:r>
            <a:rPr lang="en-GB"/>
            <a:t>and easy to use</a:t>
          </a:r>
          <a:endParaRPr lang="en-US"/>
        </a:p>
      </dgm:t>
    </dgm:pt>
    <dgm:pt modelId="{FEF64CBD-9A6E-4D7C-B00C-B515315F832F}" type="parTrans" cxnId="{E0062B0B-0162-43BE-A428-17345FA116B6}">
      <dgm:prSet/>
      <dgm:spPr/>
      <dgm:t>
        <a:bodyPr/>
        <a:lstStyle/>
        <a:p>
          <a:endParaRPr lang="en-US"/>
        </a:p>
      </dgm:t>
    </dgm:pt>
    <dgm:pt modelId="{3D8EBB17-F2DC-4E38-9F0E-6B9CF5A137C4}" type="sibTrans" cxnId="{E0062B0B-0162-43BE-A428-17345FA116B6}">
      <dgm:prSet/>
      <dgm:spPr/>
      <dgm:t>
        <a:bodyPr/>
        <a:lstStyle/>
        <a:p>
          <a:endParaRPr lang="en-US"/>
        </a:p>
      </dgm:t>
    </dgm:pt>
    <dgm:pt modelId="{AFEE2F8C-A1BB-48C2-83AF-68B773D8513C}" type="pres">
      <dgm:prSet presAssocID="{9DEA4234-B982-4BB2-85DB-DF5389E79C61}" presName="linear" presStyleCnt="0">
        <dgm:presLayoutVars>
          <dgm:animLvl val="lvl"/>
          <dgm:resizeHandles val="exact"/>
        </dgm:presLayoutVars>
      </dgm:prSet>
      <dgm:spPr/>
      <dgm:t>
        <a:bodyPr/>
        <a:lstStyle/>
        <a:p>
          <a:endParaRPr lang="en-US"/>
        </a:p>
      </dgm:t>
    </dgm:pt>
    <dgm:pt modelId="{6D2A2127-5E86-4C11-98B5-4E3664233FAC}" type="pres">
      <dgm:prSet presAssocID="{D6E08242-F4B9-4FA9-A67D-B137136B7EC4}" presName="parentText" presStyleLbl="node1" presStyleIdx="0" presStyleCnt="1">
        <dgm:presLayoutVars>
          <dgm:chMax val="0"/>
          <dgm:bulletEnabled val="1"/>
        </dgm:presLayoutVars>
      </dgm:prSet>
      <dgm:spPr/>
      <dgm:t>
        <a:bodyPr/>
        <a:lstStyle/>
        <a:p>
          <a:endParaRPr lang="en-US"/>
        </a:p>
      </dgm:t>
    </dgm:pt>
    <dgm:pt modelId="{556A22D0-EE25-4722-8267-C1A15F66FDC4}" type="pres">
      <dgm:prSet presAssocID="{D6E08242-F4B9-4FA9-A67D-B137136B7EC4}" presName="childText" presStyleLbl="revTx" presStyleIdx="0" presStyleCnt="1">
        <dgm:presLayoutVars>
          <dgm:bulletEnabled val="1"/>
        </dgm:presLayoutVars>
      </dgm:prSet>
      <dgm:spPr/>
      <dgm:t>
        <a:bodyPr/>
        <a:lstStyle/>
        <a:p>
          <a:endParaRPr lang="en-US"/>
        </a:p>
      </dgm:t>
    </dgm:pt>
  </dgm:ptLst>
  <dgm:cxnLst>
    <dgm:cxn modelId="{1DA6D514-B96A-4592-A7D7-417A93EB7FB2}" type="presOf" srcId="{CC6F15E6-21F0-41E8-861F-60D59464924B}" destId="{556A22D0-EE25-4722-8267-C1A15F66FDC4}" srcOrd="0" destOrd="1" presId="urn:microsoft.com/office/officeart/2005/8/layout/vList2"/>
    <dgm:cxn modelId="{53F06253-C04E-4A4B-A542-A1008CC2DBD4}" type="presOf" srcId="{E98FA54E-890C-49F3-8769-859D03319466}" destId="{556A22D0-EE25-4722-8267-C1A15F66FDC4}" srcOrd="0" destOrd="0" presId="urn:microsoft.com/office/officeart/2005/8/layout/vList2"/>
    <dgm:cxn modelId="{23A7EC34-6646-4B1B-A23C-D7549D520065}" srcId="{D6E08242-F4B9-4FA9-A67D-B137136B7EC4}" destId="{C30E38F8-51DA-4E3D-8236-5A15A9A2C3D3}" srcOrd="2" destOrd="0" parTransId="{AA9CE500-2ECC-4BC9-B501-FB37B5B1CFE9}" sibTransId="{FF2762FF-9FCC-4B59-AAC8-D6948942AD02}"/>
    <dgm:cxn modelId="{3747990E-5776-49A6-A732-F2CBBEC7806B}" srcId="{D6E08242-F4B9-4FA9-A67D-B137136B7EC4}" destId="{CC6F15E6-21F0-41E8-861F-60D59464924B}" srcOrd="1" destOrd="0" parTransId="{0CEA09CE-72F9-45B1-A6DD-73F55C2BCCE0}" sibTransId="{AF541388-8E42-434C-BF07-8699434FD961}"/>
    <dgm:cxn modelId="{EBA94CDD-B4A1-4F99-9F47-3D0748D40FB2}" type="presOf" srcId="{D6E08242-F4B9-4FA9-A67D-B137136B7EC4}" destId="{6D2A2127-5E86-4C11-98B5-4E3664233FAC}" srcOrd="0" destOrd="0" presId="urn:microsoft.com/office/officeart/2005/8/layout/vList2"/>
    <dgm:cxn modelId="{F5B1F501-A688-4824-AD75-14316F90176C}" type="presOf" srcId="{9DEA4234-B982-4BB2-85DB-DF5389E79C61}" destId="{AFEE2F8C-A1BB-48C2-83AF-68B773D8513C}" srcOrd="0" destOrd="0" presId="urn:microsoft.com/office/officeart/2005/8/layout/vList2"/>
    <dgm:cxn modelId="{1AA22393-47C2-4530-A423-CAD345468791}" srcId="{D6E08242-F4B9-4FA9-A67D-B137136B7EC4}" destId="{E98FA54E-890C-49F3-8769-859D03319466}" srcOrd="0" destOrd="0" parTransId="{EE21F7C7-5C54-45E7-B3B0-E2EF53FED534}" sibTransId="{5B84440C-FDCC-4348-9043-391761EFF871}"/>
    <dgm:cxn modelId="{E0062B0B-0162-43BE-A428-17345FA116B6}" srcId="{D6E08242-F4B9-4FA9-A67D-B137136B7EC4}" destId="{3ADD6A9F-8B11-4C94-B98C-13A12BA3FE10}" srcOrd="3" destOrd="0" parTransId="{FEF64CBD-9A6E-4D7C-B00C-B515315F832F}" sibTransId="{3D8EBB17-F2DC-4E38-9F0E-6B9CF5A137C4}"/>
    <dgm:cxn modelId="{D7CC6829-A708-45A4-A588-7B96FDA8B237}" type="presOf" srcId="{3ADD6A9F-8B11-4C94-B98C-13A12BA3FE10}" destId="{556A22D0-EE25-4722-8267-C1A15F66FDC4}" srcOrd="0" destOrd="3" presId="urn:microsoft.com/office/officeart/2005/8/layout/vList2"/>
    <dgm:cxn modelId="{668817EA-C22A-475D-9EAD-43A30978D7CC}" srcId="{9DEA4234-B982-4BB2-85DB-DF5389E79C61}" destId="{D6E08242-F4B9-4FA9-A67D-B137136B7EC4}" srcOrd="0" destOrd="0" parTransId="{CCBB88E8-182A-40A4-AF26-3221A631D785}" sibTransId="{AB2621A0-055E-47EE-B5FD-C8B63B1CBDA0}"/>
    <dgm:cxn modelId="{8E615706-45ED-4925-9164-B71C14FAA197}" type="presOf" srcId="{C30E38F8-51DA-4E3D-8236-5A15A9A2C3D3}" destId="{556A22D0-EE25-4722-8267-C1A15F66FDC4}" srcOrd="0" destOrd="2" presId="urn:microsoft.com/office/officeart/2005/8/layout/vList2"/>
    <dgm:cxn modelId="{DC6A1805-5312-41C7-8429-A4BC0A55BA27}" type="presParOf" srcId="{AFEE2F8C-A1BB-48C2-83AF-68B773D8513C}" destId="{6D2A2127-5E86-4C11-98B5-4E3664233FAC}" srcOrd="0" destOrd="0" presId="urn:microsoft.com/office/officeart/2005/8/layout/vList2"/>
    <dgm:cxn modelId="{E1920722-1374-4B68-80B7-C3D54C47099A}" type="presParOf" srcId="{AFEE2F8C-A1BB-48C2-83AF-68B773D8513C}" destId="{556A22D0-EE25-4722-8267-C1A15F66FDC4}"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6453A4-76A4-46A1-9764-60FDC293D7F2}">
      <dsp:nvSpPr>
        <dsp:cNvPr id="0" name=""/>
        <dsp:cNvSpPr/>
      </dsp:nvSpPr>
      <dsp:spPr>
        <a:xfrm>
          <a:off x="39" y="75809"/>
          <a:ext cx="3805644" cy="489600"/>
        </a:xfrm>
        <a:prstGeom prst="rect">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GB" sz="1700" kern="1200"/>
            <a:t>Overview </a:t>
          </a:r>
        </a:p>
      </dsp:txBody>
      <dsp:txXfrm>
        <a:off x="39" y="75809"/>
        <a:ext cx="3805644" cy="489600"/>
      </dsp:txXfrm>
    </dsp:sp>
    <dsp:sp modelId="{A2FBAE78-4487-4A55-B4EF-AE68B427C7E9}">
      <dsp:nvSpPr>
        <dsp:cNvPr id="0" name=""/>
        <dsp:cNvSpPr/>
      </dsp:nvSpPr>
      <dsp:spPr>
        <a:xfrm>
          <a:off x="39" y="565409"/>
          <a:ext cx="3805644" cy="3453210"/>
        </a:xfrm>
        <a:prstGeom prst="rect">
          <a:avLst/>
        </a:prstGeom>
        <a:solidFill>
          <a:srgbClr val="ED7D31">
            <a:alpha val="50196"/>
          </a:srgb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GB" sz="1700" kern="1200"/>
            <a:t>A local area strategy that sets out our vision, aims and ambitions for the SEND System in Essex, how we will achieve them and how we will measure our success.</a:t>
          </a:r>
        </a:p>
        <a:p>
          <a:pPr marL="171450" lvl="1" indent="-171450" algn="l" defTabSz="755650">
            <a:lnSpc>
              <a:spcPct val="90000"/>
            </a:lnSpc>
            <a:spcBef>
              <a:spcPct val="0"/>
            </a:spcBef>
            <a:spcAft>
              <a:spcPct val="15000"/>
            </a:spcAft>
            <a:buChar char="••"/>
          </a:pPr>
          <a:r>
            <a:rPr lang="en-GB" sz="1700" kern="1200"/>
            <a:t>The strategy includes:</a:t>
          </a:r>
        </a:p>
        <a:p>
          <a:pPr marL="342900" lvl="2" indent="-171450" algn="l" defTabSz="755650">
            <a:lnSpc>
              <a:spcPct val="90000"/>
            </a:lnSpc>
            <a:spcBef>
              <a:spcPct val="0"/>
            </a:spcBef>
            <a:spcAft>
              <a:spcPct val="15000"/>
            </a:spcAft>
            <a:buChar char="••"/>
          </a:pPr>
          <a:r>
            <a:rPr lang="en-GB" sz="1700" kern="1200"/>
            <a:t>Purpose/ Introduction</a:t>
          </a:r>
        </a:p>
        <a:p>
          <a:pPr marL="342900" lvl="2" indent="-171450" algn="l" defTabSz="755650">
            <a:lnSpc>
              <a:spcPct val="90000"/>
            </a:lnSpc>
            <a:spcBef>
              <a:spcPct val="0"/>
            </a:spcBef>
            <a:spcAft>
              <a:spcPct val="15000"/>
            </a:spcAft>
            <a:buChar char="••"/>
          </a:pPr>
          <a:r>
            <a:rPr lang="en-GB" sz="1700" kern="1200"/>
            <a:t>Our Pledge</a:t>
          </a:r>
        </a:p>
        <a:p>
          <a:pPr marL="342900" lvl="2" indent="-171450" algn="l" defTabSz="755650">
            <a:lnSpc>
              <a:spcPct val="90000"/>
            </a:lnSpc>
            <a:spcBef>
              <a:spcPct val="0"/>
            </a:spcBef>
            <a:spcAft>
              <a:spcPct val="15000"/>
            </a:spcAft>
            <a:buChar char="••"/>
          </a:pPr>
          <a:r>
            <a:rPr lang="en-GB" sz="1700" kern="1200"/>
            <a:t>Vision for SEND in Essex</a:t>
          </a:r>
        </a:p>
        <a:p>
          <a:pPr marL="342900" lvl="2" indent="-171450" algn="l" defTabSz="755650">
            <a:lnSpc>
              <a:spcPct val="90000"/>
            </a:lnSpc>
            <a:spcBef>
              <a:spcPct val="0"/>
            </a:spcBef>
            <a:spcAft>
              <a:spcPct val="15000"/>
            </a:spcAft>
            <a:buChar char="••"/>
          </a:pPr>
          <a:r>
            <a:rPr lang="en-GB" sz="1700" kern="1200"/>
            <a:t>The strategy test</a:t>
          </a:r>
        </a:p>
        <a:p>
          <a:pPr marL="342900" lvl="2" indent="-171450" algn="l" defTabSz="755650">
            <a:lnSpc>
              <a:spcPct val="90000"/>
            </a:lnSpc>
            <a:spcBef>
              <a:spcPct val="0"/>
            </a:spcBef>
            <a:spcAft>
              <a:spcPct val="15000"/>
            </a:spcAft>
            <a:buChar char="••"/>
          </a:pPr>
          <a:r>
            <a:rPr lang="en-GB" sz="1700" kern="1200"/>
            <a:t>Actions </a:t>
          </a:r>
        </a:p>
        <a:p>
          <a:pPr marL="342900" lvl="2" indent="-171450" algn="l" defTabSz="755650">
            <a:lnSpc>
              <a:spcPct val="90000"/>
            </a:lnSpc>
            <a:spcBef>
              <a:spcPct val="0"/>
            </a:spcBef>
            <a:spcAft>
              <a:spcPct val="15000"/>
            </a:spcAft>
            <a:buChar char="••"/>
          </a:pPr>
          <a:r>
            <a:rPr lang="en-GB" sz="1700" kern="1200"/>
            <a:t>Outcomes</a:t>
          </a:r>
        </a:p>
        <a:p>
          <a:pPr marL="342900" lvl="2" indent="-171450" algn="l" defTabSz="755650">
            <a:lnSpc>
              <a:spcPct val="90000"/>
            </a:lnSpc>
            <a:spcBef>
              <a:spcPct val="0"/>
            </a:spcBef>
            <a:spcAft>
              <a:spcPct val="15000"/>
            </a:spcAft>
            <a:buChar char="••"/>
          </a:pPr>
          <a:r>
            <a:rPr lang="en-GB" sz="1700" kern="1200"/>
            <a:t>Success measures</a:t>
          </a:r>
        </a:p>
      </dsp:txBody>
      <dsp:txXfrm>
        <a:off x="39" y="565409"/>
        <a:ext cx="3805644" cy="3453210"/>
      </dsp:txXfrm>
    </dsp:sp>
    <dsp:sp modelId="{7EC55C80-DA1D-4995-A13B-0C8BBDB59F36}">
      <dsp:nvSpPr>
        <dsp:cNvPr id="0" name=""/>
        <dsp:cNvSpPr/>
      </dsp:nvSpPr>
      <dsp:spPr>
        <a:xfrm>
          <a:off x="4338474" y="75809"/>
          <a:ext cx="3805644" cy="489600"/>
        </a:xfrm>
        <a:prstGeom prst="rect">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GB" sz="1700" kern="1200"/>
            <a:t>Timescales</a:t>
          </a:r>
        </a:p>
      </dsp:txBody>
      <dsp:txXfrm>
        <a:off x="4338474" y="75809"/>
        <a:ext cx="3805644" cy="489600"/>
      </dsp:txXfrm>
    </dsp:sp>
    <dsp:sp modelId="{4BADB626-9644-4C6B-A40F-09FC9D63E1A7}">
      <dsp:nvSpPr>
        <dsp:cNvPr id="0" name=""/>
        <dsp:cNvSpPr/>
      </dsp:nvSpPr>
      <dsp:spPr>
        <a:xfrm>
          <a:off x="4338474" y="565409"/>
          <a:ext cx="3805644" cy="3453210"/>
        </a:xfrm>
        <a:prstGeom prst="rect">
          <a:avLst/>
        </a:prstGeom>
        <a:solidFill>
          <a:srgbClr val="ED7D31">
            <a:alpha val="50196"/>
          </a:srgb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GB" sz="1700" b="1" kern="1200"/>
            <a:t>Consultation </a:t>
          </a:r>
          <a:br>
            <a:rPr lang="en-GB" sz="1700" b="1" kern="1200"/>
          </a:br>
          <a:r>
            <a:rPr lang="en-GB" sz="1700" kern="1200"/>
            <a:t>March 2019</a:t>
          </a:r>
        </a:p>
        <a:p>
          <a:pPr marL="171450" lvl="1" indent="-171450" algn="l" defTabSz="755650">
            <a:lnSpc>
              <a:spcPct val="90000"/>
            </a:lnSpc>
            <a:spcBef>
              <a:spcPct val="0"/>
            </a:spcBef>
            <a:spcAft>
              <a:spcPct val="15000"/>
            </a:spcAft>
            <a:buChar char="••"/>
          </a:pPr>
          <a:r>
            <a:rPr lang="en-GB" sz="1700" b="1" kern="1200"/>
            <a:t>Further discovery work </a:t>
          </a:r>
          <a:r>
            <a:rPr lang="en-GB" sz="1700" kern="1200"/>
            <a:t>throughout 2020</a:t>
          </a:r>
        </a:p>
        <a:p>
          <a:pPr marL="171450" lvl="1" indent="-171450" algn="l" defTabSz="755650">
            <a:lnSpc>
              <a:spcPct val="90000"/>
            </a:lnSpc>
            <a:spcBef>
              <a:spcPct val="0"/>
            </a:spcBef>
            <a:spcAft>
              <a:spcPct val="15000"/>
            </a:spcAft>
            <a:buChar char="••"/>
          </a:pPr>
          <a:r>
            <a:rPr lang="en-GB" sz="1700" b="1" kern="1200"/>
            <a:t>Draft strategy content </a:t>
          </a:r>
          <a:br>
            <a:rPr lang="en-GB" sz="1700" b="1" kern="1200"/>
          </a:br>
          <a:r>
            <a:rPr lang="en-GB" sz="1700" kern="1200"/>
            <a:t>June – Sept ‘21</a:t>
          </a:r>
        </a:p>
        <a:p>
          <a:pPr marL="171450" lvl="1" indent="-171450" algn="l" defTabSz="755650">
            <a:lnSpc>
              <a:spcPct val="90000"/>
            </a:lnSpc>
            <a:spcBef>
              <a:spcPct val="0"/>
            </a:spcBef>
            <a:spcAft>
              <a:spcPct val="15000"/>
            </a:spcAft>
            <a:buChar char="••"/>
          </a:pPr>
          <a:r>
            <a:rPr lang="en-GB" sz="1700" b="1" kern="1200"/>
            <a:t>Design work </a:t>
          </a:r>
          <a:br>
            <a:rPr lang="en-GB" sz="1700" b="1" kern="1200"/>
          </a:br>
          <a:r>
            <a:rPr lang="en-GB" sz="1700" kern="1200"/>
            <a:t>September ‘21</a:t>
          </a:r>
        </a:p>
        <a:p>
          <a:pPr marL="171450" lvl="1" indent="-171450" algn="l" defTabSz="755650">
            <a:lnSpc>
              <a:spcPct val="90000"/>
            </a:lnSpc>
            <a:spcBef>
              <a:spcPct val="0"/>
            </a:spcBef>
            <a:spcAft>
              <a:spcPct val="15000"/>
            </a:spcAft>
            <a:buChar char="••"/>
          </a:pPr>
          <a:r>
            <a:rPr lang="en-GB" sz="1700" b="1" kern="1200"/>
            <a:t>Governance</a:t>
          </a:r>
          <a:r>
            <a:rPr lang="en-GB" sz="1700" kern="1200"/>
            <a:t> </a:t>
          </a:r>
          <a:br>
            <a:rPr lang="en-GB" sz="1700" kern="1200"/>
          </a:br>
          <a:r>
            <a:rPr lang="en-GB" sz="1700" kern="1200"/>
            <a:t>October ‘21</a:t>
          </a:r>
        </a:p>
        <a:p>
          <a:pPr marL="171450" lvl="1" indent="-171450" algn="l" defTabSz="755650">
            <a:lnSpc>
              <a:spcPct val="90000"/>
            </a:lnSpc>
            <a:spcBef>
              <a:spcPct val="0"/>
            </a:spcBef>
            <a:spcAft>
              <a:spcPct val="15000"/>
            </a:spcAft>
            <a:buChar char="••"/>
          </a:pPr>
          <a:r>
            <a:rPr lang="en-GB" sz="1700" b="1" kern="1200"/>
            <a:t>Launch </a:t>
          </a:r>
          <a:r>
            <a:rPr lang="en-GB" sz="1700" kern="1200"/>
            <a:t/>
          </a:r>
          <a:br>
            <a:rPr lang="en-GB" sz="1700" kern="1200"/>
          </a:br>
          <a:r>
            <a:rPr lang="en-GB" sz="1700" kern="1200"/>
            <a:t>Late Autumn Term</a:t>
          </a:r>
        </a:p>
      </dsp:txBody>
      <dsp:txXfrm>
        <a:off x="4338474" y="565409"/>
        <a:ext cx="3805644" cy="34532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9CCE9-4F2E-4EEC-8D18-150FF9749F0F}">
      <dsp:nvSpPr>
        <dsp:cNvPr id="0" name=""/>
        <dsp:cNvSpPr/>
      </dsp:nvSpPr>
      <dsp:spPr>
        <a:xfrm>
          <a:off x="6869522" y="1543929"/>
          <a:ext cx="2055896" cy="2056001"/>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6E3118C-8CD9-4E9A-BAB2-0D9DFA30F07A}">
      <dsp:nvSpPr>
        <dsp:cNvPr id="0" name=""/>
        <dsp:cNvSpPr/>
      </dsp:nvSpPr>
      <dsp:spPr>
        <a:xfrm>
          <a:off x="6938287" y="1612474"/>
          <a:ext cx="1919248" cy="1918910"/>
        </a:xfrm>
        <a:prstGeom prst="ellips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en-GB" sz="2800" kern="1200"/>
            <a:t>Deliver</a:t>
          </a:r>
        </a:p>
        <a:p>
          <a:pPr lvl="0" algn="ctr" defTabSz="1244600">
            <a:lnSpc>
              <a:spcPct val="100000"/>
            </a:lnSpc>
            <a:spcBef>
              <a:spcPct val="0"/>
            </a:spcBef>
            <a:spcAft>
              <a:spcPts val="0"/>
            </a:spcAft>
          </a:pPr>
          <a:r>
            <a:rPr lang="en-GB" sz="2000" kern="1200"/>
            <a:t>Jan 22 – Jan 27</a:t>
          </a:r>
        </a:p>
      </dsp:txBody>
      <dsp:txXfrm>
        <a:off x="7212466" y="1886656"/>
        <a:ext cx="1370891" cy="1370547"/>
      </dsp:txXfrm>
    </dsp:sp>
    <dsp:sp modelId="{B8E89F6D-DA89-4630-99B3-C3D95F0FE072}">
      <dsp:nvSpPr>
        <dsp:cNvPr id="0" name=""/>
        <dsp:cNvSpPr/>
      </dsp:nvSpPr>
      <dsp:spPr>
        <a:xfrm rot="2700000">
          <a:off x="4736028" y="1543784"/>
          <a:ext cx="2055930" cy="2055930"/>
        </a:xfrm>
        <a:prstGeom prst="teardrop">
          <a:avLst>
            <a:gd name="adj" fmla="val 10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3785AA5-BA4A-40B9-948B-B83C0BF53B51}">
      <dsp:nvSpPr>
        <dsp:cNvPr id="0" name=""/>
        <dsp:cNvSpPr/>
      </dsp:nvSpPr>
      <dsp:spPr>
        <a:xfrm>
          <a:off x="4813626" y="1612474"/>
          <a:ext cx="1919248" cy="1918910"/>
        </a:xfrm>
        <a:prstGeom prst="ellips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en-GB" sz="2800" kern="1200"/>
            <a:t>Launch</a:t>
          </a:r>
        </a:p>
        <a:p>
          <a:pPr lvl="0" algn="ctr" defTabSz="1244600">
            <a:lnSpc>
              <a:spcPct val="100000"/>
            </a:lnSpc>
            <a:spcBef>
              <a:spcPct val="0"/>
            </a:spcBef>
            <a:spcAft>
              <a:spcPts val="0"/>
            </a:spcAft>
          </a:pPr>
          <a:r>
            <a:rPr lang="en-GB" sz="2000" kern="1200"/>
            <a:t>Jan 22</a:t>
          </a:r>
        </a:p>
      </dsp:txBody>
      <dsp:txXfrm>
        <a:off x="5087804" y="1886656"/>
        <a:ext cx="1370891" cy="1370547"/>
      </dsp:txXfrm>
    </dsp:sp>
    <dsp:sp modelId="{82B84AF7-6A0F-4D84-B460-7327372A74E9}">
      <dsp:nvSpPr>
        <dsp:cNvPr id="0" name=""/>
        <dsp:cNvSpPr/>
      </dsp:nvSpPr>
      <dsp:spPr>
        <a:xfrm rot="2700000">
          <a:off x="2620183" y="1543784"/>
          <a:ext cx="2055930" cy="2055930"/>
        </a:xfrm>
        <a:prstGeom prst="teardrop">
          <a:avLst>
            <a:gd name="adj" fmla="val 10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801B9AD-83AE-475E-B448-6653A51A68C8}">
      <dsp:nvSpPr>
        <dsp:cNvPr id="0" name=""/>
        <dsp:cNvSpPr/>
      </dsp:nvSpPr>
      <dsp:spPr>
        <a:xfrm>
          <a:off x="2688964" y="1612474"/>
          <a:ext cx="1919248" cy="1918910"/>
        </a:xfrm>
        <a:prstGeom prst="ellips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en-GB" sz="2800" kern="1200"/>
            <a:t>Governance</a:t>
          </a:r>
        </a:p>
        <a:p>
          <a:pPr lvl="0" algn="ctr" defTabSz="1244600">
            <a:lnSpc>
              <a:spcPct val="100000"/>
            </a:lnSpc>
            <a:spcBef>
              <a:spcPct val="0"/>
            </a:spcBef>
            <a:spcAft>
              <a:spcPts val="0"/>
            </a:spcAft>
          </a:pPr>
          <a:r>
            <a:rPr lang="en-GB" sz="2000" kern="1200"/>
            <a:t>Aug - Dec 2021</a:t>
          </a:r>
        </a:p>
      </dsp:txBody>
      <dsp:txXfrm>
        <a:off x="2963143" y="1886656"/>
        <a:ext cx="1370891" cy="1370547"/>
      </dsp:txXfrm>
    </dsp:sp>
    <dsp:sp modelId="{25CC310F-2C83-4CAD-B201-0A8E783A069C}">
      <dsp:nvSpPr>
        <dsp:cNvPr id="0" name=""/>
        <dsp:cNvSpPr/>
      </dsp:nvSpPr>
      <dsp:spPr>
        <a:xfrm rot="2700000">
          <a:off x="495521" y="1543784"/>
          <a:ext cx="2055930" cy="2055930"/>
        </a:xfrm>
        <a:prstGeom prst="teardrop">
          <a:avLst>
            <a:gd name="adj" fmla="val 10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16AD68E-E718-468B-8E96-BC026C5A0541}">
      <dsp:nvSpPr>
        <dsp:cNvPr id="0" name=""/>
        <dsp:cNvSpPr/>
      </dsp:nvSpPr>
      <dsp:spPr>
        <a:xfrm>
          <a:off x="564303" y="1612474"/>
          <a:ext cx="1919248" cy="1918910"/>
        </a:xfrm>
        <a:prstGeom prst="ellips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en-GB" sz="2800" kern="1200"/>
            <a:t>Develop</a:t>
          </a:r>
        </a:p>
        <a:p>
          <a:pPr lvl="0" algn="ctr" defTabSz="1244600">
            <a:lnSpc>
              <a:spcPct val="100000"/>
            </a:lnSpc>
            <a:spcBef>
              <a:spcPct val="0"/>
            </a:spcBef>
            <a:spcAft>
              <a:spcPts val="0"/>
            </a:spcAft>
          </a:pPr>
          <a:r>
            <a:rPr lang="en-GB" sz="2000" kern="1200"/>
            <a:t>Apr 21 – Aug 21</a:t>
          </a:r>
        </a:p>
      </dsp:txBody>
      <dsp:txXfrm>
        <a:off x="838481" y="1886656"/>
        <a:ext cx="1370891" cy="13705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BCA3C-BD02-4B57-9DDF-72B684397C47}">
      <dsp:nvSpPr>
        <dsp:cNvPr id="0" name=""/>
        <dsp:cNvSpPr/>
      </dsp:nvSpPr>
      <dsp:spPr>
        <a:xfrm>
          <a:off x="0" y="592128"/>
          <a:ext cx="2605446" cy="156326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defRPr cap="all"/>
          </a:pPr>
          <a:r>
            <a:rPr lang="en-GB" sz="1400" kern="1200"/>
            <a:t>1. Children and their families achieve their potential with support from an effective and connected early years system that has a clear vision, purpose</a:t>
          </a:r>
          <a:r>
            <a:rPr lang="en-GB" sz="1400" kern="1200">
              <a:latin typeface="Calibri Light" panose="020F0302020204030204"/>
            </a:rPr>
            <a:t>,</a:t>
          </a:r>
          <a:r>
            <a:rPr lang="en-GB" sz="1400" kern="1200"/>
            <a:t> and direction</a:t>
          </a:r>
          <a:endParaRPr lang="en-US" sz="1400" kern="1200"/>
        </a:p>
      </dsp:txBody>
      <dsp:txXfrm>
        <a:off x="0" y="592128"/>
        <a:ext cx="2605446" cy="1563268"/>
      </dsp:txXfrm>
    </dsp:sp>
    <dsp:sp modelId="{04CBACBF-4701-47C7-A962-7C197587AB69}">
      <dsp:nvSpPr>
        <dsp:cNvPr id="0" name=""/>
        <dsp:cNvSpPr/>
      </dsp:nvSpPr>
      <dsp:spPr>
        <a:xfrm>
          <a:off x="2865991" y="592128"/>
          <a:ext cx="2605446" cy="156326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defRPr cap="all"/>
          </a:pPr>
          <a:r>
            <a:rPr lang="en-GB" sz="1400" b="0" kern="1200"/>
            <a:t>2. All children have a positive journey through their early years and are well supported to transition to Reception and start Year 1</a:t>
          </a:r>
          <a:r>
            <a:rPr lang="en-GB" sz="1400" b="0" kern="1200">
              <a:latin typeface="Calibri Light" panose="020F0302020204030204"/>
            </a:rPr>
            <a:t> </a:t>
          </a:r>
          <a:endParaRPr lang="en-US" sz="1400" kern="1200"/>
        </a:p>
      </dsp:txBody>
      <dsp:txXfrm>
        <a:off x="2865991" y="592128"/>
        <a:ext cx="2605446" cy="1563268"/>
      </dsp:txXfrm>
    </dsp:sp>
    <dsp:sp modelId="{28243740-E275-4CFC-BD11-574C76A6C150}">
      <dsp:nvSpPr>
        <dsp:cNvPr id="0" name=""/>
        <dsp:cNvSpPr/>
      </dsp:nvSpPr>
      <dsp:spPr>
        <a:xfrm>
          <a:off x="5731983" y="592128"/>
          <a:ext cx="2605446" cy="156326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defRPr cap="all"/>
          </a:pPr>
          <a:r>
            <a:rPr lang="en-GB" sz="1400" kern="1200"/>
            <a:t>3. </a:t>
          </a:r>
          <a:r>
            <a:rPr lang="en-GB" sz="1400" b="0" kern="1200"/>
            <a:t>Children who may be at risk of poor outcomes are prioritised for high quality targeted support </a:t>
          </a:r>
          <a:endParaRPr lang="en-US" sz="1400" b="0" kern="1200"/>
        </a:p>
      </dsp:txBody>
      <dsp:txXfrm>
        <a:off x="5731983" y="592128"/>
        <a:ext cx="2605446" cy="1563268"/>
      </dsp:txXfrm>
    </dsp:sp>
    <dsp:sp modelId="{F06D5E4C-239F-4D1D-8659-FB5C7ECB75E6}">
      <dsp:nvSpPr>
        <dsp:cNvPr id="0" name=""/>
        <dsp:cNvSpPr/>
      </dsp:nvSpPr>
      <dsp:spPr>
        <a:xfrm>
          <a:off x="0" y="2415940"/>
          <a:ext cx="2605446" cy="156326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defRPr cap="all"/>
          </a:pPr>
          <a:r>
            <a:rPr lang="en-US" sz="1400" kern="1200"/>
            <a:t>4. </a:t>
          </a:r>
          <a:r>
            <a:rPr lang="en-GB" sz="1400" b="0" kern="1200"/>
            <a:t>Children’s early learning and development is expertly supported by a strong, skilled, and knowledgeable early years and childcare system workforce</a:t>
          </a:r>
          <a:r>
            <a:rPr lang="en-GB" sz="1400" b="0" kern="1200">
              <a:latin typeface="Calibri Light" panose="020F0302020204030204"/>
            </a:rPr>
            <a:t> </a:t>
          </a:r>
          <a:endParaRPr lang="en-US" sz="1400" kern="1200">
            <a:latin typeface="Calibri Light" panose="020F0302020204030204"/>
          </a:endParaRPr>
        </a:p>
      </dsp:txBody>
      <dsp:txXfrm>
        <a:off x="0" y="2415940"/>
        <a:ext cx="2605446" cy="1563268"/>
      </dsp:txXfrm>
    </dsp:sp>
    <dsp:sp modelId="{4560CAC5-7125-4959-9D3F-21BE11FFE3AD}">
      <dsp:nvSpPr>
        <dsp:cNvPr id="0" name=""/>
        <dsp:cNvSpPr/>
      </dsp:nvSpPr>
      <dsp:spPr>
        <a:xfrm>
          <a:off x="2865991" y="2415940"/>
          <a:ext cx="2605446" cy="156326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defRPr cap="all"/>
          </a:pPr>
          <a:r>
            <a:rPr lang="en-US" sz="1400" kern="1200"/>
            <a:t>5. </a:t>
          </a:r>
          <a:r>
            <a:rPr lang="en-GB" sz="1400" kern="1200"/>
            <a:t>Parents can access AFFORDABLE, sufficient, high quality and fully inclusive childcare places that support early learning and Working Parents</a:t>
          </a:r>
          <a:endParaRPr lang="en-US" sz="1400" kern="1200"/>
        </a:p>
      </dsp:txBody>
      <dsp:txXfrm>
        <a:off x="2865991" y="2415940"/>
        <a:ext cx="2605446" cy="1563268"/>
      </dsp:txXfrm>
    </dsp:sp>
    <dsp:sp modelId="{E572C611-05B2-4E9B-9E18-4CC1DCE81679}">
      <dsp:nvSpPr>
        <dsp:cNvPr id="0" name=""/>
        <dsp:cNvSpPr/>
      </dsp:nvSpPr>
      <dsp:spPr>
        <a:xfrm>
          <a:off x="5731983" y="2415940"/>
          <a:ext cx="2605446" cy="156326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defRPr cap="all"/>
          </a:pPr>
          <a:r>
            <a:rPr lang="en-GB" sz="1400" kern="1200"/>
            <a:t>6. </a:t>
          </a:r>
          <a:r>
            <a:rPr lang="en-GB" sz="1400" b="0" kern="1200"/>
            <a:t>Families are enabled to be the best they can be</a:t>
          </a:r>
          <a:r>
            <a:rPr lang="en-GB" sz="1400" b="0" kern="1200">
              <a:latin typeface="Calibri Light" panose="020F0302020204030204"/>
            </a:rPr>
            <a:t> </a:t>
          </a:r>
          <a:endParaRPr lang="en-US" sz="1400" b="0" kern="1200"/>
        </a:p>
      </dsp:txBody>
      <dsp:txXfrm>
        <a:off x="5731983" y="2415940"/>
        <a:ext cx="2605446" cy="15632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A2127-5E86-4C11-98B5-4E3664233FAC}">
      <dsp:nvSpPr>
        <dsp:cNvPr id="0" name=""/>
        <dsp:cNvSpPr/>
      </dsp:nvSpPr>
      <dsp:spPr>
        <a:xfrm>
          <a:off x="0" y="70616"/>
          <a:ext cx="5000125" cy="83947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GB" sz="3500" kern="1200"/>
            <a:t>Aims of the Tool:</a:t>
          </a:r>
          <a:endParaRPr lang="en-US" sz="3500" kern="1200"/>
        </a:p>
      </dsp:txBody>
      <dsp:txXfrm>
        <a:off x="40980" y="111596"/>
        <a:ext cx="4918165" cy="757514"/>
      </dsp:txXfrm>
    </dsp:sp>
    <dsp:sp modelId="{556A22D0-EE25-4722-8267-C1A15F66FDC4}">
      <dsp:nvSpPr>
        <dsp:cNvPr id="0" name=""/>
        <dsp:cNvSpPr/>
      </dsp:nvSpPr>
      <dsp:spPr>
        <a:xfrm>
          <a:off x="0" y="910091"/>
          <a:ext cx="5000125" cy="449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4"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GB" sz="2700" kern="1200"/>
            <a:t>To enable partnerships to </a:t>
          </a:r>
          <a:r>
            <a:rPr lang="en-GB" sz="2700" b="1" kern="1200"/>
            <a:t>evaluate</a:t>
          </a:r>
          <a:r>
            <a:rPr lang="en-GB" sz="2700" kern="1200"/>
            <a:t> their collaboration </a:t>
          </a:r>
          <a:endParaRPr lang="en-US" sz="2700" kern="1200"/>
        </a:p>
        <a:p>
          <a:pPr marL="228600" lvl="1" indent="-228600" algn="l" defTabSz="1200150">
            <a:lnSpc>
              <a:spcPct val="90000"/>
            </a:lnSpc>
            <a:spcBef>
              <a:spcPct val="0"/>
            </a:spcBef>
            <a:spcAft>
              <a:spcPct val="20000"/>
            </a:spcAft>
            <a:buChar char="••"/>
          </a:pPr>
          <a:r>
            <a:rPr lang="en-GB" sz="2700" kern="1200"/>
            <a:t>To help establish a </a:t>
          </a:r>
          <a:r>
            <a:rPr lang="en-GB" sz="2700" b="1" kern="1200"/>
            <a:t>dialogue</a:t>
          </a:r>
          <a:r>
            <a:rPr lang="en-GB" sz="2700" kern="1200"/>
            <a:t> and way of working that builds challenge, support and trust </a:t>
          </a:r>
          <a:endParaRPr lang="en-US" sz="2700" kern="1200"/>
        </a:p>
        <a:p>
          <a:pPr marL="228600" lvl="1" indent="-228600" algn="l" defTabSz="1200150">
            <a:lnSpc>
              <a:spcPct val="90000"/>
            </a:lnSpc>
            <a:spcBef>
              <a:spcPct val="0"/>
            </a:spcBef>
            <a:spcAft>
              <a:spcPct val="20000"/>
            </a:spcAft>
            <a:buChar char="••"/>
          </a:pPr>
          <a:r>
            <a:rPr lang="en-GB" sz="2700" kern="1200"/>
            <a:t>To generate useful </a:t>
          </a:r>
          <a:r>
            <a:rPr lang="en-GB" sz="2700" b="1" kern="1200"/>
            <a:t>information</a:t>
          </a:r>
          <a:r>
            <a:rPr lang="en-GB" sz="2700" kern="1200"/>
            <a:t> that helps partnerships make best use of their resources and guides </a:t>
          </a:r>
          <a:r>
            <a:rPr lang="en-GB" sz="2700" b="1" kern="1200"/>
            <a:t>improvement</a:t>
          </a:r>
          <a:r>
            <a:rPr lang="en-GB" sz="2700" kern="1200"/>
            <a:t> </a:t>
          </a:r>
          <a:endParaRPr lang="en-US" sz="2700" kern="1200"/>
        </a:p>
        <a:p>
          <a:pPr marL="228600" lvl="1" indent="-228600" algn="l" defTabSz="1200150">
            <a:lnSpc>
              <a:spcPct val="90000"/>
            </a:lnSpc>
            <a:spcBef>
              <a:spcPct val="0"/>
            </a:spcBef>
            <a:spcAft>
              <a:spcPct val="20000"/>
            </a:spcAft>
            <a:buChar char="••"/>
          </a:pPr>
          <a:r>
            <a:rPr lang="en-GB" sz="2700" kern="1200"/>
            <a:t>For the tool to </a:t>
          </a:r>
          <a:r>
            <a:rPr lang="en-GB" sz="2700" b="1" kern="1200"/>
            <a:t>be intuitive, flexible </a:t>
          </a:r>
          <a:r>
            <a:rPr lang="en-GB" sz="2700" kern="1200"/>
            <a:t>and easy to use</a:t>
          </a:r>
          <a:endParaRPr lang="en-US" sz="2700" kern="1200"/>
        </a:p>
      </dsp:txBody>
      <dsp:txXfrm>
        <a:off x="0" y="910091"/>
        <a:ext cx="5000125" cy="44919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ea typeface="ＭＳ Ｐゴシック" charset="0"/>
              </a:defRPr>
            </a:lvl1pPr>
          </a:lstStyle>
          <a:p>
            <a:pPr>
              <a:defRPr/>
            </a:pPr>
            <a:endParaRPr lang="en-US"/>
          </a:p>
        </p:txBody>
      </p:sp>
      <p:sp>
        <p:nvSpPr>
          <p:cNvPr id="512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ＭＳ Ｐゴシック" charset="0"/>
              </a:defRPr>
            </a:lvl1pPr>
          </a:lstStyle>
          <a:p>
            <a:pPr>
              <a:defRPr/>
            </a:pPr>
            <a:endParaRPr lang="en-US"/>
          </a:p>
        </p:txBody>
      </p:sp>
      <p:sp>
        <p:nvSpPr>
          <p:cNvPr id="512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ea typeface="ＭＳ Ｐゴシック" charset="0"/>
              </a:defRPr>
            </a:lvl1pPr>
          </a:lstStyle>
          <a:p>
            <a:pPr>
              <a:defRPr/>
            </a:pPr>
            <a:endParaRPr lang="en-US"/>
          </a:p>
        </p:txBody>
      </p:sp>
      <p:sp>
        <p:nvSpPr>
          <p:cNvPr id="512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CA76C424-72E7-44F4-AEE2-E8C0645FEBC6}" type="slidenum">
              <a:rPr lang="en-US"/>
              <a:pPr>
                <a:defRPr/>
              </a:pPr>
              <a:t>‹#›</a:t>
            </a:fld>
            <a:endParaRPr lang="en-US"/>
          </a:p>
        </p:txBody>
      </p:sp>
    </p:spTree>
    <p:extLst>
      <p:ext uri="{BB962C8B-B14F-4D97-AF65-F5344CB8AC3E}">
        <p14:creationId xmlns:p14="http://schemas.microsoft.com/office/powerpoint/2010/main" val="3081488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ea typeface="ＭＳ Ｐゴシック" charset="0"/>
              </a:defRPr>
            </a:lvl1pPr>
          </a:lstStyle>
          <a:p>
            <a:pPr>
              <a:defRPr/>
            </a:pPr>
            <a:endParaRPr lang="en-US"/>
          </a:p>
        </p:txBody>
      </p:sp>
      <p:sp>
        <p:nvSpPr>
          <p:cNvPr id="1638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ＭＳ Ｐゴシック" charset="0"/>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ea typeface="ＭＳ Ｐゴシック" charset="0"/>
              </a:defRPr>
            </a:lvl1pPr>
          </a:lstStyle>
          <a:p>
            <a:pPr>
              <a:defRPr/>
            </a:pPr>
            <a:endParaRPr lang="en-US"/>
          </a:p>
        </p:txBody>
      </p:sp>
      <p:sp>
        <p:nvSpPr>
          <p:cNvPr id="1639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6DD214E-EFA1-4449-A914-56417C3A9286}" type="slidenum">
              <a:rPr lang="en-US"/>
              <a:pPr>
                <a:defRPr/>
              </a:pPr>
              <a:t>‹#›</a:t>
            </a:fld>
            <a:endParaRPr lang="en-US"/>
          </a:p>
        </p:txBody>
      </p:sp>
    </p:spTree>
    <p:extLst>
      <p:ext uri="{BB962C8B-B14F-4D97-AF65-F5344CB8AC3E}">
        <p14:creationId xmlns:p14="http://schemas.microsoft.com/office/powerpoint/2010/main" val="4823370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226AB8-ACBE-42E6-92F5-667EDDCD9652}" type="slidenum">
              <a:rPr lang="en-US" smtClean="0"/>
              <a:t>4</a:t>
            </a:fld>
            <a:endParaRPr lang="en-US"/>
          </a:p>
        </p:txBody>
      </p:sp>
    </p:spTree>
    <p:extLst>
      <p:ext uri="{BB962C8B-B14F-4D97-AF65-F5344CB8AC3E}">
        <p14:creationId xmlns:p14="http://schemas.microsoft.com/office/powerpoint/2010/main" val="3384450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2907A-54F6-49A4-8C1F-86523AADD6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517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2907A-54F6-49A4-8C1F-86523AADD6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73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2907A-54F6-49A4-8C1F-86523AADD6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508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2907A-54F6-49A4-8C1F-86523AADD6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130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2907A-54F6-49A4-8C1F-86523AADD6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763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2907A-54F6-49A4-8C1F-86523AADD6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933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2907A-54F6-49A4-8C1F-86523AADD6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59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0000"/>
              </a:solidFill>
              <a:effectLst/>
              <a:uLnTx/>
              <a:uFillTx/>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2907A-54F6-49A4-8C1F-86523AADD6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270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0000"/>
              </a:solidFill>
              <a:effectLst/>
              <a:uLnTx/>
              <a:uFillTx/>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2907A-54F6-49A4-8C1F-86523AADD6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486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450"/>
              </a:spcAft>
              <a:buNone/>
            </a:pPr>
            <a:r>
              <a:rPr lang="en-GB" sz="1200">
                <a:latin typeface="Calibri" panose="020F0502020204030204" pitchFamily="34" charset="0"/>
                <a:ea typeface="Calibri" panose="020F0502020204030204" pitchFamily="34" charset="0"/>
                <a:cs typeface="Calibri" panose="020F0502020204030204" pitchFamily="34" charset="0"/>
              </a:rPr>
              <a:t>School partnerships are strong strategic alliances between two or more schools and/or organisations.</a:t>
            </a:r>
            <a:endParaRPr lang="en-GB" sz="1200">
              <a:latin typeface="Calibri" panose="020F0502020204030204" pitchFamily="34" charset="0"/>
              <a:ea typeface="Calibri" panose="020F0502020204030204" pitchFamily="34" charset="0"/>
              <a:cs typeface="Times New Roman" panose="02020603050405020304" pitchFamily="18" charset="0"/>
            </a:endParaRPr>
          </a:p>
          <a:p>
            <a:pPr marL="0" indent="0">
              <a:spcAft>
                <a:spcPts val="450"/>
              </a:spcAft>
              <a:buNone/>
            </a:pPr>
            <a:r>
              <a:rPr lang="en-GB" sz="1200">
                <a:latin typeface="Calibri" panose="020F0502020204030204" pitchFamily="34" charset="0"/>
                <a:ea typeface="Calibri" panose="020F0502020204030204" pitchFamily="34" charset="0"/>
                <a:cs typeface="Calibri" panose="020F0502020204030204" pitchFamily="34" charset="0"/>
              </a:rPr>
              <a:t>These partnerships can be formal or informal, and help all educational settings benefit by sharing their knowledge, experience and resources, so that they can provide better learning outcomes for their students through a self-led, self-improving school system.</a:t>
            </a:r>
            <a:endParaRPr lang="en-GB" sz="1200">
              <a:latin typeface="Calibri" panose="020F0502020204030204" pitchFamily="34" charset="0"/>
              <a:ea typeface="Calibri" panose="020F0502020204030204" pitchFamily="34" charset="0"/>
              <a:cs typeface="Times New Roman" panose="02020603050405020304" pitchFamily="18" charset="0"/>
            </a:endParaRPr>
          </a:p>
          <a:p>
            <a:pPr marL="0" indent="0">
              <a:spcAft>
                <a:spcPts val="450"/>
              </a:spcAft>
              <a:buNone/>
            </a:pPr>
            <a:r>
              <a:rPr lang="en-GB" sz="1200">
                <a:latin typeface="Calibri" panose="020F0502020204030204" pitchFamily="34" charset="0"/>
                <a:ea typeface="Calibri" panose="020F0502020204030204" pitchFamily="34" charset="0"/>
                <a:cs typeface="Calibri" panose="020F0502020204030204" pitchFamily="34" charset="0"/>
              </a:rPr>
              <a:t>Over the years, data has shown considerable positive benefits that come from schools coming together to share in mutually beneficial partnerships.</a:t>
            </a:r>
            <a:endParaRPr lang="en-GB" sz="1200">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41</a:t>
            </a:fld>
            <a:endParaRPr lang="en-US"/>
          </a:p>
        </p:txBody>
      </p:sp>
    </p:spTree>
    <p:extLst>
      <p:ext uri="{BB962C8B-B14F-4D97-AF65-F5344CB8AC3E}">
        <p14:creationId xmlns:p14="http://schemas.microsoft.com/office/powerpoint/2010/main" val="2752666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acknowledge that all of our teams contribute to these objectives in one way or another – what will help them to see themselves and their roles in this? E.g. principles or our ways of working.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2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Essex Partnership System </a:t>
            </a:r>
          </a:p>
          <a:p>
            <a:endParaRPr lang="en-GB"/>
          </a:p>
          <a:p>
            <a:r>
              <a:rPr lang="en-GB"/>
              <a:t>We are engaging with Quadrant chairs to support the quadrant meetings being helpful, meaningful to partnership leads and a good use of time </a:t>
            </a:r>
          </a:p>
          <a:p>
            <a:r>
              <a:rPr lang="en-GB"/>
              <a:t>Teaching school/Curriculum  hubs will also be involved and keen to join up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76A43-B5FD-4937-AE97-48041CE090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608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Aims of the strategy -  Talk through  -  emphasise partnerships </a:t>
            </a:r>
            <a:r>
              <a:rPr lang="en-GB" b="1"/>
              <a:t>enablers of strategy  </a:t>
            </a:r>
          </a:p>
          <a:p>
            <a:endParaRPr lang="en-GB"/>
          </a:p>
          <a:p>
            <a:r>
              <a:rPr lang="en-GB"/>
              <a:t>Tools to help support the growing maturity and sustainability of partnerships</a:t>
            </a:r>
          </a:p>
          <a:p>
            <a:endParaRPr lang="en-GB"/>
          </a:p>
          <a:p>
            <a:r>
              <a:rPr lang="en-GB"/>
              <a:t>If new leads – have a partnership handbook – contact Nicola for latest version  -  updating Infolink website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76A43-B5FD-4937-AE97-48041CE090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096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The Standards and Testing Agency (STA) are planning for a full programme of primary assessments to take place in the 2021/22 academic year. This will include the introduction of the statutory multiplication tables check for year 4 pupils.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To support schools to carry out primary assessments in summer 2022 the Local Authority is offering a full programme of training that will cover Key Stage 1 and Key Stage 2 assessment and moderation, the administration of the phonic screening check and the multiplication tables check.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 </a:t>
            </a:r>
            <a:endParaRPr lang="en-GB"/>
          </a:p>
          <a:p>
            <a:endParaRPr lang="en-GB"/>
          </a:p>
        </p:txBody>
      </p:sp>
      <p:sp>
        <p:nvSpPr>
          <p:cNvPr id="4" name="Slide Number Placeholder 3"/>
          <p:cNvSpPr>
            <a:spLocks noGrp="1"/>
          </p:cNvSpPr>
          <p:nvPr>
            <p:ph type="sldNum" sz="quarter" idx="5"/>
          </p:nvPr>
        </p:nvSpPr>
        <p:spPr/>
        <p:txBody>
          <a:bodyPr/>
          <a:lstStyle/>
          <a:p>
            <a:fld id="{6D73BABC-6047-47FA-881C-42C34FC351E1}" type="slidenum">
              <a:rPr lang="en-GB" smtClean="0"/>
              <a:t>48</a:t>
            </a:fld>
            <a:endParaRPr lang="en-GB"/>
          </a:p>
        </p:txBody>
      </p:sp>
    </p:spTree>
    <p:extLst>
      <p:ext uri="{BB962C8B-B14F-4D97-AF65-F5344CB8AC3E}">
        <p14:creationId xmlns:p14="http://schemas.microsoft.com/office/powerpoint/2010/main" val="4143892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Costs are in the table. Stress that for LA maintained schools each session works out at just over £30 and for academies just under £40 for 2 people to attend. </a:t>
            </a:r>
          </a:p>
          <a:p>
            <a:pPr algn="just">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Subscription fees are non-refundable however if the proposed statutory assessment process for 2021/22 is withdrawn by the government, the LA would refund the costs for the remaining subscription period or carry it forward at these prices for the following academic year.</a:t>
            </a:r>
          </a:p>
          <a:p>
            <a:pPr algn="just">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Schools and academies will be invoiced following their request to sign up to the package.</a:t>
            </a:r>
          </a:p>
          <a:p>
            <a:endParaRPr lang="en-GB"/>
          </a:p>
        </p:txBody>
      </p:sp>
      <p:sp>
        <p:nvSpPr>
          <p:cNvPr id="4" name="Slide Number Placeholder 3"/>
          <p:cNvSpPr>
            <a:spLocks noGrp="1"/>
          </p:cNvSpPr>
          <p:nvPr>
            <p:ph type="sldNum" sz="quarter" idx="5"/>
          </p:nvPr>
        </p:nvSpPr>
        <p:spPr/>
        <p:txBody>
          <a:bodyPr/>
          <a:lstStyle/>
          <a:p>
            <a:fld id="{6D73BABC-6047-47FA-881C-42C34FC351E1}" type="slidenum">
              <a:rPr lang="en-GB" smtClean="0"/>
              <a:t>50</a:t>
            </a:fld>
            <a:endParaRPr lang="en-GB"/>
          </a:p>
        </p:txBody>
      </p:sp>
    </p:spTree>
    <p:extLst>
      <p:ext uri="{BB962C8B-B14F-4D97-AF65-F5344CB8AC3E}">
        <p14:creationId xmlns:p14="http://schemas.microsoft.com/office/powerpoint/2010/main" val="2363388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training events will run in the spring term. Each one will be for up to 3 hours to allow time to cover all the aspect of assessment and moderation in depth.</a:t>
            </a:r>
          </a:p>
          <a:p>
            <a:endParaRPr lang="en-GB"/>
          </a:p>
          <a:p>
            <a:r>
              <a:rPr lang="en-GB"/>
              <a:t>All schools can attend these training events but if schools have signed up to the package they can attend at a reduced rate. Costs are in the table on the slide.</a:t>
            </a:r>
          </a:p>
          <a:p>
            <a:endParaRPr lang="en-GB"/>
          </a:p>
          <a:p>
            <a:r>
              <a:rPr lang="en-GB"/>
              <a:t>If schools are interested in the whole package or just aspects of the training they should contact Workforce Development or follow the link on the end of key stage statutory assessment page on Essex Schools Infolink</a:t>
            </a:r>
          </a:p>
        </p:txBody>
      </p:sp>
      <p:sp>
        <p:nvSpPr>
          <p:cNvPr id="4" name="Slide Number Placeholder 3"/>
          <p:cNvSpPr>
            <a:spLocks noGrp="1"/>
          </p:cNvSpPr>
          <p:nvPr>
            <p:ph type="sldNum" sz="quarter" idx="5"/>
          </p:nvPr>
        </p:nvSpPr>
        <p:spPr/>
        <p:txBody>
          <a:bodyPr/>
          <a:lstStyle/>
          <a:p>
            <a:fld id="{6D73BABC-6047-47FA-881C-42C34FC351E1}" type="slidenum">
              <a:rPr lang="en-GB" smtClean="0"/>
              <a:t>51</a:t>
            </a:fld>
            <a:endParaRPr lang="en-GB"/>
          </a:p>
        </p:txBody>
      </p:sp>
    </p:spTree>
    <p:extLst>
      <p:ext uri="{BB962C8B-B14F-4D97-AF65-F5344CB8AC3E}">
        <p14:creationId xmlns:p14="http://schemas.microsoft.com/office/powerpoint/2010/main" val="153831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Cost - £120 per person, 2  hours per module. Likely to be 2pm to 4pm to support with capacity. Suitable for </a:t>
            </a:r>
            <a:r>
              <a:rPr lang="en-US" dirty="0"/>
              <a:t>all staff responsible for developing literacy and language across a key stage or wider. It is preferential that participants are involved in shaping policy and practice, linked to teacher development.</a:t>
            </a:r>
          </a:p>
          <a:p>
            <a:r>
              <a:rPr lang="en-US" dirty="0">
                <a:cs typeface="Calibri"/>
              </a:rPr>
              <a:t>Starting Spring 1.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B0B5F-35DA-4CE4-A1BA-32B67AA705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1952609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74353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6DD214E-EFA1-4449-A914-56417C3A9286}"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76305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2907A-54F6-49A4-8C1F-86523AADD6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474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0000"/>
              </a:solidFill>
              <a:effectLst/>
              <a:uLnTx/>
              <a:uFillTx/>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2907A-54F6-49A4-8C1F-86523AADD6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581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0000"/>
              </a:solidFill>
              <a:effectLst/>
              <a:uLnTx/>
              <a:uFillTx/>
              <a:latin typeface="+mn-lt"/>
              <a:ea typeface="+mn-ea"/>
              <a:cs typeface="+mn-cs"/>
            </a:endParaRPr>
          </a:p>
          <a:p>
            <a:pPr marL="227965" marR="0" lvl="0" indent="-227965" algn="l" defTabSz="914400" rtl="0" eaLnBrk="1" fontAlgn="auto" latinLnBrk="0" hangingPunct="1">
              <a:lnSpc>
                <a:spcPct val="107000"/>
              </a:lnSpc>
              <a:spcBef>
                <a:spcPts val="0"/>
              </a:spcBef>
              <a:spcAft>
                <a:spcPts val="80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We have used this engagement to develop our thinking and have shared back what we have been planning to do to ensure it makes sense to everyone and reflects what they think are the things we should be focusing on. </a:t>
            </a:r>
            <a:r>
              <a:rPr lang="en-GB" sz="1200">
                <a:effectLst/>
                <a:latin typeface="Calibri"/>
                <a:ea typeface="Calibri" panose="020F0502020204030204" pitchFamily="34" charset="0"/>
                <a:cs typeface="Times New Roman"/>
              </a:rPr>
              <a:t>We also spoke to families through a survey, to which over </a:t>
            </a:r>
            <a:r>
              <a:rPr lang="en-GB" sz="1200">
                <a:latin typeface="Calibri"/>
                <a:ea typeface="Calibri" panose="020F0502020204030204" pitchFamily="34" charset="0"/>
                <a:cs typeface="Times New Roman"/>
              </a:rPr>
              <a:t>1200 </a:t>
            </a:r>
            <a:r>
              <a:rPr lang="en-GB" sz="1200">
                <a:effectLst/>
                <a:latin typeface="Calibri"/>
                <a:ea typeface="Calibri" panose="020F0502020204030204" pitchFamily="34" charset="0"/>
                <a:cs typeface="Times New Roman"/>
              </a:rPr>
              <a:t>parents responded.</a:t>
            </a:r>
            <a:r>
              <a:rPr lang="en-GB" sz="1200">
                <a:latin typeface="Calibri"/>
                <a:ea typeface="Calibri" panose="020F0502020204030204" pitchFamily="34" charset="0"/>
                <a:cs typeface="Times New Roman"/>
              </a:rPr>
              <a:t>  </a:t>
            </a:r>
          </a:p>
          <a:p>
            <a:pPr marL="227965" indent="-227965">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227965" indent="-227965">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As we implement this Strategy, we will continue to engage with parents, professionals and volunteers and with children and young people to ensure we continue to do the right things to address need and so we know if what we are doing is having an impact. </a:t>
            </a:r>
          </a:p>
          <a:p>
            <a:pPr marL="227965" indent="-227965">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227965" indent="-227965"/>
            <a:r>
              <a:rPr lang="en-GB" sz="1200">
                <a:solidFill>
                  <a:srgbClr val="000000"/>
                </a:solidFill>
                <a:cs typeface="Calibri"/>
              </a:rPr>
              <a:t>There are many other strategies, plans and programmes of work which we will take account of and ensure alignment with, including our Special Educational Needs and Disabilities Strategy, the work of our Education Task Force, our Educational Disadvantage Strategy, our Inclusion Framework, our Early Help Offer, the Levelling Up Agenda and our Working Families Programme</a:t>
            </a:r>
          </a:p>
          <a:p>
            <a:pPr marL="227965" indent="-227965"/>
            <a:endParaRPr lang="en-GB" sz="1200">
              <a:solidFill>
                <a:srgbClr val="000000"/>
              </a:solidFill>
            </a:endParaRPr>
          </a:p>
          <a:p>
            <a:pPr>
              <a:lnSpc>
                <a:spcPct val="107000"/>
              </a:lnSpc>
              <a:spcBef>
                <a:spcPts val="600"/>
              </a:spcBef>
            </a:pPr>
            <a:r>
              <a:rPr lang="en-GB" sz="1200">
                <a:effectLst/>
                <a:ea typeface="Calibri" panose="020F0502020204030204" pitchFamily="34" charset="0"/>
                <a:cs typeface="Times New Roman" panose="02020603050405020304" pitchFamily="18" charset="0"/>
              </a:rPr>
              <a:t>It is critical that this is seen as a long term commitment that builds on previous success to ensure positive changes are embedded in a child's formative years to improve outcomes throughout their Education</a:t>
            </a:r>
          </a:p>
          <a:p>
            <a:pPr>
              <a:lnSpc>
                <a:spcPct val="107000"/>
              </a:lnSpc>
              <a:spcBef>
                <a:spcPts val="600"/>
              </a:spcBef>
            </a:pPr>
            <a:endParaRPr lang="en-GB" sz="1200">
              <a:effectLst/>
              <a:ea typeface="Calibri" panose="020F0502020204030204" pitchFamily="34" charset="0"/>
              <a:cs typeface="Times New Roman" panose="02020603050405020304" pitchFamily="18" charset="0"/>
            </a:endParaRPr>
          </a:p>
          <a:p>
            <a:pPr>
              <a:lnSpc>
                <a:spcPct val="107000"/>
              </a:lnSpc>
              <a:spcBef>
                <a:spcPts val="600"/>
              </a:spcBef>
            </a:pPr>
            <a:r>
              <a:rPr lang="en-GB" sz="1200">
                <a:ea typeface="Calibri" panose="020F0502020204030204" pitchFamily="34" charset="0"/>
                <a:cs typeface="Times New Roman" panose="02020603050405020304" pitchFamily="18" charset="0"/>
              </a:rPr>
              <a:t>At this point it is anticipated that the current budget allocated to Early Years and Childcare will be sufficient for its delivery but there maybe projects or activity that might need additional funds.  Business cases will be produced to request additional funding if needed. </a:t>
            </a:r>
            <a:endParaRPr lang="en-GB" sz="1200">
              <a:effectLst/>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2907A-54F6-49A4-8C1F-86523AADD6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173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0000"/>
              </a:solidFill>
              <a:effectLst/>
              <a:uLnTx/>
              <a:uFillTx/>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2907A-54F6-49A4-8C1F-86523AADD6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742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82560"/>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ctrTitle" hasCustomPrompt="1"/>
          </p:nvPr>
        </p:nvSpPr>
        <p:spPr>
          <a:xfrm>
            <a:off x="467544" y="1752600"/>
            <a:ext cx="8208144" cy="1388368"/>
          </a:xfrm>
          <a:prstGeom prst="rect">
            <a:avLst/>
          </a:prstGeom>
        </p:spPr>
        <p:txBody>
          <a:bodyPr/>
          <a:lstStyle>
            <a:lvl1pPr>
              <a:defRPr sz="4400" b="1" baseline="0">
                <a:solidFill>
                  <a:schemeClr val="tx1"/>
                </a:solidFill>
                <a:latin typeface="Arial Bold" panose="020B0704020202020204" pitchFamily="34" charset="0"/>
                <a:cs typeface="Arial Bold" panose="020B0704020202020204" pitchFamily="34" charset="0"/>
              </a:defRPr>
            </a:lvl1pPr>
          </a:lstStyle>
          <a:p>
            <a:pPr lvl="0"/>
            <a:r>
              <a:rPr lang="en-US" noProof="0"/>
              <a:t>Click to add title</a:t>
            </a:r>
          </a:p>
        </p:txBody>
      </p:sp>
      <p:sp>
        <p:nvSpPr>
          <p:cNvPr id="7172" name="Rectangle 4"/>
          <p:cNvSpPr>
            <a:spLocks noGrp="1" noChangeArrowheads="1"/>
          </p:cNvSpPr>
          <p:nvPr>
            <p:ph type="subTitle" idx="1" hasCustomPrompt="1"/>
          </p:nvPr>
        </p:nvSpPr>
        <p:spPr>
          <a:xfrm>
            <a:off x="467544" y="1303784"/>
            <a:ext cx="8208144" cy="448816"/>
          </a:xfrm>
          <a:prstGeom prst="rect">
            <a:avLst/>
          </a:prstGeom>
        </p:spPr>
        <p:txBody>
          <a:bodyPr/>
          <a:lstStyle>
            <a:lvl1pPr marL="0" indent="0">
              <a:buFontTx/>
              <a:buNone/>
              <a:defRPr sz="2000" b="0">
                <a:solidFill>
                  <a:schemeClr val="tx1"/>
                </a:solidFill>
                <a:latin typeface="+mn-lt"/>
                <a:cs typeface="Arial Bold" panose="020B0704020202020204" pitchFamily="34" charset="0"/>
              </a:defRPr>
            </a:lvl1pPr>
          </a:lstStyle>
          <a:p>
            <a:pPr lvl="0"/>
            <a:r>
              <a:rPr lang="en-US" noProof="0"/>
              <a:t>Click to add Service / Team</a:t>
            </a:r>
          </a:p>
        </p:txBody>
      </p:sp>
      <p:sp>
        <p:nvSpPr>
          <p:cNvPr id="7" name="Text Placeholder 6"/>
          <p:cNvSpPr>
            <a:spLocks noGrp="1"/>
          </p:cNvSpPr>
          <p:nvPr>
            <p:ph type="body" sz="quarter" idx="11" hasCustomPrompt="1"/>
          </p:nvPr>
        </p:nvSpPr>
        <p:spPr>
          <a:xfrm>
            <a:off x="467544" y="3593070"/>
            <a:ext cx="8208144" cy="1708138"/>
          </a:xfrm>
          <a:prstGeom prst="rect">
            <a:avLst/>
          </a:prstGeom>
        </p:spPr>
        <p:txBody>
          <a:bodyPr/>
          <a:lstStyle>
            <a:lvl1pPr marL="0" indent="0">
              <a:buNone/>
              <a:defRPr sz="1800" baseline="0">
                <a:solidFill>
                  <a:schemeClr val="tx1"/>
                </a:solidFill>
              </a:defRPr>
            </a:lvl1pPr>
          </a:lstStyle>
          <a:p>
            <a:pPr lvl="0"/>
            <a:r>
              <a:rPr lang="en-GB"/>
              <a:t>You can change a slide’s background colour, but always remember to consider accessibility!</a:t>
            </a:r>
          </a:p>
        </p:txBody>
      </p:sp>
      <p:pic>
        <p:nvPicPr>
          <p:cNvPr id="8" name="Picture 7" descr="ECC_Primary_Logo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4328" y="5949280"/>
            <a:ext cx="1169369" cy="568882"/>
          </a:xfrm>
          <a:prstGeom prst="rect">
            <a:avLst/>
          </a:prstGeom>
        </p:spPr>
      </p:pic>
    </p:spTree>
    <p:extLst>
      <p:ext uri="{BB962C8B-B14F-4D97-AF65-F5344CB8AC3E}">
        <p14:creationId xmlns:p14="http://schemas.microsoft.com/office/powerpoint/2010/main" val="127425066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C47AB-DC6F-40F0-B4FB-9C0850EE0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0939C5-683A-4FDC-A8CF-5F35848AD6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FB5F0-A7AB-4ACB-91A6-4B836F174335}"/>
              </a:ext>
            </a:extLst>
          </p:cNvPr>
          <p:cNvSpPr>
            <a:spLocks noGrp="1"/>
          </p:cNvSpPr>
          <p:nvPr>
            <p:ph type="dt" sz="half" idx="10"/>
          </p:nvPr>
        </p:nvSpPr>
        <p:spPr/>
        <p:txBody>
          <a:bodyPr/>
          <a:lstStyle/>
          <a:p>
            <a:fld id="{3050ACFF-56C3-4453-9BAD-A02FE717F83E}" type="datetimeFigureOut">
              <a:rPr lang="en-US" smtClean="0"/>
              <a:t>11/11/2021</a:t>
            </a:fld>
            <a:endParaRPr lang="en-US"/>
          </a:p>
        </p:txBody>
      </p:sp>
      <p:sp>
        <p:nvSpPr>
          <p:cNvPr id="5" name="Footer Placeholder 4">
            <a:extLst>
              <a:ext uri="{FF2B5EF4-FFF2-40B4-BE49-F238E27FC236}">
                <a16:creationId xmlns:a16="http://schemas.microsoft.com/office/drawing/2014/main" id="{B01BCE02-CEFC-4D30-BBB0-23CE2CB5B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49760-3E16-4F16-B710-C85178E29FE7}"/>
              </a:ext>
            </a:extLst>
          </p:cNvPr>
          <p:cNvSpPr>
            <a:spLocks noGrp="1"/>
          </p:cNvSpPr>
          <p:nvPr>
            <p:ph type="sldNum" sz="quarter" idx="12"/>
          </p:nvPr>
        </p:nvSpPr>
        <p:spPr/>
        <p:txBody>
          <a:bodyPr/>
          <a:lstStyle/>
          <a:p>
            <a:fld id="{5A4A7955-6230-48B4-BD8B-A7C460F75945}" type="slidenum">
              <a:rPr lang="en-US" smtClean="0"/>
              <a:t>‹#›</a:t>
            </a:fld>
            <a:endParaRPr lang="en-US"/>
          </a:p>
        </p:txBody>
      </p:sp>
    </p:spTree>
    <p:extLst>
      <p:ext uri="{BB962C8B-B14F-4D97-AF65-F5344CB8AC3E}">
        <p14:creationId xmlns:p14="http://schemas.microsoft.com/office/powerpoint/2010/main" val="4110218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EE07D-6026-47C0-975A-7E493011BA9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CC00015-2956-4E1F-B05F-214F1DE24EA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556B43-C1CB-4618-B91B-AAAEEB4015DA}"/>
              </a:ext>
            </a:extLst>
          </p:cNvPr>
          <p:cNvSpPr>
            <a:spLocks noGrp="1"/>
          </p:cNvSpPr>
          <p:nvPr>
            <p:ph type="dt" sz="half" idx="10"/>
          </p:nvPr>
        </p:nvSpPr>
        <p:spPr/>
        <p:txBody>
          <a:bodyPr/>
          <a:lstStyle/>
          <a:p>
            <a:fld id="{3050ACFF-56C3-4453-9BAD-A02FE717F83E}" type="datetimeFigureOut">
              <a:rPr lang="en-US" smtClean="0"/>
              <a:t>11/11/2021</a:t>
            </a:fld>
            <a:endParaRPr lang="en-US"/>
          </a:p>
        </p:txBody>
      </p:sp>
      <p:sp>
        <p:nvSpPr>
          <p:cNvPr id="5" name="Footer Placeholder 4">
            <a:extLst>
              <a:ext uri="{FF2B5EF4-FFF2-40B4-BE49-F238E27FC236}">
                <a16:creationId xmlns:a16="http://schemas.microsoft.com/office/drawing/2014/main" id="{C1688E39-E80F-4C18-9C2A-69886B822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4C5964-5187-4195-8EAF-85D18DC4F58C}"/>
              </a:ext>
            </a:extLst>
          </p:cNvPr>
          <p:cNvSpPr>
            <a:spLocks noGrp="1"/>
          </p:cNvSpPr>
          <p:nvPr>
            <p:ph type="sldNum" sz="quarter" idx="12"/>
          </p:nvPr>
        </p:nvSpPr>
        <p:spPr/>
        <p:txBody>
          <a:bodyPr/>
          <a:lstStyle/>
          <a:p>
            <a:fld id="{5A4A7955-6230-48B4-BD8B-A7C460F75945}" type="slidenum">
              <a:rPr lang="en-US" smtClean="0"/>
              <a:t>‹#›</a:t>
            </a:fld>
            <a:endParaRPr lang="en-US"/>
          </a:p>
        </p:txBody>
      </p:sp>
    </p:spTree>
    <p:extLst>
      <p:ext uri="{BB962C8B-B14F-4D97-AF65-F5344CB8AC3E}">
        <p14:creationId xmlns:p14="http://schemas.microsoft.com/office/powerpoint/2010/main" val="7313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B990-ED8C-4AAA-8241-C4881B1382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612F2-9E33-44D3-80E2-578C5440A7C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F7B21-660D-43B3-9151-B40C9ABCD71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26A10-CB05-4418-9338-CB55A7059760}"/>
              </a:ext>
            </a:extLst>
          </p:cNvPr>
          <p:cNvSpPr>
            <a:spLocks noGrp="1"/>
          </p:cNvSpPr>
          <p:nvPr>
            <p:ph type="dt" sz="half" idx="10"/>
          </p:nvPr>
        </p:nvSpPr>
        <p:spPr/>
        <p:txBody>
          <a:bodyPr/>
          <a:lstStyle/>
          <a:p>
            <a:fld id="{3050ACFF-56C3-4453-9BAD-A02FE717F83E}" type="datetimeFigureOut">
              <a:rPr lang="en-US" smtClean="0"/>
              <a:t>11/11/2021</a:t>
            </a:fld>
            <a:endParaRPr lang="en-US"/>
          </a:p>
        </p:txBody>
      </p:sp>
      <p:sp>
        <p:nvSpPr>
          <p:cNvPr id="6" name="Footer Placeholder 5">
            <a:extLst>
              <a:ext uri="{FF2B5EF4-FFF2-40B4-BE49-F238E27FC236}">
                <a16:creationId xmlns:a16="http://schemas.microsoft.com/office/drawing/2014/main" id="{06940335-9BE1-42D1-A30D-C3232BD3E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E95C68-4307-4B03-8921-74DB104105C2}"/>
              </a:ext>
            </a:extLst>
          </p:cNvPr>
          <p:cNvSpPr>
            <a:spLocks noGrp="1"/>
          </p:cNvSpPr>
          <p:nvPr>
            <p:ph type="sldNum" sz="quarter" idx="12"/>
          </p:nvPr>
        </p:nvSpPr>
        <p:spPr/>
        <p:txBody>
          <a:bodyPr/>
          <a:lstStyle/>
          <a:p>
            <a:fld id="{5A4A7955-6230-48B4-BD8B-A7C460F75945}" type="slidenum">
              <a:rPr lang="en-US" smtClean="0"/>
              <a:t>‹#›</a:t>
            </a:fld>
            <a:endParaRPr lang="en-US"/>
          </a:p>
        </p:txBody>
      </p:sp>
    </p:spTree>
    <p:extLst>
      <p:ext uri="{BB962C8B-B14F-4D97-AF65-F5344CB8AC3E}">
        <p14:creationId xmlns:p14="http://schemas.microsoft.com/office/powerpoint/2010/main" val="3076661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EBEC8-AC56-429B-89C3-BB6A0E6E3B4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3866BA-F48C-4383-B119-81B34967619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C89F967-CBBC-414E-9DC3-136707A8D35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905A60-FBC4-40AC-9F71-0FAD9CD7A69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24F92BA-75D6-44F9-A1C8-BCFBF6FF6E0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93CDDC-3537-4692-BE83-87B2A82A7040}"/>
              </a:ext>
            </a:extLst>
          </p:cNvPr>
          <p:cNvSpPr>
            <a:spLocks noGrp="1"/>
          </p:cNvSpPr>
          <p:nvPr>
            <p:ph type="dt" sz="half" idx="10"/>
          </p:nvPr>
        </p:nvSpPr>
        <p:spPr/>
        <p:txBody>
          <a:bodyPr/>
          <a:lstStyle/>
          <a:p>
            <a:fld id="{3050ACFF-56C3-4453-9BAD-A02FE717F83E}" type="datetimeFigureOut">
              <a:rPr lang="en-US" smtClean="0"/>
              <a:t>11/11/2021</a:t>
            </a:fld>
            <a:endParaRPr lang="en-US"/>
          </a:p>
        </p:txBody>
      </p:sp>
      <p:sp>
        <p:nvSpPr>
          <p:cNvPr id="8" name="Footer Placeholder 7">
            <a:extLst>
              <a:ext uri="{FF2B5EF4-FFF2-40B4-BE49-F238E27FC236}">
                <a16:creationId xmlns:a16="http://schemas.microsoft.com/office/drawing/2014/main" id="{DF37B9E1-D5EA-4054-8D92-F930B36963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98A038-7CD6-4715-9FDA-7194E6BCAA55}"/>
              </a:ext>
            </a:extLst>
          </p:cNvPr>
          <p:cNvSpPr>
            <a:spLocks noGrp="1"/>
          </p:cNvSpPr>
          <p:nvPr>
            <p:ph type="sldNum" sz="quarter" idx="12"/>
          </p:nvPr>
        </p:nvSpPr>
        <p:spPr/>
        <p:txBody>
          <a:bodyPr/>
          <a:lstStyle/>
          <a:p>
            <a:fld id="{5A4A7955-6230-48B4-BD8B-A7C460F75945}" type="slidenum">
              <a:rPr lang="en-US" smtClean="0"/>
              <a:t>‹#›</a:t>
            </a:fld>
            <a:endParaRPr lang="en-US"/>
          </a:p>
        </p:txBody>
      </p:sp>
    </p:spTree>
    <p:extLst>
      <p:ext uri="{BB962C8B-B14F-4D97-AF65-F5344CB8AC3E}">
        <p14:creationId xmlns:p14="http://schemas.microsoft.com/office/powerpoint/2010/main" val="1889349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5FAF-B698-49B0-B197-FD64C97AFD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3E3F44-F1D6-40F7-9A7D-0542C4A9C58A}"/>
              </a:ext>
            </a:extLst>
          </p:cNvPr>
          <p:cNvSpPr>
            <a:spLocks noGrp="1"/>
          </p:cNvSpPr>
          <p:nvPr>
            <p:ph type="dt" sz="half" idx="10"/>
          </p:nvPr>
        </p:nvSpPr>
        <p:spPr/>
        <p:txBody>
          <a:bodyPr/>
          <a:lstStyle/>
          <a:p>
            <a:fld id="{3050ACFF-56C3-4453-9BAD-A02FE717F83E}" type="datetimeFigureOut">
              <a:rPr lang="en-US" smtClean="0"/>
              <a:t>11/11/2021</a:t>
            </a:fld>
            <a:endParaRPr lang="en-US"/>
          </a:p>
        </p:txBody>
      </p:sp>
      <p:sp>
        <p:nvSpPr>
          <p:cNvPr id="4" name="Footer Placeholder 3">
            <a:extLst>
              <a:ext uri="{FF2B5EF4-FFF2-40B4-BE49-F238E27FC236}">
                <a16:creationId xmlns:a16="http://schemas.microsoft.com/office/drawing/2014/main" id="{0248CC28-3F4A-42A0-B211-4BA085ADCD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3B6C99-6764-43D0-84AE-52C83494F61A}"/>
              </a:ext>
            </a:extLst>
          </p:cNvPr>
          <p:cNvSpPr>
            <a:spLocks noGrp="1"/>
          </p:cNvSpPr>
          <p:nvPr>
            <p:ph type="sldNum" sz="quarter" idx="12"/>
          </p:nvPr>
        </p:nvSpPr>
        <p:spPr/>
        <p:txBody>
          <a:bodyPr/>
          <a:lstStyle/>
          <a:p>
            <a:fld id="{5A4A7955-6230-48B4-BD8B-A7C460F75945}" type="slidenum">
              <a:rPr lang="en-US" smtClean="0"/>
              <a:t>‹#›</a:t>
            </a:fld>
            <a:endParaRPr lang="en-US"/>
          </a:p>
        </p:txBody>
      </p:sp>
    </p:spTree>
    <p:extLst>
      <p:ext uri="{BB962C8B-B14F-4D97-AF65-F5344CB8AC3E}">
        <p14:creationId xmlns:p14="http://schemas.microsoft.com/office/powerpoint/2010/main" val="1709120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9C79D-3B8A-4FA9-BC4A-63E3EF10AA4E}"/>
              </a:ext>
            </a:extLst>
          </p:cNvPr>
          <p:cNvSpPr>
            <a:spLocks noGrp="1"/>
          </p:cNvSpPr>
          <p:nvPr>
            <p:ph type="dt" sz="half" idx="10"/>
          </p:nvPr>
        </p:nvSpPr>
        <p:spPr/>
        <p:txBody>
          <a:bodyPr/>
          <a:lstStyle/>
          <a:p>
            <a:fld id="{3050ACFF-56C3-4453-9BAD-A02FE717F83E}" type="datetimeFigureOut">
              <a:rPr lang="en-US" smtClean="0"/>
              <a:t>11/11/2021</a:t>
            </a:fld>
            <a:endParaRPr lang="en-US"/>
          </a:p>
        </p:txBody>
      </p:sp>
      <p:sp>
        <p:nvSpPr>
          <p:cNvPr id="3" name="Footer Placeholder 2">
            <a:extLst>
              <a:ext uri="{FF2B5EF4-FFF2-40B4-BE49-F238E27FC236}">
                <a16:creationId xmlns:a16="http://schemas.microsoft.com/office/drawing/2014/main" id="{E4730E35-44DB-4FED-9E24-5BBE5D9DA8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CDC42F-3337-4692-B53C-A552904877F8}"/>
              </a:ext>
            </a:extLst>
          </p:cNvPr>
          <p:cNvSpPr>
            <a:spLocks noGrp="1"/>
          </p:cNvSpPr>
          <p:nvPr>
            <p:ph type="sldNum" sz="quarter" idx="12"/>
          </p:nvPr>
        </p:nvSpPr>
        <p:spPr/>
        <p:txBody>
          <a:bodyPr/>
          <a:lstStyle/>
          <a:p>
            <a:fld id="{5A4A7955-6230-48B4-BD8B-A7C460F75945}" type="slidenum">
              <a:rPr lang="en-US" smtClean="0"/>
              <a:t>‹#›</a:t>
            </a:fld>
            <a:endParaRPr lang="en-US"/>
          </a:p>
        </p:txBody>
      </p:sp>
    </p:spTree>
    <p:extLst>
      <p:ext uri="{BB962C8B-B14F-4D97-AF65-F5344CB8AC3E}">
        <p14:creationId xmlns:p14="http://schemas.microsoft.com/office/powerpoint/2010/main" val="3469105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7D58-952D-44D7-9911-60544C9F539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05BC150-9914-4A82-84CF-B3708B97573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4A7C02-9C7E-401F-BABE-D3028FF18CE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ED6080A-4623-4F4C-B5BF-7E9E7531FA72}"/>
              </a:ext>
            </a:extLst>
          </p:cNvPr>
          <p:cNvSpPr>
            <a:spLocks noGrp="1"/>
          </p:cNvSpPr>
          <p:nvPr>
            <p:ph type="dt" sz="half" idx="10"/>
          </p:nvPr>
        </p:nvSpPr>
        <p:spPr/>
        <p:txBody>
          <a:bodyPr/>
          <a:lstStyle/>
          <a:p>
            <a:fld id="{3050ACFF-56C3-4453-9BAD-A02FE717F83E}" type="datetimeFigureOut">
              <a:rPr lang="en-US" smtClean="0"/>
              <a:t>11/11/2021</a:t>
            </a:fld>
            <a:endParaRPr lang="en-US"/>
          </a:p>
        </p:txBody>
      </p:sp>
      <p:sp>
        <p:nvSpPr>
          <p:cNvPr id="6" name="Footer Placeholder 5">
            <a:extLst>
              <a:ext uri="{FF2B5EF4-FFF2-40B4-BE49-F238E27FC236}">
                <a16:creationId xmlns:a16="http://schemas.microsoft.com/office/drawing/2014/main" id="{319B1D15-0BD5-4F6E-A265-BD1F2F361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764D4-AA29-4DF8-A501-E2B904E9CC31}"/>
              </a:ext>
            </a:extLst>
          </p:cNvPr>
          <p:cNvSpPr>
            <a:spLocks noGrp="1"/>
          </p:cNvSpPr>
          <p:nvPr>
            <p:ph type="sldNum" sz="quarter" idx="12"/>
          </p:nvPr>
        </p:nvSpPr>
        <p:spPr/>
        <p:txBody>
          <a:bodyPr/>
          <a:lstStyle/>
          <a:p>
            <a:fld id="{5A4A7955-6230-48B4-BD8B-A7C460F75945}" type="slidenum">
              <a:rPr lang="en-US" smtClean="0"/>
              <a:t>‹#›</a:t>
            </a:fld>
            <a:endParaRPr lang="en-US"/>
          </a:p>
        </p:txBody>
      </p:sp>
    </p:spTree>
    <p:extLst>
      <p:ext uri="{BB962C8B-B14F-4D97-AF65-F5344CB8AC3E}">
        <p14:creationId xmlns:p14="http://schemas.microsoft.com/office/powerpoint/2010/main" val="1103999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4D526-F53C-446D-8D7C-8A73C2A6AB0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341CC3D-D32B-4629-85B8-E779A41050B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0517242-BF08-4A5E-ABD7-483896CAE98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0B2B8E4-DF23-4701-B28A-B9E5700B31BD}"/>
              </a:ext>
            </a:extLst>
          </p:cNvPr>
          <p:cNvSpPr>
            <a:spLocks noGrp="1"/>
          </p:cNvSpPr>
          <p:nvPr>
            <p:ph type="dt" sz="half" idx="10"/>
          </p:nvPr>
        </p:nvSpPr>
        <p:spPr/>
        <p:txBody>
          <a:bodyPr/>
          <a:lstStyle/>
          <a:p>
            <a:fld id="{3050ACFF-56C3-4453-9BAD-A02FE717F83E}" type="datetimeFigureOut">
              <a:rPr lang="en-US" smtClean="0"/>
              <a:t>11/11/2021</a:t>
            </a:fld>
            <a:endParaRPr lang="en-US"/>
          </a:p>
        </p:txBody>
      </p:sp>
      <p:sp>
        <p:nvSpPr>
          <p:cNvPr id="6" name="Footer Placeholder 5">
            <a:extLst>
              <a:ext uri="{FF2B5EF4-FFF2-40B4-BE49-F238E27FC236}">
                <a16:creationId xmlns:a16="http://schemas.microsoft.com/office/drawing/2014/main" id="{546DE909-4588-4CF5-B2FA-B763124334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EA005E-65C2-4007-815C-52F23809FC2F}"/>
              </a:ext>
            </a:extLst>
          </p:cNvPr>
          <p:cNvSpPr>
            <a:spLocks noGrp="1"/>
          </p:cNvSpPr>
          <p:nvPr>
            <p:ph type="sldNum" sz="quarter" idx="12"/>
          </p:nvPr>
        </p:nvSpPr>
        <p:spPr/>
        <p:txBody>
          <a:bodyPr/>
          <a:lstStyle/>
          <a:p>
            <a:fld id="{5A4A7955-6230-48B4-BD8B-A7C460F75945}" type="slidenum">
              <a:rPr lang="en-US" smtClean="0"/>
              <a:t>‹#›</a:t>
            </a:fld>
            <a:endParaRPr lang="en-US"/>
          </a:p>
        </p:txBody>
      </p:sp>
    </p:spTree>
    <p:extLst>
      <p:ext uri="{BB962C8B-B14F-4D97-AF65-F5344CB8AC3E}">
        <p14:creationId xmlns:p14="http://schemas.microsoft.com/office/powerpoint/2010/main" val="1311328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B1F3-61FB-4FDC-814D-EEC1C1FC37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2403B0-8D7F-4489-AB72-C346C88701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C9304-E5BD-4F3E-ADB0-974FEBCDEAA7}"/>
              </a:ext>
            </a:extLst>
          </p:cNvPr>
          <p:cNvSpPr>
            <a:spLocks noGrp="1"/>
          </p:cNvSpPr>
          <p:nvPr>
            <p:ph type="dt" sz="half" idx="10"/>
          </p:nvPr>
        </p:nvSpPr>
        <p:spPr/>
        <p:txBody>
          <a:bodyPr/>
          <a:lstStyle/>
          <a:p>
            <a:fld id="{3050ACFF-56C3-4453-9BAD-A02FE717F83E}" type="datetimeFigureOut">
              <a:rPr lang="en-US" smtClean="0"/>
              <a:t>11/11/2021</a:t>
            </a:fld>
            <a:endParaRPr lang="en-US"/>
          </a:p>
        </p:txBody>
      </p:sp>
      <p:sp>
        <p:nvSpPr>
          <p:cNvPr id="5" name="Footer Placeholder 4">
            <a:extLst>
              <a:ext uri="{FF2B5EF4-FFF2-40B4-BE49-F238E27FC236}">
                <a16:creationId xmlns:a16="http://schemas.microsoft.com/office/drawing/2014/main" id="{C338AD29-D9CD-42D8-9604-C47996EE9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2C394-EF43-405B-9653-70AAB9098DE0}"/>
              </a:ext>
            </a:extLst>
          </p:cNvPr>
          <p:cNvSpPr>
            <a:spLocks noGrp="1"/>
          </p:cNvSpPr>
          <p:nvPr>
            <p:ph type="sldNum" sz="quarter" idx="12"/>
          </p:nvPr>
        </p:nvSpPr>
        <p:spPr/>
        <p:txBody>
          <a:bodyPr/>
          <a:lstStyle/>
          <a:p>
            <a:fld id="{5A4A7955-6230-48B4-BD8B-A7C460F75945}" type="slidenum">
              <a:rPr lang="en-US" smtClean="0"/>
              <a:t>‹#›</a:t>
            </a:fld>
            <a:endParaRPr lang="en-US"/>
          </a:p>
        </p:txBody>
      </p:sp>
    </p:spTree>
    <p:extLst>
      <p:ext uri="{BB962C8B-B14F-4D97-AF65-F5344CB8AC3E}">
        <p14:creationId xmlns:p14="http://schemas.microsoft.com/office/powerpoint/2010/main" val="470009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D1E61D-2F00-41ED-8D92-7CAEB9A5A51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647491-5142-48CA-9664-F5082D450F3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4576D-BE01-4BB5-A9F4-7DE4814E6820}"/>
              </a:ext>
            </a:extLst>
          </p:cNvPr>
          <p:cNvSpPr>
            <a:spLocks noGrp="1"/>
          </p:cNvSpPr>
          <p:nvPr>
            <p:ph type="dt" sz="half" idx="10"/>
          </p:nvPr>
        </p:nvSpPr>
        <p:spPr/>
        <p:txBody>
          <a:bodyPr/>
          <a:lstStyle/>
          <a:p>
            <a:fld id="{3050ACFF-56C3-4453-9BAD-A02FE717F83E}" type="datetimeFigureOut">
              <a:rPr lang="en-US" smtClean="0"/>
              <a:t>11/11/2021</a:t>
            </a:fld>
            <a:endParaRPr lang="en-US"/>
          </a:p>
        </p:txBody>
      </p:sp>
      <p:sp>
        <p:nvSpPr>
          <p:cNvPr id="5" name="Footer Placeholder 4">
            <a:extLst>
              <a:ext uri="{FF2B5EF4-FFF2-40B4-BE49-F238E27FC236}">
                <a16:creationId xmlns:a16="http://schemas.microsoft.com/office/drawing/2014/main" id="{5C10CA14-AD61-4101-9143-F7884378C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8B885-CFEA-4882-BBEA-C5F142089598}"/>
              </a:ext>
            </a:extLst>
          </p:cNvPr>
          <p:cNvSpPr>
            <a:spLocks noGrp="1"/>
          </p:cNvSpPr>
          <p:nvPr>
            <p:ph type="sldNum" sz="quarter" idx="12"/>
          </p:nvPr>
        </p:nvSpPr>
        <p:spPr/>
        <p:txBody>
          <a:bodyPr/>
          <a:lstStyle/>
          <a:p>
            <a:fld id="{5A4A7955-6230-48B4-BD8B-A7C460F75945}" type="slidenum">
              <a:rPr lang="en-US" smtClean="0"/>
              <a:t>‹#›</a:t>
            </a:fld>
            <a:endParaRPr lang="en-US"/>
          </a:p>
        </p:txBody>
      </p:sp>
    </p:spTree>
    <p:extLst>
      <p:ext uri="{BB962C8B-B14F-4D97-AF65-F5344CB8AC3E}">
        <p14:creationId xmlns:p14="http://schemas.microsoft.com/office/powerpoint/2010/main" val="228786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bullets">
    <p:bg>
      <p:bgRef idx="1001">
        <a:schemeClr val="bg1"/>
      </p:bgRef>
    </p:bg>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67544" y="1268189"/>
            <a:ext cx="8207375" cy="1224632"/>
          </a:xfrm>
          <a:prstGeom prst="rect">
            <a:avLst/>
          </a:prstGeom>
        </p:spPr>
        <p:txBody>
          <a:bodyPr/>
          <a:lstStyle>
            <a:lvl1pPr marL="0" indent="0">
              <a:buNone/>
              <a:defRPr sz="1800" baseline="0"/>
            </a:lvl1pPr>
          </a:lstStyle>
          <a:p>
            <a:pPr lvl="0"/>
            <a:r>
              <a:rPr lang="en-US"/>
              <a:t>Always use at least size 18 font </a:t>
            </a:r>
          </a:p>
        </p:txBody>
      </p:sp>
      <p:sp>
        <p:nvSpPr>
          <p:cNvPr id="21" name="Title 20"/>
          <p:cNvSpPr>
            <a:spLocks noGrp="1"/>
          </p:cNvSpPr>
          <p:nvPr>
            <p:ph type="title"/>
          </p:nvPr>
        </p:nvSpPr>
        <p:spPr>
          <a:xfrm>
            <a:off x="468313" y="404664"/>
            <a:ext cx="8222679" cy="648072"/>
          </a:xfrm>
          <a:prstGeom prst="rect">
            <a:avLst/>
          </a:prstGeom>
        </p:spPr>
        <p:txBody>
          <a:bodyPr/>
          <a:lstStyle>
            <a:lvl1pPr>
              <a:defRPr sz="3200" b="1">
                <a:solidFill>
                  <a:schemeClr val="tx1"/>
                </a:solidFill>
              </a:defRPr>
            </a:lvl1pPr>
          </a:lstStyle>
          <a:p>
            <a:r>
              <a:rPr lang="en-US"/>
              <a:t>Click to edit Master title style</a:t>
            </a:r>
            <a:endParaRPr lang="en-GB"/>
          </a:p>
        </p:txBody>
      </p:sp>
      <p:sp>
        <p:nvSpPr>
          <p:cNvPr id="3" name="Content Placeholder 2"/>
          <p:cNvSpPr>
            <a:spLocks noGrp="1"/>
          </p:cNvSpPr>
          <p:nvPr>
            <p:ph sz="quarter" idx="13" hasCustomPrompt="1"/>
          </p:nvPr>
        </p:nvSpPr>
        <p:spPr>
          <a:xfrm>
            <a:off x="467544" y="2708274"/>
            <a:ext cx="8223448" cy="3815752"/>
          </a:xfrm>
          <a:prstGeom prst="rect">
            <a:avLst/>
          </a:prstGeom>
        </p:spPr>
        <p:txBody>
          <a:bodyPr/>
          <a:lstStyle>
            <a:lvl1pPr>
              <a:defRPr sz="1800" b="1">
                <a:solidFill>
                  <a:schemeClr val="tx1"/>
                </a:solidFill>
              </a:defRPr>
            </a:lvl1pPr>
            <a:lvl2pPr>
              <a:defRPr sz="1700" b="1">
                <a:solidFill>
                  <a:schemeClr val="tx2"/>
                </a:solidFill>
              </a:defRPr>
            </a:lvl2pPr>
            <a:lvl3pPr>
              <a:defRPr sz="1700" b="1">
                <a:solidFill>
                  <a:schemeClr val="tx2"/>
                </a:solidFill>
              </a:defRPr>
            </a:lvl3pPr>
            <a:lvl4pPr>
              <a:defRPr sz="1700" b="1">
                <a:solidFill>
                  <a:schemeClr val="tx2"/>
                </a:solidFill>
              </a:defRPr>
            </a:lvl4pPr>
            <a:lvl5pPr>
              <a:defRPr sz="1700" b="1">
                <a:solidFill>
                  <a:schemeClr val="tx2"/>
                </a:solidFill>
              </a:defRPr>
            </a:lvl5pPr>
          </a:lstStyle>
          <a:p>
            <a:pPr lvl="0"/>
            <a:r>
              <a:rPr lang="en-US"/>
              <a:t>Always use at least size 18 font </a:t>
            </a:r>
          </a:p>
        </p:txBody>
      </p:sp>
    </p:spTree>
    <p:extLst>
      <p:ext uri="{BB962C8B-B14F-4D97-AF65-F5344CB8AC3E}">
        <p14:creationId xmlns:p14="http://schemas.microsoft.com/office/powerpoint/2010/main" val="8090680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9" userDrawn="1">
          <p15:clr>
            <a:srgbClr val="FBAE40"/>
          </p15:clr>
        </p15:guide>
        <p15:guide id="2" pos="2880" userDrawn="1">
          <p15:clr>
            <a:srgbClr val="FBAE40"/>
          </p15:clr>
        </p15:guide>
        <p15:guide id="3" orient="horz" pos="170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olidFill>
        <a:effectLst/>
      </p:bgPr>
    </p:bg>
    <p:spTree>
      <p:nvGrpSpPr>
        <p:cNvPr id="1" name=""/>
        <p:cNvGrpSpPr/>
        <p:nvPr/>
      </p:nvGrpSpPr>
      <p:grpSpPr>
        <a:xfrm>
          <a:off x="0" y="0"/>
          <a:ext cx="0" cy="0"/>
          <a:chOff x="0" y="0"/>
          <a:chExt cx="0" cy="0"/>
        </a:xfrm>
      </p:grpSpPr>
      <p:pic>
        <p:nvPicPr>
          <p:cNvPr id="4" name="Picture 6" descr="ECC ppt bac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userDrawn="1"/>
        </p:nvSpPr>
        <p:spPr bwMode="auto">
          <a:xfrm>
            <a:off x="6400800" y="41910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GB">
              <a:ea typeface="ＭＳ Ｐゴシック" charset="0"/>
            </a:endParaRPr>
          </a:p>
        </p:txBody>
      </p:sp>
      <p:sp>
        <p:nvSpPr>
          <p:cNvPr id="7171" name="Rectangle 3"/>
          <p:cNvSpPr>
            <a:spLocks noGrp="1" noChangeArrowheads="1"/>
          </p:cNvSpPr>
          <p:nvPr>
            <p:ph type="ctrTitle"/>
          </p:nvPr>
        </p:nvSpPr>
        <p:spPr>
          <a:xfrm>
            <a:off x="685800" y="1752600"/>
            <a:ext cx="7772400" cy="1143000"/>
          </a:xfrm>
        </p:spPr>
        <p:txBody>
          <a:bodyPr/>
          <a:lstStyle>
            <a:lvl1pPr>
              <a:defRPr sz="3700"/>
            </a:lvl1pPr>
          </a:lstStyle>
          <a:p>
            <a:pPr lvl="0"/>
            <a:r>
              <a:rPr lang="en-US" noProof="0"/>
              <a:t>Click to edit Master title style</a:t>
            </a:r>
          </a:p>
        </p:txBody>
      </p:sp>
      <p:sp>
        <p:nvSpPr>
          <p:cNvPr id="7172" name="Rectangle 4"/>
          <p:cNvSpPr>
            <a:spLocks noGrp="1" noChangeArrowheads="1"/>
          </p:cNvSpPr>
          <p:nvPr>
            <p:ph type="subTitle" idx="1"/>
          </p:nvPr>
        </p:nvSpPr>
        <p:spPr>
          <a:xfrm>
            <a:off x="685800" y="3124200"/>
            <a:ext cx="7772400" cy="1447800"/>
          </a:xfrm>
        </p:spPr>
        <p:txBody>
          <a:bodyPr/>
          <a:lstStyle>
            <a:lvl1pPr marL="0" indent="0">
              <a:buFontTx/>
              <a:buNone/>
              <a:defRPr sz="2200"/>
            </a:lvl1pPr>
          </a:lstStyle>
          <a:p>
            <a:pPr lvl="0"/>
            <a:r>
              <a:rPr lang="en-US" noProof="0"/>
              <a:t>Click to edit Master subtitle style</a:t>
            </a:r>
          </a:p>
        </p:txBody>
      </p:sp>
    </p:spTree>
    <p:extLst>
      <p:ext uri="{BB962C8B-B14F-4D97-AF65-F5344CB8AC3E}">
        <p14:creationId xmlns:p14="http://schemas.microsoft.com/office/powerpoint/2010/main" val="2975124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
          <p:cNvSpPr>
            <a:spLocks noGrp="1" noChangeArrowheads="1"/>
          </p:cNvSpPr>
          <p:nvPr>
            <p:ph type="sldNum" sz="quarter" idx="10"/>
          </p:nvPr>
        </p:nvSpPr>
        <p:spPr>
          <a:ln/>
        </p:spPr>
        <p:txBody>
          <a:bodyPr/>
          <a:lstStyle>
            <a:lvl1pPr>
              <a:defRPr/>
            </a:lvl1pPr>
          </a:lstStyle>
          <a:p>
            <a:pPr>
              <a:defRPr/>
            </a:pPr>
            <a:fld id="{9B6F3EC3-4F54-4141-9820-8C188AFD5A24}" type="slidenum">
              <a:rPr lang="en-US"/>
              <a:pPr>
                <a:defRPr/>
              </a:pPr>
              <a:t>‹#›</a:t>
            </a:fld>
            <a:endParaRPr lang="en-US">
              <a:solidFill>
                <a:schemeClr val="tx1"/>
              </a:solidFill>
            </a:endParaRPr>
          </a:p>
        </p:txBody>
      </p:sp>
    </p:spTree>
    <p:extLst>
      <p:ext uri="{BB962C8B-B14F-4D97-AF65-F5344CB8AC3E}">
        <p14:creationId xmlns:p14="http://schemas.microsoft.com/office/powerpoint/2010/main" val="2483854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0"/>
          <p:cNvSpPr>
            <a:spLocks noGrp="1" noChangeArrowheads="1"/>
          </p:cNvSpPr>
          <p:nvPr>
            <p:ph type="sldNum" sz="quarter" idx="10"/>
          </p:nvPr>
        </p:nvSpPr>
        <p:spPr>
          <a:ln/>
        </p:spPr>
        <p:txBody>
          <a:bodyPr/>
          <a:lstStyle>
            <a:lvl1pPr>
              <a:defRPr/>
            </a:lvl1pPr>
          </a:lstStyle>
          <a:p>
            <a:pPr>
              <a:defRPr/>
            </a:pPr>
            <a:fld id="{5AC488E0-3C20-4BFA-8788-94A5C0C34050}" type="slidenum">
              <a:rPr lang="en-US"/>
              <a:pPr>
                <a:defRPr/>
              </a:pPr>
              <a:t>‹#›</a:t>
            </a:fld>
            <a:endParaRPr lang="en-US">
              <a:solidFill>
                <a:schemeClr val="tx1"/>
              </a:solidFill>
            </a:endParaRPr>
          </a:p>
        </p:txBody>
      </p:sp>
    </p:spTree>
    <p:extLst>
      <p:ext uri="{BB962C8B-B14F-4D97-AF65-F5344CB8AC3E}">
        <p14:creationId xmlns:p14="http://schemas.microsoft.com/office/powerpoint/2010/main" val="3023655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438400"/>
            <a:ext cx="38481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2438400"/>
            <a:ext cx="38481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
          <p:cNvSpPr>
            <a:spLocks noGrp="1" noChangeArrowheads="1"/>
          </p:cNvSpPr>
          <p:nvPr>
            <p:ph type="sldNum" sz="quarter" idx="10"/>
          </p:nvPr>
        </p:nvSpPr>
        <p:spPr>
          <a:ln/>
        </p:spPr>
        <p:txBody>
          <a:bodyPr/>
          <a:lstStyle>
            <a:lvl1pPr>
              <a:defRPr/>
            </a:lvl1pPr>
          </a:lstStyle>
          <a:p>
            <a:pPr>
              <a:defRPr/>
            </a:pPr>
            <a:fld id="{965DF208-F6BA-48D2-BE32-DFD9BEF01210}" type="slidenum">
              <a:rPr lang="en-US"/>
              <a:pPr>
                <a:defRPr/>
              </a:pPr>
              <a:t>‹#›</a:t>
            </a:fld>
            <a:endParaRPr lang="en-US">
              <a:solidFill>
                <a:schemeClr val="tx1"/>
              </a:solidFill>
            </a:endParaRPr>
          </a:p>
        </p:txBody>
      </p:sp>
    </p:spTree>
    <p:extLst>
      <p:ext uri="{BB962C8B-B14F-4D97-AF65-F5344CB8AC3E}">
        <p14:creationId xmlns:p14="http://schemas.microsoft.com/office/powerpoint/2010/main" val="798696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0"/>
          <p:cNvSpPr>
            <a:spLocks noGrp="1" noChangeArrowheads="1"/>
          </p:cNvSpPr>
          <p:nvPr>
            <p:ph type="sldNum" sz="quarter" idx="10"/>
          </p:nvPr>
        </p:nvSpPr>
        <p:spPr>
          <a:ln/>
        </p:spPr>
        <p:txBody>
          <a:bodyPr/>
          <a:lstStyle>
            <a:lvl1pPr>
              <a:defRPr/>
            </a:lvl1pPr>
          </a:lstStyle>
          <a:p>
            <a:pPr>
              <a:defRPr/>
            </a:pPr>
            <a:fld id="{7D32E8C3-048F-4DB5-AD06-35246EB5EAB0}" type="slidenum">
              <a:rPr lang="en-US"/>
              <a:pPr>
                <a:defRPr/>
              </a:pPr>
              <a:t>‹#›</a:t>
            </a:fld>
            <a:endParaRPr lang="en-US">
              <a:solidFill>
                <a:schemeClr val="tx1"/>
              </a:solidFill>
            </a:endParaRPr>
          </a:p>
        </p:txBody>
      </p:sp>
    </p:spTree>
    <p:extLst>
      <p:ext uri="{BB962C8B-B14F-4D97-AF65-F5344CB8AC3E}">
        <p14:creationId xmlns:p14="http://schemas.microsoft.com/office/powerpoint/2010/main" val="696702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0"/>
          <p:cNvSpPr>
            <a:spLocks noGrp="1" noChangeArrowheads="1"/>
          </p:cNvSpPr>
          <p:nvPr>
            <p:ph type="sldNum" sz="quarter" idx="10"/>
          </p:nvPr>
        </p:nvSpPr>
        <p:spPr>
          <a:ln/>
        </p:spPr>
        <p:txBody>
          <a:bodyPr/>
          <a:lstStyle>
            <a:lvl1pPr>
              <a:defRPr/>
            </a:lvl1pPr>
          </a:lstStyle>
          <a:p>
            <a:pPr>
              <a:defRPr/>
            </a:pPr>
            <a:fld id="{CE51CBBA-793B-47FA-BF78-E4AFC9490453}" type="slidenum">
              <a:rPr lang="en-US"/>
              <a:pPr>
                <a:defRPr/>
              </a:pPr>
              <a:t>‹#›</a:t>
            </a:fld>
            <a:endParaRPr lang="en-US">
              <a:solidFill>
                <a:schemeClr val="tx1"/>
              </a:solidFill>
            </a:endParaRPr>
          </a:p>
        </p:txBody>
      </p:sp>
    </p:spTree>
    <p:extLst>
      <p:ext uri="{BB962C8B-B14F-4D97-AF65-F5344CB8AC3E}">
        <p14:creationId xmlns:p14="http://schemas.microsoft.com/office/powerpoint/2010/main" val="1560165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
          <p:cNvSpPr>
            <a:spLocks noGrp="1" noChangeArrowheads="1"/>
          </p:cNvSpPr>
          <p:nvPr>
            <p:ph type="sldNum" sz="quarter" idx="10"/>
          </p:nvPr>
        </p:nvSpPr>
        <p:spPr>
          <a:ln/>
        </p:spPr>
        <p:txBody>
          <a:bodyPr/>
          <a:lstStyle>
            <a:lvl1pPr>
              <a:defRPr/>
            </a:lvl1pPr>
          </a:lstStyle>
          <a:p>
            <a:pPr>
              <a:defRPr/>
            </a:pPr>
            <a:fld id="{9869346E-AA40-4AEA-AEC6-92B260C469A1}" type="slidenum">
              <a:rPr lang="en-US"/>
              <a:pPr>
                <a:defRPr/>
              </a:pPr>
              <a:t>‹#›</a:t>
            </a:fld>
            <a:endParaRPr lang="en-US">
              <a:solidFill>
                <a:schemeClr val="tx1"/>
              </a:solidFill>
            </a:endParaRPr>
          </a:p>
        </p:txBody>
      </p:sp>
    </p:spTree>
    <p:extLst>
      <p:ext uri="{BB962C8B-B14F-4D97-AF65-F5344CB8AC3E}">
        <p14:creationId xmlns:p14="http://schemas.microsoft.com/office/powerpoint/2010/main" val="2396269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
          <p:cNvSpPr>
            <a:spLocks noGrp="1" noChangeArrowheads="1"/>
          </p:cNvSpPr>
          <p:nvPr>
            <p:ph type="sldNum" sz="quarter" idx="10"/>
          </p:nvPr>
        </p:nvSpPr>
        <p:spPr>
          <a:ln/>
        </p:spPr>
        <p:txBody>
          <a:bodyPr/>
          <a:lstStyle>
            <a:lvl1pPr>
              <a:defRPr/>
            </a:lvl1pPr>
          </a:lstStyle>
          <a:p>
            <a:pPr>
              <a:defRPr/>
            </a:pPr>
            <a:fld id="{3412CAA3-43A5-49BE-BE7C-AC13A46032AD}" type="slidenum">
              <a:rPr lang="en-US"/>
              <a:pPr>
                <a:defRPr/>
              </a:pPr>
              <a:t>‹#›</a:t>
            </a:fld>
            <a:endParaRPr lang="en-US">
              <a:solidFill>
                <a:schemeClr val="tx1"/>
              </a:solidFill>
            </a:endParaRPr>
          </a:p>
        </p:txBody>
      </p:sp>
    </p:spTree>
    <p:extLst>
      <p:ext uri="{BB962C8B-B14F-4D97-AF65-F5344CB8AC3E}">
        <p14:creationId xmlns:p14="http://schemas.microsoft.com/office/powerpoint/2010/main" val="3776619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
          <p:cNvSpPr>
            <a:spLocks noGrp="1" noChangeArrowheads="1"/>
          </p:cNvSpPr>
          <p:nvPr>
            <p:ph type="sldNum" sz="quarter" idx="10"/>
          </p:nvPr>
        </p:nvSpPr>
        <p:spPr>
          <a:ln/>
        </p:spPr>
        <p:txBody>
          <a:bodyPr/>
          <a:lstStyle>
            <a:lvl1pPr>
              <a:defRPr/>
            </a:lvl1pPr>
          </a:lstStyle>
          <a:p>
            <a:pPr>
              <a:defRPr/>
            </a:pPr>
            <a:fld id="{50A8EB30-72F9-4DB8-923A-5FF13472C0A2}" type="slidenum">
              <a:rPr lang="en-US"/>
              <a:pPr>
                <a:defRPr/>
              </a:pPr>
              <a:t>‹#›</a:t>
            </a:fld>
            <a:endParaRPr lang="en-US">
              <a:solidFill>
                <a:schemeClr val="tx1"/>
              </a:solidFill>
            </a:endParaRPr>
          </a:p>
        </p:txBody>
      </p:sp>
    </p:spTree>
    <p:extLst>
      <p:ext uri="{BB962C8B-B14F-4D97-AF65-F5344CB8AC3E}">
        <p14:creationId xmlns:p14="http://schemas.microsoft.com/office/powerpoint/2010/main" val="161787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
          <p:cNvSpPr>
            <a:spLocks noGrp="1" noChangeArrowheads="1"/>
          </p:cNvSpPr>
          <p:nvPr>
            <p:ph type="sldNum" sz="quarter" idx="10"/>
          </p:nvPr>
        </p:nvSpPr>
        <p:spPr>
          <a:ln/>
        </p:spPr>
        <p:txBody>
          <a:bodyPr/>
          <a:lstStyle>
            <a:lvl1pPr>
              <a:defRPr/>
            </a:lvl1pPr>
          </a:lstStyle>
          <a:p>
            <a:pPr>
              <a:defRPr/>
            </a:pPr>
            <a:fld id="{CA82A8B6-62A5-4F35-9100-17182E3A1369}" type="slidenum">
              <a:rPr lang="en-US"/>
              <a:pPr>
                <a:defRPr/>
              </a:pPr>
              <a:t>‹#›</a:t>
            </a:fld>
            <a:endParaRPr lang="en-US">
              <a:solidFill>
                <a:schemeClr val="tx1"/>
              </a:solidFill>
            </a:endParaRPr>
          </a:p>
        </p:txBody>
      </p:sp>
    </p:spTree>
    <p:extLst>
      <p:ext uri="{BB962C8B-B14F-4D97-AF65-F5344CB8AC3E}">
        <p14:creationId xmlns:p14="http://schemas.microsoft.com/office/powerpoint/2010/main" val="1786872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bg>
      <p:bgRef idx="1001">
        <a:schemeClr val="bg1"/>
      </p:bgRef>
    </p:bg>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67544" y="1268413"/>
            <a:ext cx="3958208"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 </a:t>
            </a:r>
          </a:p>
        </p:txBody>
      </p:sp>
      <p:sp>
        <p:nvSpPr>
          <p:cNvPr id="21" name="Title 20"/>
          <p:cNvSpPr>
            <a:spLocks noGrp="1"/>
          </p:cNvSpPr>
          <p:nvPr>
            <p:ph type="title"/>
          </p:nvPr>
        </p:nvSpPr>
        <p:spPr>
          <a:xfrm>
            <a:off x="467544" y="404664"/>
            <a:ext cx="8206680" cy="648072"/>
          </a:xfrm>
          <a:prstGeom prst="rect">
            <a:avLst/>
          </a:prstGeom>
        </p:spPr>
        <p:txBody>
          <a:bodyPr/>
          <a:lstStyle>
            <a:lvl1pPr>
              <a:defRPr sz="3200" b="1">
                <a:solidFill>
                  <a:schemeClr val="tx1"/>
                </a:solidFill>
              </a:defRPr>
            </a:lvl1pPr>
          </a:lstStyle>
          <a:p>
            <a:r>
              <a:rPr lang="en-US"/>
              <a:t>Click to edit Master title style</a:t>
            </a:r>
            <a:endParaRPr lang="en-GB"/>
          </a:p>
        </p:txBody>
      </p:sp>
      <p:sp>
        <p:nvSpPr>
          <p:cNvPr id="9" name="Content Placeholder 17"/>
          <p:cNvSpPr>
            <a:spLocks noGrp="1"/>
          </p:cNvSpPr>
          <p:nvPr>
            <p:ph sz="quarter" idx="13" hasCustomPrompt="1"/>
          </p:nvPr>
        </p:nvSpPr>
        <p:spPr>
          <a:xfrm>
            <a:off x="4716016" y="1268413"/>
            <a:ext cx="3958208"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 </a:t>
            </a:r>
          </a:p>
        </p:txBody>
      </p:sp>
    </p:spTree>
    <p:extLst>
      <p:ext uri="{BB962C8B-B14F-4D97-AF65-F5344CB8AC3E}">
        <p14:creationId xmlns:p14="http://schemas.microsoft.com/office/powerpoint/2010/main" val="28184969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1143000"/>
            <a:ext cx="19621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43000"/>
            <a:ext cx="57340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
          <p:cNvSpPr>
            <a:spLocks noGrp="1" noChangeArrowheads="1"/>
          </p:cNvSpPr>
          <p:nvPr>
            <p:ph type="sldNum" sz="quarter" idx="10"/>
          </p:nvPr>
        </p:nvSpPr>
        <p:spPr>
          <a:ln/>
        </p:spPr>
        <p:txBody>
          <a:bodyPr/>
          <a:lstStyle>
            <a:lvl1pPr>
              <a:defRPr/>
            </a:lvl1pPr>
          </a:lstStyle>
          <a:p>
            <a:pPr>
              <a:defRPr/>
            </a:pPr>
            <a:fld id="{737112D7-91BF-4183-8A15-379895964A65}" type="slidenum">
              <a:rPr lang="en-US"/>
              <a:pPr>
                <a:defRPr/>
              </a:pPr>
              <a:t>‹#›</a:t>
            </a:fld>
            <a:endParaRPr lang="en-US">
              <a:solidFill>
                <a:schemeClr val="tx1"/>
              </a:solidFill>
            </a:endParaRPr>
          </a:p>
        </p:txBody>
      </p:sp>
    </p:spTree>
    <p:extLst>
      <p:ext uri="{BB962C8B-B14F-4D97-AF65-F5344CB8AC3E}">
        <p14:creationId xmlns:p14="http://schemas.microsoft.com/office/powerpoint/2010/main" val="2888107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85800" y="2438400"/>
            <a:ext cx="38481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2438400"/>
            <a:ext cx="38481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
          <p:cNvSpPr>
            <a:spLocks noGrp="1" noChangeArrowheads="1"/>
          </p:cNvSpPr>
          <p:nvPr>
            <p:ph type="sldNum" sz="quarter" idx="10"/>
          </p:nvPr>
        </p:nvSpPr>
        <p:spPr>
          <a:ln/>
        </p:spPr>
        <p:txBody>
          <a:bodyPr/>
          <a:lstStyle>
            <a:lvl1pPr>
              <a:defRPr/>
            </a:lvl1pPr>
          </a:lstStyle>
          <a:p>
            <a:pPr>
              <a:defRPr/>
            </a:pPr>
            <a:fld id="{545DC395-8ED0-40DF-B9BB-78DBC33C6EEB}" type="slidenum">
              <a:rPr lang="en-US"/>
              <a:pPr>
                <a:defRPr/>
              </a:pPr>
              <a:t>‹#›</a:t>
            </a:fld>
            <a:endParaRPr lang="en-US">
              <a:solidFill>
                <a:schemeClr val="tx1"/>
              </a:solidFill>
            </a:endParaRPr>
          </a:p>
        </p:txBody>
      </p:sp>
    </p:spTree>
    <p:extLst>
      <p:ext uri="{BB962C8B-B14F-4D97-AF65-F5344CB8AC3E}">
        <p14:creationId xmlns:p14="http://schemas.microsoft.com/office/powerpoint/2010/main" val="1352783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67544" y="1268413"/>
            <a:ext cx="8208144"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a:t>
            </a:r>
          </a:p>
        </p:txBody>
      </p:sp>
      <p:sp>
        <p:nvSpPr>
          <p:cNvPr id="21" name="Title 20"/>
          <p:cNvSpPr>
            <a:spLocks noGrp="1"/>
          </p:cNvSpPr>
          <p:nvPr>
            <p:ph type="title"/>
          </p:nvPr>
        </p:nvSpPr>
        <p:spPr>
          <a:xfrm>
            <a:off x="467544" y="404664"/>
            <a:ext cx="8208144" cy="648072"/>
          </a:xfrm>
          <a:prstGeom prst="rect">
            <a:avLst/>
          </a:prstGeom>
        </p:spPr>
        <p:txBody>
          <a:bodyPr/>
          <a:lstStyle>
            <a:lvl1pPr>
              <a:defRPr sz="3200" b="1">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2400886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pyright Slide">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67544" y="1268413"/>
            <a:ext cx="8208144"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a:t>
            </a:r>
          </a:p>
        </p:txBody>
      </p:sp>
      <p:sp>
        <p:nvSpPr>
          <p:cNvPr id="21" name="Title 20"/>
          <p:cNvSpPr>
            <a:spLocks noGrp="1"/>
          </p:cNvSpPr>
          <p:nvPr>
            <p:ph type="title"/>
          </p:nvPr>
        </p:nvSpPr>
        <p:spPr>
          <a:xfrm>
            <a:off x="467544" y="404664"/>
            <a:ext cx="8208144" cy="648072"/>
          </a:xfrm>
          <a:prstGeom prst="rect">
            <a:avLst/>
          </a:prstGeom>
        </p:spPr>
        <p:txBody>
          <a:bodyPr/>
          <a:lstStyle>
            <a:lvl1pPr>
              <a:defRPr sz="3200" b="1">
                <a:solidFill>
                  <a:schemeClr val="tx1"/>
                </a:solidFill>
              </a:defRPr>
            </a:lvl1pPr>
          </a:lstStyle>
          <a:p>
            <a:r>
              <a:rPr lang="en-US"/>
              <a:t>Click to edit Master title style</a:t>
            </a:r>
            <a:endParaRPr lang="en-GB"/>
          </a:p>
        </p:txBody>
      </p:sp>
      <p:sp>
        <p:nvSpPr>
          <p:cNvPr id="4" name="TextBox 3"/>
          <p:cNvSpPr txBox="1"/>
          <p:nvPr userDrawn="1"/>
        </p:nvSpPr>
        <p:spPr>
          <a:xfrm>
            <a:off x="7524328" y="6597352"/>
            <a:ext cx="1296144" cy="216024"/>
          </a:xfrm>
          <a:prstGeom prst="rect">
            <a:avLst/>
          </a:prstGeom>
          <a:noFill/>
        </p:spPr>
        <p:txBody>
          <a:bodyPr wrap="square" rtlCol="0">
            <a:spAutoFit/>
          </a:bodyPr>
          <a:lstStyle/>
          <a:p>
            <a:r>
              <a:rPr lang="en-US" sz="800">
                <a:latin typeface="+mn-lt"/>
              </a:rPr>
              <a:t>© Essex County Council</a:t>
            </a:r>
          </a:p>
        </p:txBody>
      </p:sp>
    </p:spTree>
    <p:extLst>
      <p:ext uri="{BB962C8B-B14F-4D97-AF65-F5344CB8AC3E}">
        <p14:creationId xmlns:p14="http://schemas.microsoft.com/office/powerpoint/2010/main" val="2884297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82560"/>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ctrTitle" hasCustomPrompt="1"/>
          </p:nvPr>
        </p:nvSpPr>
        <p:spPr>
          <a:xfrm>
            <a:off x="467544" y="1752600"/>
            <a:ext cx="8208144" cy="1388368"/>
          </a:xfrm>
          <a:prstGeom prst="rect">
            <a:avLst/>
          </a:prstGeom>
        </p:spPr>
        <p:txBody>
          <a:bodyPr/>
          <a:lstStyle>
            <a:lvl1pPr>
              <a:defRPr sz="4400" b="1" baseline="0">
                <a:solidFill>
                  <a:schemeClr val="tx1"/>
                </a:solidFill>
                <a:latin typeface="Arial Bold" panose="020B0704020202020204" pitchFamily="34" charset="0"/>
                <a:cs typeface="Arial Bold" panose="020B0704020202020204" pitchFamily="34" charset="0"/>
              </a:defRPr>
            </a:lvl1pPr>
          </a:lstStyle>
          <a:p>
            <a:pPr lvl="0"/>
            <a:r>
              <a:rPr lang="en-US" noProof="0"/>
              <a:t>Click to add title</a:t>
            </a:r>
          </a:p>
        </p:txBody>
      </p:sp>
      <p:sp>
        <p:nvSpPr>
          <p:cNvPr id="7172" name="Rectangle 4"/>
          <p:cNvSpPr>
            <a:spLocks noGrp="1" noChangeArrowheads="1"/>
          </p:cNvSpPr>
          <p:nvPr>
            <p:ph type="subTitle" idx="1" hasCustomPrompt="1"/>
          </p:nvPr>
        </p:nvSpPr>
        <p:spPr>
          <a:xfrm>
            <a:off x="467544" y="1303784"/>
            <a:ext cx="8208144" cy="448816"/>
          </a:xfrm>
          <a:prstGeom prst="rect">
            <a:avLst/>
          </a:prstGeom>
        </p:spPr>
        <p:txBody>
          <a:bodyPr/>
          <a:lstStyle>
            <a:lvl1pPr marL="0" indent="0">
              <a:buFontTx/>
              <a:buNone/>
              <a:defRPr sz="2000" b="0">
                <a:solidFill>
                  <a:schemeClr val="tx1"/>
                </a:solidFill>
                <a:latin typeface="+mn-lt"/>
                <a:cs typeface="Arial Bold" panose="020B0704020202020204" pitchFamily="34" charset="0"/>
              </a:defRPr>
            </a:lvl1pPr>
          </a:lstStyle>
          <a:p>
            <a:pPr lvl="0"/>
            <a:r>
              <a:rPr lang="en-US" noProof="0"/>
              <a:t>Click to add Service / Team</a:t>
            </a:r>
          </a:p>
        </p:txBody>
      </p:sp>
      <p:sp>
        <p:nvSpPr>
          <p:cNvPr id="7" name="Text Placeholder 6"/>
          <p:cNvSpPr>
            <a:spLocks noGrp="1"/>
          </p:cNvSpPr>
          <p:nvPr>
            <p:ph type="body" sz="quarter" idx="11" hasCustomPrompt="1"/>
          </p:nvPr>
        </p:nvSpPr>
        <p:spPr>
          <a:xfrm>
            <a:off x="467544" y="3593070"/>
            <a:ext cx="8208144" cy="1708138"/>
          </a:xfrm>
          <a:prstGeom prst="rect">
            <a:avLst/>
          </a:prstGeom>
        </p:spPr>
        <p:txBody>
          <a:bodyPr/>
          <a:lstStyle>
            <a:lvl1pPr marL="0" indent="0">
              <a:buNone/>
              <a:defRPr sz="1800" baseline="0">
                <a:solidFill>
                  <a:schemeClr val="tx1"/>
                </a:solidFill>
              </a:defRPr>
            </a:lvl1pPr>
          </a:lstStyle>
          <a:p>
            <a:pPr lvl="0"/>
            <a:r>
              <a:rPr lang="en-GB"/>
              <a:t>You can change a slide’s background colour, but always remember to consider accessibility!</a:t>
            </a:r>
          </a:p>
        </p:txBody>
      </p:sp>
      <p:pic>
        <p:nvPicPr>
          <p:cNvPr id="8" name="Picture 7" descr="ECC_Primary_Logo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4328" y="5949280"/>
            <a:ext cx="1169369" cy="568882"/>
          </a:xfrm>
          <a:prstGeom prst="rect">
            <a:avLst/>
          </a:prstGeom>
        </p:spPr>
      </p:pic>
    </p:spTree>
    <p:extLst>
      <p:ext uri="{BB962C8B-B14F-4D97-AF65-F5344CB8AC3E}">
        <p14:creationId xmlns:p14="http://schemas.microsoft.com/office/powerpoint/2010/main" val="1983521609"/>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nd bullets">
    <p:bg>
      <p:bgRef idx="1001">
        <a:schemeClr val="bg1"/>
      </p:bgRef>
    </p:bg>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67544" y="1268189"/>
            <a:ext cx="8207375" cy="1224632"/>
          </a:xfrm>
          <a:prstGeom prst="rect">
            <a:avLst/>
          </a:prstGeom>
        </p:spPr>
        <p:txBody>
          <a:bodyPr/>
          <a:lstStyle>
            <a:lvl1pPr marL="0" indent="0">
              <a:buNone/>
              <a:defRPr sz="1800" baseline="0"/>
            </a:lvl1pPr>
          </a:lstStyle>
          <a:p>
            <a:pPr lvl="0"/>
            <a:r>
              <a:rPr lang="en-US"/>
              <a:t>Always use at least size 18 font </a:t>
            </a:r>
          </a:p>
        </p:txBody>
      </p:sp>
      <p:sp>
        <p:nvSpPr>
          <p:cNvPr id="21" name="Title 20"/>
          <p:cNvSpPr>
            <a:spLocks noGrp="1"/>
          </p:cNvSpPr>
          <p:nvPr>
            <p:ph type="title"/>
          </p:nvPr>
        </p:nvSpPr>
        <p:spPr>
          <a:xfrm>
            <a:off x="468313" y="404664"/>
            <a:ext cx="8222679" cy="648072"/>
          </a:xfrm>
          <a:prstGeom prst="rect">
            <a:avLst/>
          </a:prstGeom>
        </p:spPr>
        <p:txBody>
          <a:bodyPr/>
          <a:lstStyle>
            <a:lvl1pPr>
              <a:defRPr sz="3200" b="1">
                <a:solidFill>
                  <a:schemeClr val="tx1"/>
                </a:solidFill>
              </a:defRPr>
            </a:lvl1pPr>
          </a:lstStyle>
          <a:p>
            <a:r>
              <a:rPr lang="en-US"/>
              <a:t>Click to edit Master title style</a:t>
            </a:r>
            <a:endParaRPr lang="en-GB"/>
          </a:p>
        </p:txBody>
      </p:sp>
      <p:sp>
        <p:nvSpPr>
          <p:cNvPr id="3" name="Content Placeholder 2"/>
          <p:cNvSpPr>
            <a:spLocks noGrp="1"/>
          </p:cNvSpPr>
          <p:nvPr>
            <p:ph sz="quarter" idx="13" hasCustomPrompt="1"/>
          </p:nvPr>
        </p:nvSpPr>
        <p:spPr>
          <a:xfrm>
            <a:off x="467544" y="2708274"/>
            <a:ext cx="8223448" cy="3815752"/>
          </a:xfrm>
          <a:prstGeom prst="rect">
            <a:avLst/>
          </a:prstGeom>
        </p:spPr>
        <p:txBody>
          <a:bodyPr/>
          <a:lstStyle>
            <a:lvl1pPr>
              <a:defRPr sz="1800" b="1">
                <a:solidFill>
                  <a:schemeClr val="tx1"/>
                </a:solidFill>
              </a:defRPr>
            </a:lvl1pPr>
            <a:lvl2pPr>
              <a:defRPr sz="1700" b="1">
                <a:solidFill>
                  <a:schemeClr val="tx2"/>
                </a:solidFill>
              </a:defRPr>
            </a:lvl2pPr>
            <a:lvl3pPr>
              <a:defRPr sz="1700" b="1">
                <a:solidFill>
                  <a:schemeClr val="tx2"/>
                </a:solidFill>
              </a:defRPr>
            </a:lvl3pPr>
            <a:lvl4pPr>
              <a:defRPr sz="1700" b="1">
                <a:solidFill>
                  <a:schemeClr val="tx2"/>
                </a:solidFill>
              </a:defRPr>
            </a:lvl4pPr>
            <a:lvl5pPr>
              <a:defRPr sz="1700" b="1">
                <a:solidFill>
                  <a:schemeClr val="tx2"/>
                </a:solidFill>
              </a:defRPr>
            </a:lvl5pPr>
          </a:lstStyle>
          <a:p>
            <a:pPr lvl="0"/>
            <a:r>
              <a:rPr lang="en-US"/>
              <a:t>Always use at least size 18 font </a:t>
            </a:r>
          </a:p>
        </p:txBody>
      </p:sp>
    </p:spTree>
    <p:extLst>
      <p:ext uri="{BB962C8B-B14F-4D97-AF65-F5344CB8AC3E}">
        <p14:creationId xmlns:p14="http://schemas.microsoft.com/office/powerpoint/2010/main" val="12529334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9">
          <p15:clr>
            <a:srgbClr val="FBAE40"/>
          </p15:clr>
        </p15:guide>
        <p15:guide id="2" pos="2880">
          <p15:clr>
            <a:srgbClr val="FBAE40"/>
          </p15:clr>
        </p15:guide>
        <p15:guide id="3" orient="horz" pos="170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wo content">
    <p:bg>
      <p:bgRef idx="1001">
        <a:schemeClr val="bg1"/>
      </p:bgRef>
    </p:bg>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67544" y="1268413"/>
            <a:ext cx="3958208"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 </a:t>
            </a:r>
          </a:p>
        </p:txBody>
      </p:sp>
      <p:sp>
        <p:nvSpPr>
          <p:cNvPr id="21" name="Title 20"/>
          <p:cNvSpPr>
            <a:spLocks noGrp="1"/>
          </p:cNvSpPr>
          <p:nvPr>
            <p:ph type="title"/>
          </p:nvPr>
        </p:nvSpPr>
        <p:spPr>
          <a:xfrm>
            <a:off x="467544" y="404664"/>
            <a:ext cx="8206680" cy="648072"/>
          </a:xfrm>
          <a:prstGeom prst="rect">
            <a:avLst/>
          </a:prstGeom>
        </p:spPr>
        <p:txBody>
          <a:bodyPr/>
          <a:lstStyle>
            <a:lvl1pPr>
              <a:defRPr sz="3200" b="1">
                <a:solidFill>
                  <a:schemeClr val="tx1"/>
                </a:solidFill>
              </a:defRPr>
            </a:lvl1pPr>
          </a:lstStyle>
          <a:p>
            <a:r>
              <a:rPr lang="en-US"/>
              <a:t>Click to edit Master title style</a:t>
            </a:r>
            <a:endParaRPr lang="en-GB"/>
          </a:p>
        </p:txBody>
      </p:sp>
      <p:sp>
        <p:nvSpPr>
          <p:cNvPr id="9" name="Content Placeholder 17"/>
          <p:cNvSpPr>
            <a:spLocks noGrp="1"/>
          </p:cNvSpPr>
          <p:nvPr>
            <p:ph sz="quarter" idx="13" hasCustomPrompt="1"/>
          </p:nvPr>
        </p:nvSpPr>
        <p:spPr>
          <a:xfrm>
            <a:off x="4716016" y="1268413"/>
            <a:ext cx="3958208"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 </a:t>
            </a:r>
          </a:p>
        </p:txBody>
      </p:sp>
    </p:spTree>
    <p:extLst>
      <p:ext uri="{BB962C8B-B14F-4D97-AF65-F5344CB8AC3E}">
        <p14:creationId xmlns:p14="http://schemas.microsoft.com/office/powerpoint/2010/main" val="12182523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67544" y="1268413"/>
            <a:ext cx="8208144"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a:t>
            </a:r>
          </a:p>
        </p:txBody>
      </p:sp>
      <p:sp>
        <p:nvSpPr>
          <p:cNvPr id="21" name="Title 20"/>
          <p:cNvSpPr>
            <a:spLocks noGrp="1"/>
          </p:cNvSpPr>
          <p:nvPr>
            <p:ph type="title"/>
          </p:nvPr>
        </p:nvSpPr>
        <p:spPr>
          <a:xfrm>
            <a:off x="467544" y="404664"/>
            <a:ext cx="8208144" cy="648072"/>
          </a:xfrm>
          <a:prstGeom prst="rect">
            <a:avLst/>
          </a:prstGeom>
        </p:spPr>
        <p:txBody>
          <a:bodyPr/>
          <a:lstStyle>
            <a:lvl1pPr>
              <a:defRPr sz="3200" b="1">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1146487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pyright Slide">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67544" y="1268413"/>
            <a:ext cx="8208144"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a:t>
            </a:r>
          </a:p>
        </p:txBody>
      </p:sp>
      <p:sp>
        <p:nvSpPr>
          <p:cNvPr id="21" name="Title 20"/>
          <p:cNvSpPr>
            <a:spLocks noGrp="1"/>
          </p:cNvSpPr>
          <p:nvPr>
            <p:ph type="title"/>
          </p:nvPr>
        </p:nvSpPr>
        <p:spPr>
          <a:xfrm>
            <a:off x="467544" y="404664"/>
            <a:ext cx="8208144" cy="648072"/>
          </a:xfrm>
          <a:prstGeom prst="rect">
            <a:avLst/>
          </a:prstGeom>
        </p:spPr>
        <p:txBody>
          <a:bodyPr/>
          <a:lstStyle>
            <a:lvl1pPr>
              <a:defRPr sz="3200" b="1">
                <a:solidFill>
                  <a:schemeClr val="tx1"/>
                </a:solidFill>
              </a:defRPr>
            </a:lvl1pPr>
          </a:lstStyle>
          <a:p>
            <a:r>
              <a:rPr lang="en-US"/>
              <a:t>Click to edit Master title style</a:t>
            </a:r>
            <a:endParaRPr lang="en-GB"/>
          </a:p>
        </p:txBody>
      </p:sp>
      <p:sp>
        <p:nvSpPr>
          <p:cNvPr id="4" name="TextBox 3"/>
          <p:cNvSpPr txBox="1"/>
          <p:nvPr userDrawn="1"/>
        </p:nvSpPr>
        <p:spPr>
          <a:xfrm>
            <a:off x="7524328" y="6597352"/>
            <a:ext cx="1296144" cy="216024"/>
          </a:xfrm>
          <a:prstGeom prst="rect">
            <a:avLst/>
          </a:prstGeom>
          <a:noFill/>
        </p:spPr>
        <p:txBody>
          <a:bodyPr wrap="square" rtlCol="0">
            <a:spAutoFit/>
          </a:bodyPr>
          <a:lstStyle/>
          <a:p>
            <a:r>
              <a:rPr lang="en-US" sz="800">
                <a:latin typeface="+mn-lt"/>
              </a:rPr>
              <a:t>© Essex County Council</a:t>
            </a:r>
          </a:p>
        </p:txBody>
      </p:sp>
    </p:spTree>
    <p:extLst>
      <p:ext uri="{BB962C8B-B14F-4D97-AF65-F5344CB8AC3E}">
        <p14:creationId xmlns:p14="http://schemas.microsoft.com/office/powerpoint/2010/main" val="1548118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Black Logo">
    <p:bg>
      <p:bgPr>
        <a:solidFill>
          <a:schemeClr val="tx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ctrTitle" hasCustomPrompt="1"/>
          </p:nvPr>
        </p:nvSpPr>
        <p:spPr>
          <a:xfrm>
            <a:off x="467544" y="1752600"/>
            <a:ext cx="8208144" cy="1388368"/>
          </a:xfrm>
          <a:prstGeom prst="rect">
            <a:avLst/>
          </a:prstGeom>
        </p:spPr>
        <p:txBody>
          <a:bodyPr/>
          <a:lstStyle>
            <a:lvl1pPr>
              <a:defRPr sz="4400" b="1" baseline="0">
                <a:solidFill>
                  <a:schemeClr val="bg1"/>
                </a:solidFill>
                <a:latin typeface="Arial Bold" panose="020B0704020202020204" pitchFamily="34" charset="0"/>
                <a:cs typeface="Arial Bold" panose="020B0704020202020204" pitchFamily="34" charset="0"/>
              </a:defRPr>
            </a:lvl1pPr>
          </a:lstStyle>
          <a:p>
            <a:pPr lvl="0"/>
            <a:r>
              <a:rPr lang="en-US" noProof="0"/>
              <a:t>Click to add title</a:t>
            </a:r>
          </a:p>
        </p:txBody>
      </p:sp>
      <p:sp>
        <p:nvSpPr>
          <p:cNvPr id="7172" name="Rectangle 4"/>
          <p:cNvSpPr>
            <a:spLocks noGrp="1" noChangeArrowheads="1"/>
          </p:cNvSpPr>
          <p:nvPr>
            <p:ph type="subTitle" idx="1" hasCustomPrompt="1"/>
          </p:nvPr>
        </p:nvSpPr>
        <p:spPr>
          <a:xfrm>
            <a:off x="467544" y="1303784"/>
            <a:ext cx="8208144" cy="448816"/>
          </a:xfrm>
          <a:prstGeom prst="rect">
            <a:avLst/>
          </a:prstGeom>
        </p:spPr>
        <p:txBody>
          <a:bodyPr/>
          <a:lstStyle>
            <a:lvl1pPr marL="0" indent="0">
              <a:buFontTx/>
              <a:buNone/>
              <a:defRPr sz="2000" b="0">
                <a:solidFill>
                  <a:schemeClr val="bg1"/>
                </a:solidFill>
                <a:latin typeface="+mn-lt"/>
                <a:cs typeface="Arial Bold" panose="020B0704020202020204" pitchFamily="34" charset="0"/>
              </a:defRPr>
            </a:lvl1pPr>
          </a:lstStyle>
          <a:p>
            <a:pPr lvl="0"/>
            <a:r>
              <a:rPr lang="en-US" noProof="0"/>
              <a:t>Click to add Service / Team</a:t>
            </a:r>
          </a:p>
        </p:txBody>
      </p:sp>
      <p:sp>
        <p:nvSpPr>
          <p:cNvPr id="7" name="Text Placeholder 6"/>
          <p:cNvSpPr>
            <a:spLocks noGrp="1"/>
          </p:cNvSpPr>
          <p:nvPr>
            <p:ph type="body" sz="quarter" idx="11" hasCustomPrompt="1"/>
          </p:nvPr>
        </p:nvSpPr>
        <p:spPr>
          <a:xfrm>
            <a:off x="467544" y="3593070"/>
            <a:ext cx="8208144" cy="1708138"/>
          </a:xfrm>
          <a:prstGeom prst="rect">
            <a:avLst/>
          </a:prstGeom>
        </p:spPr>
        <p:txBody>
          <a:bodyPr/>
          <a:lstStyle>
            <a:lvl1pPr marL="0" indent="0">
              <a:buNone/>
              <a:defRPr sz="1800" baseline="0">
                <a:solidFill>
                  <a:schemeClr val="bg1"/>
                </a:solidFill>
              </a:defRPr>
            </a:lvl1pPr>
          </a:lstStyle>
          <a:p>
            <a:pPr lvl="0"/>
            <a:r>
              <a:rPr lang="en-GB"/>
              <a:t>You can change a slides background colour, </a:t>
            </a:r>
            <a:br>
              <a:rPr lang="en-GB"/>
            </a:br>
            <a:r>
              <a:rPr lang="en-GB"/>
              <a:t>but always remember to consider accessibility!</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4328" y="5949280"/>
            <a:ext cx="1169368" cy="568882"/>
          </a:xfrm>
          <a:prstGeom prst="rect">
            <a:avLst/>
          </a:prstGeom>
        </p:spPr>
      </p:pic>
    </p:spTree>
    <p:extLst>
      <p:ext uri="{BB962C8B-B14F-4D97-AF65-F5344CB8AC3E}">
        <p14:creationId xmlns:p14="http://schemas.microsoft.com/office/powerpoint/2010/main" val="390964854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67544" y="1268413"/>
            <a:ext cx="8208144"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a:t>
            </a:r>
          </a:p>
        </p:txBody>
      </p:sp>
      <p:sp>
        <p:nvSpPr>
          <p:cNvPr id="21" name="Title 20"/>
          <p:cNvSpPr>
            <a:spLocks noGrp="1"/>
          </p:cNvSpPr>
          <p:nvPr>
            <p:ph type="title"/>
          </p:nvPr>
        </p:nvSpPr>
        <p:spPr>
          <a:xfrm>
            <a:off x="467544" y="404664"/>
            <a:ext cx="8208144" cy="648072"/>
          </a:xfrm>
          <a:prstGeom prst="rect">
            <a:avLst/>
          </a:prstGeom>
        </p:spPr>
        <p:txBody>
          <a:bodyPr/>
          <a:lstStyle>
            <a:lvl1pPr>
              <a:defRPr sz="3200" b="1">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3339307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Red Logo">
    <p:bg>
      <p:bgRef idx="1001">
        <a:schemeClr val="bg1"/>
      </p:bgRef>
    </p:bg>
    <p:spTree>
      <p:nvGrpSpPr>
        <p:cNvPr id="1" name=""/>
        <p:cNvGrpSpPr/>
        <p:nvPr/>
      </p:nvGrpSpPr>
      <p:grpSpPr>
        <a:xfrm>
          <a:off x="0" y="0"/>
          <a:ext cx="0" cy="0"/>
          <a:chOff x="0" y="0"/>
          <a:chExt cx="0" cy="0"/>
        </a:xfrm>
      </p:grpSpPr>
      <p:sp>
        <p:nvSpPr>
          <p:cNvPr id="7171" name="Rectangle 3"/>
          <p:cNvSpPr>
            <a:spLocks noGrp="1" noChangeArrowheads="1"/>
          </p:cNvSpPr>
          <p:nvPr>
            <p:ph type="ctrTitle" hasCustomPrompt="1"/>
          </p:nvPr>
        </p:nvSpPr>
        <p:spPr>
          <a:xfrm>
            <a:off x="467544" y="1752600"/>
            <a:ext cx="8208144" cy="1388368"/>
          </a:xfrm>
          <a:prstGeom prst="rect">
            <a:avLst/>
          </a:prstGeom>
        </p:spPr>
        <p:txBody>
          <a:bodyPr/>
          <a:lstStyle>
            <a:lvl1pPr>
              <a:defRPr sz="4400" b="1" baseline="0">
                <a:solidFill>
                  <a:schemeClr val="tx1"/>
                </a:solidFill>
                <a:latin typeface="Arial Bold" panose="020B0704020202020204" pitchFamily="34" charset="0"/>
                <a:cs typeface="Arial Bold" panose="020B0704020202020204" pitchFamily="34" charset="0"/>
              </a:defRPr>
            </a:lvl1pPr>
          </a:lstStyle>
          <a:p>
            <a:pPr lvl="0"/>
            <a:r>
              <a:rPr lang="en-US" noProof="0"/>
              <a:t>Click to add title</a:t>
            </a:r>
          </a:p>
        </p:txBody>
      </p:sp>
      <p:sp>
        <p:nvSpPr>
          <p:cNvPr id="7172" name="Rectangle 4"/>
          <p:cNvSpPr>
            <a:spLocks noGrp="1" noChangeArrowheads="1"/>
          </p:cNvSpPr>
          <p:nvPr>
            <p:ph type="subTitle" idx="1" hasCustomPrompt="1"/>
          </p:nvPr>
        </p:nvSpPr>
        <p:spPr>
          <a:xfrm>
            <a:off x="467544" y="1303784"/>
            <a:ext cx="8208144" cy="448816"/>
          </a:xfrm>
          <a:prstGeom prst="rect">
            <a:avLst/>
          </a:prstGeom>
        </p:spPr>
        <p:txBody>
          <a:bodyPr/>
          <a:lstStyle>
            <a:lvl1pPr marL="0" indent="0">
              <a:buFontTx/>
              <a:buNone/>
              <a:defRPr sz="2000" b="0">
                <a:solidFill>
                  <a:schemeClr val="tx1"/>
                </a:solidFill>
                <a:latin typeface="+mn-lt"/>
                <a:cs typeface="Arial Bold" panose="020B0704020202020204" pitchFamily="34" charset="0"/>
              </a:defRPr>
            </a:lvl1pPr>
          </a:lstStyle>
          <a:p>
            <a:pPr lvl="0"/>
            <a:r>
              <a:rPr lang="en-US" noProof="0"/>
              <a:t>Click to add Service / Team</a:t>
            </a:r>
          </a:p>
        </p:txBody>
      </p:sp>
      <p:sp>
        <p:nvSpPr>
          <p:cNvPr id="7" name="Text Placeholder 6"/>
          <p:cNvSpPr>
            <a:spLocks noGrp="1"/>
          </p:cNvSpPr>
          <p:nvPr>
            <p:ph type="body" sz="quarter" idx="11" hasCustomPrompt="1"/>
          </p:nvPr>
        </p:nvSpPr>
        <p:spPr>
          <a:xfrm>
            <a:off x="467544" y="3593070"/>
            <a:ext cx="8208144" cy="1708138"/>
          </a:xfrm>
          <a:prstGeom prst="rect">
            <a:avLst/>
          </a:prstGeom>
        </p:spPr>
        <p:txBody>
          <a:bodyPr/>
          <a:lstStyle>
            <a:lvl1pPr marL="0" indent="0">
              <a:buNone/>
              <a:defRPr sz="1800" baseline="0">
                <a:solidFill>
                  <a:schemeClr val="tx1"/>
                </a:solidFill>
              </a:defRPr>
            </a:lvl1pPr>
          </a:lstStyle>
          <a:p>
            <a:pPr lvl="0"/>
            <a:r>
              <a:rPr lang="en-GB"/>
              <a:t>You can change a slides background colour, </a:t>
            </a:r>
            <a:br>
              <a:rPr lang="en-GB"/>
            </a:br>
            <a:r>
              <a:rPr lang="en-GB"/>
              <a:t>but always remember to consider accessibility!</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4328" y="5947334"/>
            <a:ext cx="1169368" cy="568881"/>
          </a:xfrm>
          <a:prstGeom prst="rect">
            <a:avLst/>
          </a:prstGeom>
        </p:spPr>
      </p:pic>
    </p:spTree>
    <p:extLst>
      <p:ext uri="{BB962C8B-B14F-4D97-AF65-F5344CB8AC3E}">
        <p14:creationId xmlns:p14="http://schemas.microsoft.com/office/powerpoint/2010/main" val="2236786974"/>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2958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8673E-C682-40D3-930D-3E1FDA29D0C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9258579-BF34-4F18-8749-63C9B16AEFCE}"/>
              </a:ext>
            </a:extLst>
          </p:cNvPr>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E32F5F-346B-432B-8D50-02283EDB6179}"/>
              </a:ext>
            </a:extLst>
          </p:cNvPr>
          <p:cNvSpPr>
            <a:spLocks noGrp="1"/>
          </p:cNvSpPr>
          <p:nvPr>
            <p:ph type="dt" sz="half" idx="10"/>
          </p:nvPr>
        </p:nvSpPr>
        <p:spPr/>
        <p:txBody>
          <a:bodyPr/>
          <a:lstStyle/>
          <a:p>
            <a:fld id="{BE91BE00-C3F3-4DE9-93A9-B19053F104AA}" type="datetimeFigureOut">
              <a:rPr lang="en-GB" smtClean="0"/>
              <a:t>11/11/2021</a:t>
            </a:fld>
            <a:endParaRPr lang="en-GB"/>
          </a:p>
        </p:txBody>
      </p:sp>
      <p:sp>
        <p:nvSpPr>
          <p:cNvPr id="5" name="Footer Placeholder 4">
            <a:extLst>
              <a:ext uri="{FF2B5EF4-FFF2-40B4-BE49-F238E27FC236}">
                <a16:creationId xmlns:a16="http://schemas.microsoft.com/office/drawing/2014/main" id="{8E1566AF-9682-4F55-B860-38F8EC0E4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8D241C-1208-4B05-9511-8CBF28DBFB7A}"/>
              </a:ext>
            </a:extLst>
          </p:cNvPr>
          <p:cNvSpPr>
            <a:spLocks noGrp="1"/>
          </p:cNvSpPr>
          <p:nvPr>
            <p:ph type="sldNum" sz="quarter" idx="12"/>
          </p:nvPr>
        </p:nvSpPr>
        <p:spPr/>
        <p:txBody>
          <a:bodyPr/>
          <a:lstStyle/>
          <a:p>
            <a:fld id="{1C5E3646-66EC-4060-BB8A-2EEAAB94D10A}" type="slidenum">
              <a:rPr lang="en-GB" smtClean="0"/>
              <a:t>‹#›</a:t>
            </a:fld>
            <a:endParaRPr lang="en-GB"/>
          </a:p>
        </p:txBody>
      </p:sp>
    </p:spTree>
    <p:extLst>
      <p:ext uri="{BB962C8B-B14F-4D97-AF65-F5344CB8AC3E}">
        <p14:creationId xmlns:p14="http://schemas.microsoft.com/office/powerpoint/2010/main" val="1965081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F8B74-D65A-4EBA-8D63-D1A610529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E36B46-D65C-4CA7-8454-93B256918C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8935E9-8C63-4EFD-AC43-AF44D47D3B96}"/>
              </a:ext>
            </a:extLst>
          </p:cNvPr>
          <p:cNvSpPr>
            <a:spLocks noGrp="1"/>
          </p:cNvSpPr>
          <p:nvPr>
            <p:ph type="dt" sz="half" idx="10"/>
          </p:nvPr>
        </p:nvSpPr>
        <p:spPr/>
        <p:txBody>
          <a:bodyPr/>
          <a:lstStyle/>
          <a:p>
            <a:fld id="{BE91BE00-C3F3-4DE9-93A9-B19053F104AA}" type="datetimeFigureOut">
              <a:rPr lang="en-GB" smtClean="0"/>
              <a:t>11/11/2021</a:t>
            </a:fld>
            <a:endParaRPr lang="en-GB"/>
          </a:p>
        </p:txBody>
      </p:sp>
      <p:sp>
        <p:nvSpPr>
          <p:cNvPr id="5" name="Footer Placeholder 4">
            <a:extLst>
              <a:ext uri="{FF2B5EF4-FFF2-40B4-BE49-F238E27FC236}">
                <a16:creationId xmlns:a16="http://schemas.microsoft.com/office/drawing/2014/main" id="{01A2FDFA-BCE0-4A3B-9010-335377C47C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5F7B58-1330-4F35-AA9F-57BEEEE3A6D7}"/>
              </a:ext>
            </a:extLst>
          </p:cNvPr>
          <p:cNvSpPr>
            <a:spLocks noGrp="1"/>
          </p:cNvSpPr>
          <p:nvPr>
            <p:ph type="sldNum" sz="quarter" idx="12"/>
          </p:nvPr>
        </p:nvSpPr>
        <p:spPr/>
        <p:txBody>
          <a:bodyPr/>
          <a:lstStyle/>
          <a:p>
            <a:fld id="{1C5E3646-66EC-4060-BB8A-2EEAAB94D10A}" type="slidenum">
              <a:rPr lang="en-GB" smtClean="0"/>
              <a:t>‹#›</a:t>
            </a:fld>
            <a:endParaRPr lang="en-GB"/>
          </a:p>
        </p:txBody>
      </p:sp>
    </p:spTree>
    <p:extLst>
      <p:ext uri="{BB962C8B-B14F-4D97-AF65-F5344CB8AC3E}">
        <p14:creationId xmlns:p14="http://schemas.microsoft.com/office/powerpoint/2010/main" val="1948950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70B4-1E88-4B9A-89E1-FBF18CA6649D}"/>
              </a:ext>
            </a:extLst>
          </p:cNvPr>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AE3373D-A091-4F87-86C7-3BED43D7E591}"/>
              </a:ext>
            </a:extLst>
          </p:cNvPr>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D8930F-3D08-4025-871B-6E89DE8B11A5}"/>
              </a:ext>
            </a:extLst>
          </p:cNvPr>
          <p:cNvSpPr>
            <a:spLocks noGrp="1"/>
          </p:cNvSpPr>
          <p:nvPr>
            <p:ph type="dt" sz="half" idx="10"/>
          </p:nvPr>
        </p:nvSpPr>
        <p:spPr/>
        <p:txBody>
          <a:bodyPr/>
          <a:lstStyle/>
          <a:p>
            <a:fld id="{BE91BE00-C3F3-4DE9-93A9-B19053F104AA}" type="datetimeFigureOut">
              <a:rPr lang="en-GB" smtClean="0"/>
              <a:t>11/11/2021</a:t>
            </a:fld>
            <a:endParaRPr lang="en-GB"/>
          </a:p>
        </p:txBody>
      </p:sp>
      <p:sp>
        <p:nvSpPr>
          <p:cNvPr id="5" name="Footer Placeholder 4">
            <a:extLst>
              <a:ext uri="{FF2B5EF4-FFF2-40B4-BE49-F238E27FC236}">
                <a16:creationId xmlns:a16="http://schemas.microsoft.com/office/drawing/2014/main" id="{7A2855E7-A5D9-4A1A-B3EB-8ACA05471B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033DA0-A4EA-40C2-9736-29D7411950C5}"/>
              </a:ext>
            </a:extLst>
          </p:cNvPr>
          <p:cNvSpPr>
            <a:spLocks noGrp="1"/>
          </p:cNvSpPr>
          <p:nvPr>
            <p:ph type="sldNum" sz="quarter" idx="12"/>
          </p:nvPr>
        </p:nvSpPr>
        <p:spPr/>
        <p:txBody>
          <a:bodyPr/>
          <a:lstStyle/>
          <a:p>
            <a:fld id="{1C5E3646-66EC-4060-BB8A-2EEAAB94D10A}" type="slidenum">
              <a:rPr lang="en-GB" smtClean="0"/>
              <a:t>‹#›</a:t>
            </a:fld>
            <a:endParaRPr lang="en-GB"/>
          </a:p>
        </p:txBody>
      </p:sp>
    </p:spTree>
    <p:extLst>
      <p:ext uri="{BB962C8B-B14F-4D97-AF65-F5344CB8AC3E}">
        <p14:creationId xmlns:p14="http://schemas.microsoft.com/office/powerpoint/2010/main" val="40983977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00C11-F8B8-4132-AEC8-77E06343F0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AD179F-BE38-4CE1-9F93-ED1F0EA545F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625D8FE-DF8C-4F6C-A8C4-7021B1E2081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505FBA-747A-4B02-974E-F48C199216BC}"/>
              </a:ext>
            </a:extLst>
          </p:cNvPr>
          <p:cNvSpPr>
            <a:spLocks noGrp="1"/>
          </p:cNvSpPr>
          <p:nvPr>
            <p:ph type="dt" sz="half" idx="10"/>
          </p:nvPr>
        </p:nvSpPr>
        <p:spPr/>
        <p:txBody>
          <a:bodyPr/>
          <a:lstStyle/>
          <a:p>
            <a:fld id="{BE91BE00-C3F3-4DE9-93A9-B19053F104AA}" type="datetimeFigureOut">
              <a:rPr lang="en-GB" smtClean="0"/>
              <a:t>11/11/2021</a:t>
            </a:fld>
            <a:endParaRPr lang="en-GB"/>
          </a:p>
        </p:txBody>
      </p:sp>
      <p:sp>
        <p:nvSpPr>
          <p:cNvPr id="6" name="Footer Placeholder 5">
            <a:extLst>
              <a:ext uri="{FF2B5EF4-FFF2-40B4-BE49-F238E27FC236}">
                <a16:creationId xmlns:a16="http://schemas.microsoft.com/office/drawing/2014/main" id="{A2F7CD57-AEE7-4224-8E14-806965B4A4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6CEDB8-B9E6-4A7C-A06B-0BBDE94F70EE}"/>
              </a:ext>
            </a:extLst>
          </p:cNvPr>
          <p:cNvSpPr>
            <a:spLocks noGrp="1"/>
          </p:cNvSpPr>
          <p:nvPr>
            <p:ph type="sldNum" sz="quarter" idx="12"/>
          </p:nvPr>
        </p:nvSpPr>
        <p:spPr/>
        <p:txBody>
          <a:bodyPr/>
          <a:lstStyle/>
          <a:p>
            <a:fld id="{1C5E3646-66EC-4060-BB8A-2EEAAB94D10A}" type="slidenum">
              <a:rPr lang="en-GB" smtClean="0"/>
              <a:t>‹#›</a:t>
            </a:fld>
            <a:endParaRPr lang="en-GB"/>
          </a:p>
        </p:txBody>
      </p:sp>
    </p:spTree>
    <p:extLst>
      <p:ext uri="{BB962C8B-B14F-4D97-AF65-F5344CB8AC3E}">
        <p14:creationId xmlns:p14="http://schemas.microsoft.com/office/powerpoint/2010/main" val="3463752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E04A5-3F78-44EA-8929-FF6629FAFCB1}"/>
              </a:ext>
            </a:extLst>
          </p:cNvPr>
          <p:cNvSpPr>
            <a:spLocks noGrp="1"/>
          </p:cNvSpPr>
          <p:nvPr>
            <p:ph type="title"/>
          </p:nvPr>
        </p:nvSpPr>
        <p:spPr>
          <a:xfrm>
            <a:off x="629841" y="365128"/>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6851B2-5DE1-46A1-92AD-81E8F178A620}"/>
              </a:ext>
            </a:extLst>
          </p:cNvPr>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0DE892-8908-4FB1-8098-A6DB76DEB6D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D6AB987-3FAB-4801-B0BA-F95D730C370C}"/>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2500155-FE53-4C9C-AA22-A54067107221}"/>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EBF4B79-7257-4391-91B2-869ACAB580B6}"/>
              </a:ext>
            </a:extLst>
          </p:cNvPr>
          <p:cNvSpPr>
            <a:spLocks noGrp="1"/>
          </p:cNvSpPr>
          <p:nvPr>
            <p:ph type="dt" sz="half" idx="10"/>
          </p:nvPr>
        </p:nvSpPr>
        <p:spPr/>
        <p:txBody>
          <a:bodyPr/>
          <a:lstStyle/>
          <a:p>
            <a:fld id="{BE91BE00-C3F3-4DE9-93A9-B19053F104AA}" type="datetimeFigureOut">
              <a:rPr lang="en-GB" smtClean="0"/>
              <a:t>11/11/2021</a:t>
            </a:fld>
            <a:endParaRPr lang="en-GB"/>
          </a:p>
        </p:txBody>
      </p:sp>
      <p:sp>
        <p:nvSpPr>
          <p:cNvPr id="8" name="Footer Placeholder 7">
            <a:extLst>
              <a:ext uri="{FF2B5EF4-FFF2-40B4-BE49-F238E27FC236}">
                <a16:creationId xmlns:a16="http://schemas.microsoft.com/office/drawing/2014/main" id="{22883904-18DA-4560-BE6B-0EE434B794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39406FD-261A-4ECF-BCAF-DD27D77B91F0}"/>
              </a:ext>
            </a:extLst>
          </p:cNvPr>
          <p:cNvSpPr>
            <a:spLocks noGrp="1"/>
          </p:cNvSpPr>
          <p:nvPr>
            <p:ph type="sldNum" sz="quarter" idx="12"/>
          </p:nvPr>
        </p:nvSpPr>
        <p:spPr/>
        <p:txBody>
          <a:bodyPr/>
          <a:lstStyle/>
          <a:p>
            <a:fld id="{1C5E3646-66EC-4060-BB8A-2EEAAB94D10A}" type="slidenum">
              <a:rPr lang="en-GB" smtClean="0"/>
              <a:t>‹#›</a:t>
            </a:fld>
            <a:endParaRPr lang="en-GB"/>
          </a:p>
        </p:txBody>
      </p:sp>
    </p:spTree>
    <p:extLst>
      <p:ext uri="{BB962C8B-B14F-4D97-AF65-F5344CB8AC3E}">
        <p14:creationId xmlns:p14="http://schemas.microsoft.com/office/powerpoint/2010/main" val="13950441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5515-8E22-4E6E-909B-6B78C63E650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F37257-A8BA-4A8D-9310-B08B75D6629B}"/>
              </a:ext>
            </a:extLst>
          </p:cNvPr>
          <p:cNvSpPr>
            <a:spLocks noGrp="1"/>
          </p:cNvSpPr>
          <p:nvPr>
            <p:ph type="dt" sz="half" idx="10"/>
          </p:nvPr>
        </p:nvSpPr>
        <p:spPr/>
        <p:txBody>
          <a:bodyPr/>
          <a:lstStyle/>
          <a:p>
            <a:fld id="{BE91BE00-C3F3-4DE9-93A9-B19053F104AA}" type="datetimeFigureOut">
              <a:rPr lang="en-GB" smtClean="0"/>
              <a:t>11/11/2021</a:t>
            </a:fld>
            <a:endParaRPr lang="en-GB"/>
          </a:p>
        </p:txBody>
      </p:sp>
      <p:sp>
        <p:nvSpPr>
          <p:cNvPr id="4" name="Footer Placeholder 3">
            <a:extLst>
              <a:ext uri="{FF2B5EF4-FFF2-40B4-BE49-F238E27FC236}">
                <a16:creationId xmlns:a16="http://schemas.microsoft.com/office/drawing/2014/main" id="{727F2DAB-4865-4D88-8C82-85E4C39BC5C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DC3FEFD-FB04-44B6-A500-67E945035970}"/>
              </a:ext>
            </a:extLst>
          </p:cNvPr>
          <p:cNvSpPr>
            <a:spLocks noGrp="1"/>
          </p:cNvSpPr>
          <p:nvPr>
            <p:ph type="sldNum" sz="quarter" idx="12"/>
          </p:nvPr>
        </p:nvSpPr>
        <p:spPr/>
        <p:txBody>
          <a:bodyPr/>
          <a:lstStyle/>
          <a:p>
            <a:fld id="{1C5E3646-66EC-4060-BB8A-2EEAAB94D10A}" type="slidenum">
              <a:rPr lang="en-GB" smtClean="0"/>
              <a:t>‹#›</a:t>
            </a:fld>
            <a:endParaRPr lang="en-GB"/>
          </a:p>
        </p:txBody>
      </p:sp>
    </p:spTree>
    <p:extLst>
      <p:ext uri="{BB962C8B-B14F-4D97-AF65-F5344CB8AC3E}">
        <p14:creationId xmlns:p14="http://schemas.microsoft.com/office/powerpoint/2010/main" val="6797581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64B34F-CD06-488D-86F8-245733A52CA0}"/>
              </a:ext>
            </a:extLst>
          </p:cNvPr>
          <p:cNvSpPr>
            <a:spLocks noGrp="1"/>
          </p:cNvSpPr>
          <p:nvPr>
            <p:ph type="dt" sz="half" idx="10"/>
          </p:nvPr>
        </p:nvSpPr>
        <p:spPr/>
        <p:txBody>
          <a:bodyPr/>
          <a:lstStyle/>
          <a:p>
            <a:fld id="{BE91BE00-C3F3-4DE9-93A9-B19053F104AA}" type="datetimeFigureOut">
              <a:rPr lang="en-GB" smtClean="0"/>
              <a:t>11/11/2021</a:t>
            </a:fld>
            <a:endParaRPr lang="en-GB"/>
          </a:p>
        </p:txBody>
      </p:sp>
      <p:sp>
        <p:nvSpPr>
          <p:cNvPr id="3" name="Footer Placeholder 2">
            <a:extLst>
              <a:ext uri="{FF2B5EF4-FFF2-40B4-BE49-F238E27FC236}">
                <a16:creationId xmlns:a16="http://schemas.microsoft.com/office/drawing/2014/main" id="{E5AFD4AA-74B7-4C3D-B75B-38EF0599C5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7CC2731-6145-4E82-AC99-5E41072D32E8}"/>
              </a:ext>
            </a:extLst>
          </p:cNvPr>
          <p:cNvSpPr>
            <a:spLocks noGrp="1"/>
          </p:cNvSpPr>
          <p:nvPr>
            <p:ph type="sldNum" sz="quarter" idx="12"/>
          </p:nvPr>
        </p:nvSpPr>
        <p:spPr/>
        <p:txBody>
          <a:bodyPr/>
          <a:lstStyle/>
          <a:p>
            <a:fld id="{1C5E3646-66EC-4060-BB8A-2EEAAB94D10A}" type="slidenum">
              <a:rPr lang="en-GB" smtClean="0"/>
              <a:t>‹#›</a:t>
            </a:fld>
            <a:endParaRPr lang="en-GB"/>
          </a:p>
        </p:txBody>
      </p:sp>
    </p:spTree>
    <p:extLst>
      <p:ext uri="{BB962C8B-B14F-4D97-AF65-F5344CB8AC3E}">
        <p14:creationId xmlns:p14="http://schemas.microsoft.com/office/powerpoint/2010/main" val="3521057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6FD2-EA1B-49E0-B608-B70DCC35B58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CDBA84E-D93C-4CDA-A9FB-ACBDF1E07E3D}"/>
              </a:ext>
            </a:extLst>
          </p:cNvPr>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670AA45-9D4F-4BC8-AA01-0452DEC2B9B7}"/>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67A511C-770E-415B-9270-4AC45FF96118}"/>
              </a:ext>
            </a:extLst>
          </p:cNvPr>
          <p:cNvSpPr>
            <a:spLocks noGrp="1"/>
          </p:cNvSpPr>
          <p:nvPr>
            <p:ph type="dt" sz="half" idx="10"/>
          </p:nvPr>
        </p:nvSpPr>
        <p:spPr/>
        <p:txBody>
          <a:bodyPr/>
          <a:lstStyle/>
          <a:p>
            <a:fld id="{BE91BE00-C3F3-4DE9-93A9-B19053F104AA}" type="datetimeFigureOut">
              <a:rPr lang="en-GB" smtClean="0"/>
              <a:t>11/11/2021</a:t>
            </a:fld>
            <a:endParaRPr lang="en-GB"/>
          </a:p>
        </p:txBody>
      </p:sp>
      <p:sp>
        <p:nvSpPr>
          <p:cNvPr id="6" name="Footer Placeholder 5">
            <a:extLst>
              <a:ext uri="{FF2B5EF4-FFF2-40B4-BE49-F238E27FC236}">
                <a16:creationId xmlns:a16="http://schemas.microsoft.com/office/drawing/2014/main" id="{299BE089-6BCE-45A6-B7EF-57A03605DA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951EAC-D92C-4007-952D-0322E9605798}"/>
              </a:ext>
            </a:extLst>
          </p:cNvPr>
          <p:cNvSpPr>
            <a:spLocks noGrp="1"/>
          </p:cNvSpPr>
          <p:nvPr>
            <p:ph type="sldNum" sz="quarter" idx="12"/>
          </p:nvPr>
        </p:nvSpPr>
        <p:spPr/>
        <p:txBody>
          <a:bodyPr/>
          <a:lstStyle/>
          <a:p>
            <a:fld id="{1C5E3646-66EC-4060-BB8A-2EEAAB94D10A}" type="slidenum">
              <a:rPr lang="en-GB" smtClean="0"/>
              <a:t>‹#›</a:t>
            </a:fld>
            <a:endParaRPr lang="en-GB"/>
          </a:p>
        </p:txBody>
      </p:sp>
    </p:spTree>
    <p:extLst>
      <p:ext uri="{BB962C8B-B14F-4D97-AF65-F5344CB8AC3E}">
        <p14:creationId xmlns:p14="http://schemas.microsoft.com/office/powerpoint/2010/main" val="962874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right Slide">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67544" y="1268413"/>
            <a:ext cx="8208144"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a:t>
            </a:r>
          </a:p>
        </p:txBody>
      </p:sp>
      <p:sp>
        <p:nvSpPr>
          <p:cNvPr id="21" name="Title 20"/>
          <p:cNvSpPr>
            <a:spLocks noGrp="1"/>
          </p:cNvSpPr>
          <p:nvPr>
            <p:ph type="title"/>
          </p:nvPr>
        </p:nvSpPr>
        <p:spPr>
          <a:xfrm>
            <a:off x="467544" y="404664"/>
            <a:ext cx="8208144" cy="648072"/>
          </a:xfrm>
          <a:prstGeom prst="rect">
            <a:avLst/>
          </a:prstGeom>
        </p:spPr>
        <p:txBody>
          <a:bodyPr/>
          <a:lstStyle>
            <a:lvl1pPr>
              <a:defRPr sz="3200" b="1">
                <a:solidFill>
                  <a:schemeClr val="tx1"/>
                </a:solidFill>
              </a:defRPr>
            </a:lvl1pPr>
          </a:lstStyle>
          <a:p>
            <a:r>
              <a:rPr lang="en-US"/>
              <a:t>Click to edit Master title style</a:t>
            </a:r>
            <a:endParaRPr lang="en-GB"/>
          </a:p>
        </p:txBody>
      </p:sp>
      <p:sp>
        <p:nvSpPr>
          <p:cNvPr id="4" name="TextBox 3"/>
          <p:cNvSpPr txBox="1"/>
          <p:nvPr userDrawn="1"/>
        </p:nvSpPr>
        <p:spPr>
          <a:xfrm>
            <a:off x="7524328" y="6597352"/>
            <a:ext cx="1296144" cy="216024"/>
          </a:xfrm>
          <a:prstGeom prst="rect">
            <a:avLst/>
          </a:prstGeom>
          <a:noFill/>
        </p:spPr>
        <p:txBody>
          <a:bodyPr wrap="square" rtlCol="0">
            <a:spAutoFit/>
          </a:bodyPr>
          <a:lstStyle/>
          <a:p>
            <a:r>
              <a:rPr lang="en-US" sz="800">
                <a:latin typeface="+mn-lt"/>
              </a:rPr>
              <a:t>© Essex County Council</a:t>
            </a:r>
          </a:p>
        </p:txBody>
      </p:sp>
    </p:spTree>
    <p:extLst>
      <p:ext uri="{BB962C8B-B14F-4D97-AF65-F5344CB8AC3E}">
        <p14:creationId xmlns:p14="http://schemas.microsoft.com/office/powerpoint/2010/main" val="3951008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76990-7D0F-49F1-8E58-8CF784E6D98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F931B4E-2815-4158-9E46-85F1F33D4E4C}"/>
              </a:ext>
            </a:extLst>
          </p:cNvPr>
          <p:cNvSpPr>
            <a:spLocks noGrp="1"/>
          </p:cNvSpPr>
          <p:nvPr>
            <p:ph type="pic" idx="1"/>
          </p:nvPr>
        </p:nvSpPr>
        <p:spPr>
          <a:xfrm>
            <a:off x="3887391" y="987428"/>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GB"/>
          </a:p>
        </p:txBody>
      </p:sp>
      <p:sp>
        <p:nvSpPr>
          <p:cNvPr id="4" name="Text Placeholder 3">
            <a:extLst>
              <a:ext uri="{FF2B5EF4-FFF2-40B4-BE49-F238E27FC236}">
                <a16:creationId xmlns:a16="http://schemas.microsoft.com/office/drawing/2014/main" id="{23F1F40E-0031-424A-A1E5-ED5D7EE30CE5}"/>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2B9E19F-F8A3-4206-8142-6DDDE33FE26F}"/>
              </a:ext>
            </a:extLst>
          </p:cNvPr>
          <p:cNvSpPr>
            <a:spLocks noGrp="1"/>
          </p:cNvSpPr>
          <p:nvPr>
            <p:ph type="dt" sz="half" idx="10"/>
          </p:nvPr>
        </p:nvSpPr>
        <p:spPr/>
        <p:txBody>
          <a:bodyPr/>
          <a:lstStyle/>
          <a:p>
            <a:fld id="{BE91BE00-C3F3-4DE9-93A9-B19053F104AA}" type="datetimeFigureOut">
              <a:rPr lang="en-GB" smtClean="0"/>
              <a:t>11/11/2021</a:t>
            </a:fld>
            <a:endParaRPr lang="en-GB"/>
          </a:p>
        </p:txBody>
      </p:sp>
      <p:sp>
        <p:nvSpPr>
          <p:cNvPr id="6" name="Footer Placeholder 5">
            <a:extLst>
              <a:ext uri="{FF2B5EF4-FFF2-40B4-BE49-F238E27FC236}">
                <a16:creationId xmlns:a16="http://schemas.microsoft.com/office/drawing/2014/main" id="{08FA1976-1B46-4714-B9B7-B31E866676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2D2C1E-F840-4D44-B364-8ED2B45AAE43}"/>
              </a:ext>
            </a:extLst>
          </p:cNvPr>
          <p:cNvSpPr>
            <a:spLocks noGrp="1"/>
          </p:cNvSpPr>
          <p:nvPr>
            <p:ph type="sldNum" sz="quarter" idx="12"/>
          </p:nvPr>
        </p:nvSpPr>
        <p:spPr/>
        <p:txBody>
          <a:bodyPr/>
          <a:lstStyle/>
          <a:p>
            <a:fld id="{1C5E3646-66EC-4060-BB8A-2EEAAB94D10A}" type="slidenum">
              <a:rPr lang="en-GB" smtClean="0"/>
              <a:t>‹#›</a:t>
            </a:fld>
            <a:endParaRPr lang="en-GB"/>
          </a:p>
        </p:txBody>
      </p:sp>
    </p:spTree>
    <p:extLst>
      <p:ext uri="{BB962C8B-B14F-4D97-AF65-F5344CB8AC3E}">
        <p14:creationId xmlns:p14="http://schemas.microsoft.com/office/powerpoint/2010/main" val="25671487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200FD-A5DD-4FA8-B713-E56900379AD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6B992D-C683-44DF-8614-6BC647E3B0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262506-0992-4D65-81B5-1C6CC61CB8DB}"/>
              </a:ext>
            </a:extLst>
          </p:cNvPr>
          <p:cNvSpPr>
            <a:spLocks noGrp="1"/>
          </p:cNvSpPr>
          <p:nvPr>
            <p:ph type="dt" sz="half" idx="10"/>
          </p:nvPr>
        </p:nvSpPr>
        <p:spPr/>
        <p:txBody>
          <a:bodyPr/>
          <a:lstStyle/>
          <a:p>
            <a:fld id="{BE91BE00-C3F3-4DE9-93A9-B19053F104AA}" type="datetimeFigureOut">
              <a:rPr lang="en-GB" smtClean="0"/>
              <a:t>11/11/2021</a:t>
            </a:fld>
            <a:endParaRPr lang="en-GB"/>
          </a:p>
        </p:txBody>
      </p:sp>
      <p:sp>
        <p:nvSpPr>
          <p:cNvPr id="5" name="Footer Placeholder 4">
            <a:extLst>
              <a:ext uri="{FF2B5EF4-FFF2-40B4-BE49-F238E27FC236}">
                <a16:creationId xmlns:a16="http://schemas.microsoft.com/office/drawing/2014/main" id="{94146E12-621A-4229-89EC-BFBE6AB82E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B95FE1-A6AF-4281-907A-2D4CE9A13D68}"/>
              </a:ext>
            </a:extLst>
          </p:cNvPr>
          <p:cNvSpPr>
            <a:spLocks noGrp="1"/>
          </p:cNvSpPr>
          <p:nvPr>
            <p:ph type="sldNum" sz="quarter" idx="12"/>
          </p:nvPr>
        </p:nvSpPr>
        <p:spPr/>
        <p:txBody>
          <a:bodyPr/>
          <a:lstStyle/>
          <a:p>
            <a:fld id="{1C5E3646-66EC-4060-BB8A-2EEAAB94D10A}" type="slidenum">
              <a:rPr lang="en-GB" smtClean="0"/>
              <a:t>‹#›</a:t>
            </a:fld>
            <a:endParaRPr lang="en-GB"/>
          </a:p>
        </p:txBody>
      </p:sp>
    </p:spTree>
    <p:extLst>
      <p:ext uri="{BB962C8B-B14F-4D97-AF65-F5344CB8AC3E}">
        <p14:creationId xmlns:p14="http://schemas.microsoft.com/office/powerpoint/2010/main" val="1701197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37F06-EF5B-49C0-BB25-7D3613E70EA6}"/>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CE0758F-66C8-4819-ABBD-5B66F8318D0B}"/>
              </a:ext>
            </a:extLst>
          </p:cNvPr>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6BBC1F-4E2C-4151-9524-A95E00A06826}"/>
              </a:ext>
            </a:extLst>
          </p:cNvPr>
          <p:cNvSpPr>
            <a:spLocks noGrp="1"/>
          </p:cNvSpPr>
          <p:nvPr>
            <p:ph type="dt" sz="half" idx="10"/>
          </p:nvPr>
        </p:nvSpPr>
        <p:spPr/>
        <p:txBody>
          <a:bodyPr/>
          <a:lstStyle/>
          <a:p>
            <a:fld id="{BE91BE00-C3F3-4DE9-93A9-B19053F104AA}" type="datetimeFigureOut">
              <a:rPr lang="en-GB" smtClean="0"/>
              <a:t>11/11/2021</a:t>
            </a:fld>
            <a:endParaRPr lang="en-GB"/>
          </a:p>
        </p:txBody>
      </p:sp>
      <p:sp>
        <p:nvSpPr>
          <p:cNvPr id="5" name="Footer Placeholder 4">
            <a:extLst>
              <a:ext uri="{FF2B5EF4-FFF2-40B4-BE49-F238E27FC236}">
                <a16:creationId xmlns:a16="http://schemas.microsoft.com/office/drawing/2014/main" id="{D88AFEB3-7CD7-4655-B1CA-F5CA521C63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B2755A-D7A7-4CC7-8733-DA11C74EA945}"/>
              </a:ext>
            </a:extLst>
          </p:cNvPr>
          <p:cNvSpPr>
            <a:spLocks noGrp="1"/>
          </p:cNvSpPr>
          <p:nvPr>
            <p:ph type="sldNum" sz="quarter" idx="12"/>
          </p:nvPr>
        </p:nvSpPr>
        <p:spPr/>
        <p:txBody>
          <a:bodyPr/>
          <a:lstStyle/>
          <a:p>
            <a:fld id="{1C5E3646-66EC-4060-BB8A-2EEAAB94D10A}" type="slidenum">
              <a:rPr lang="en-GB" smtClean="0"/>
              <a:t>‹#›</a:t>
            </a:fld>
            <a:endParaRPr lang="en-GB"/>
          </a:p>
        </p:txBody>
      </p:sp>
    </p:spTree>
    <p:extLst>
      <p:ext uri="{BB962C8B-B14F-4D97-AF65-F5344CB8AC3E}">
        <p14:creationId xmlns:p14="http://schemas.microsoft.com/office/powerpoint/2010/main" val="19160297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C21BE-7D9E-4D4F-8D10-72CEFA96E49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AA724C40-9EC1-473A-A2DF-96DC07E4373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EC58165-51D2-4698-A75F-E4963D079F68}"/>
              </a:ext>
            </a:extLst>
          </p:cNvPr>
          <p:cNvSpPr>
            <a:spLocks noGrp="1"/>
          </p:cNvSpPr>
          <p:nvPr>
            <p:ph type="dt" sz="half" idx="10"/>
          </p:nvPr>
        </p:nvSpPr>
        <p:spPr/>
        <p:txBody>
          <a:bodyPr/>
          <a:lstStyle/>
          <a:p>
            <a:fld id="{47A54F55-A6D3-457B-BA4E-383E7E1DFAF5}" type="datetimeFigureOut">
              <a:rPr lang="en-GB" smtClean="0"/>
              <a:t>11/11/2021</a:t>
            </a:fld>
            <a:endParaRPr lang="en-GB"/>
          </a:p>
        </p:txBody>
      </p:sp>
      <p:sp>
        <p:nvSpPr>
          <p:cNvPr id="5" name="Footer Placeholder 4">
            <a:extLst>
              <a:ext uri="{FF2B5EF4-FFF2-40B4-BE49-F238E27FC236}">
                <a16:creationId xmlns:a16="http://schemas.microsoft.com/office/drawing/2014/main" id="{1BF5C414-54DA-4E38-B619-E960376300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2189ED-1BA5-4276-B1CF-1ED5FE34D58A}"/>
              </a:ext>
            </a:extLst>
          </p:cNvPr>
          <p:cNvSpPr>
            <a:spLocks noGrp="1"/>
          </p:cNvSpPr>
          <p:nvPr>
            <p:ph type="sldNum" sz="quarter" idx="12"/>
          </p:nvPr>
        </p:nvSpPr>
        <p:spPr/>
        <p:txBody>
          <a:bodyPr/>
          <a:lstStyle/>
          <a:p>
            <a:fld id="{044683D5-52DF-4A85-B39A-EF668C1E6FF6}" type="slidenum">
              <a:rPr lang="en-GB" smtClean="0"/>
              <a:t>‹#›</a:t>
            </a:fld>
            <a:endParaRPr lang="en-GB"/>
          </a:p>
        </p:txBody>
      </p:sp>
    </p:spTree>
    <p:extLst>
      <p:ext uri="{BB962C8B-B14F-4D97-AF65-F5344CB8AC3E}">
        <p14:creationId xmlns:p14="http://schemas.microsoft.com/office/powerpoint/2010/main" val="33478199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EEF9D-6491-4787-8F5F-3EF2B79BEE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9E6E6A-EA93-4FEC-BF4D-90D86AC273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539B70-BAFF-4762-A7EF-72D852C19EF5}"/>
              </a:ext>
            </a:extLst>
          </p:cNvPr>
          <p:cNvSpPr>
            <a:spLocks noGrp="1"/>
          </p:cNvSpPr>
          <p:nvPr>
            <p:ph type="dt" sz="half" idx="10"/>
          </p:nvPr>
        </p:nvSpPr>
        <p:spPr/>
        <p:txBody>
          <a:bodyPr/>
          <a:lstStyle/>
          <a:p>
            <a:fld id="{47A54F55-A6D3-457B-BA4E-383E7E1DFAF5}" type="datetimeFigureOut">
              <a:rPr lang="en-GB" smtClean="0"/>
              <a:t>11/11/2021</a:t>
            </a:fld>
            <a:endParaRPr lang="en-GB"/>
          </a:p>
        </p:txBody>
      </p:sp>
      <p:sp>
        <p:nvSpPr>
          <p:cNvPr id="5" name="Footer Placeholder 4">
            <a:extLst>
              <a:ext uri="{FF2B5EF4-FFF2-40B4-BE49-F238E27FC236}">
                <a16:creationId xmlns:a16="http://schemas.microsoft.com/office/drawing/2014/main" id="{5A2121BC-70D6-492D-BCD6-29B3BECC72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2F3D07-0A94-43A4-82EA-7D708E774453}"/>
              </a:ext>
            </a:extLst>
          </p:cNvPr>
          <p:cNvSpPr>
            <a:spLocks noGrp="1"/>
          </p:cNvSpPr>
          <p:nvPr>
            <p:ph type="sldNum" sz="quarter" idx="12"/>
          </p:nvPr>
        </p:nvSpPr>
        <p:spPr/>
        <p:txBody>
          <a:bodyPr/>
          <a:lstStyle/>
          <a:p>
            <a:fld id="{044683D5-52DF-4A85-B39A-EF668C1E6FF6}" type="slidenum">
              <a:rPr lang="en-GB" smtClean="0"/>
              <a:t>‹#›</a:t>
            </a:fld>
            <a:endParaRPr lang="en-GB"/>
          </a:p>
        </p:txBody>
      </p:sp>
    </p:spTree>
    <p:extLst>
      <p:ext uri="{BB962C8B-B14F-4D97-AF65-F5344CB8AC3E}">
        <p14:creationId xmlns:p14="http://schemas.microsoft.com/office/powerpoint/2010/main" val="8013465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0D4DD-428C-4861-9840-4568FB8FBF7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DE6A4F-C6C5-4712-8ED8-EB9E4FBC290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E2F49D-CDC7-4B54-AF43-32CFE8FD3B39}"/>
              </a:ext>
            </a:extLst>
          </p:cNvPr>
          <p:cNvSpPr>
            <a:spLocks noGrp="1"/>
          </p:cNvSpPr>
          <p:nvPr>
            <p:ph type="dt" sz="half" idx="10"/>
          </p:nvPr>
        </p:nvSpPr>
        <p:spPr/>
        <p:txBody>
          <a:bodyPr/>
          <a:lstStyle/>
          <a:p>
            <a:fld id="{47A54F55-A6D3-457B-BA4E-383E7E1DFAF5}" type="datetimeFigureOut">
              <a:rPr lang="en-GB" smtClean="0"/>
              <a:t>11/11/2021</a:t>
            </a:fld>
            <a:endParaRPr lang="en-GB"/>
          </a:p>
        </p:txBody>
      </p:sp>
      <p:sp>
        <p:nvSpPr>
          <p:cNvPr id="5" name="Footer Placeholder 4">
            <a:extLst>
              <a:ext uri="{FF2B5EF4-FFF2-40B4-BE49-F238E27FC236}">
                <a16:creationId xmlns:a16="http://schemas.microsoft.com/office/drawing/2014/main" id="{E03B8682-C902-4235-ADF4-0DC3E1C5E5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F3AD6C-93D5-445D-A827-289A7081AE64}"/>
              </a:ext>
            </a:extLst>
          </p:cNvPr>
          <p:cNvSpPr>
            <a:spLocks noGrp="1"/>
          </p:cNvSpPr>
          <p:nvPr>
            <p:ph type="sldNum" sz="quarter" idx="12"/>
          </p:nvPr>
        </p:nvSpPr>
        <p:spPr/>
        <p:txBody>
          <a:bodyPr/>
          <a:lstStyle/>
          <a:p>
            <a:fld id="{044683D5-52DF-4A85-B39A-EF668C1E6FF6}" type="slidenum">
              <a:rPr lang="en-GB" smtClean="0"/>
              <a:t>‹#›</a:t>
            </a:fld>
            <a:endParaRPr lang="en-GB"/>
          </a:p>
        </p:txBody>
      </p:sp>
    </p:spTree>
    <p:extLst>
      <p:ext uri="{BB962C8B-B14F-4D97-AF65-F5344CB8AC3E}">
        <p14:creationId xmlns:p14="http://schemas.microsoft.com/office/powerpoint/2010/main" val="15030318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241F-B6CA-449B-A09E-8766BB92C3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3B6B2F-0FB2-4B78-B1C9-532ED0C2D5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52B361E-EC7D-4DD6-84F5-E91464AB97A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34D195-731F-4D4D-8C90-4F081AFF8C2E}"/>
              </a:ext>
            </a:extLst>
          </p:cNvPr>
          <p:cNvSpPr>
            <a:spLocks noGrp="1"/>
          </p:cNvSpPr>
          <p:nvPr>
            <p:ph type="dt" sz="half" idx="10"/>
          </p:nvPr>
        </p:nvSpPr>
        <p:spPr/>
        <p:txBody>
          <a:bodyPr/>
          <a:lstStyle/>
          <a:p>
            <a:fld id="{47A54F55-A6D3-457B-BA4E-383E7E1DFAF5}" type="datetimeFigureOut">
              <a:rPr lang="en-GB" smtClean="0"/>
              <a:t>11/11/2021</a:t>
            </a:fld>
            <a:endParaRPr lang="en-GB"/>
          </a:p>
        </p:txBody>
      </p:sp>
      <p:sp>
        <p:nvSpPr>
          <p:cNvPr id="6" name="Footer Placeholder 5">
            <a:extLst>
              <a:ext uri="{FF2B5EF4-FFF2-40B4-BE49-F238E27FC236}">
                <a16:creationId xmlns:a16="http://schemas.microsoft.com/office/drawing/2014/main" id="{EFDE431E-870B-48CB-A751-7A1BC77B56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7598E2-ECA4-46DD-B482-FA4B3B108859}"/>
              </a:ext>
            </a:extLst>
          </p:cNvPr>
          <p:cNvSpPr>
            <a:spLocks noGrp="1"/>
          </p:cNvSpPr>
          <p:nvPr>
            <p:ph type="sldNum" sz="quarter" idx="12"/>
          </p:nvPr>
        </p:nvSpPr>
        <p:spPr/>
        <p:txBody>
          <a:bodyPr/>
          <a:lstStyle/>
          <a:p>
            <a:fld id="{044683D5-52DF-4A85-B39A-EF668C1E6FF6}" type="slidenum">
              <a:rPr lang="en-GB" smtClean="0"/>
              <a:t>‹#›</a:t>
            </a:fld>
            <a:endParaRPr lang="en-GB"/>
          </a:p>
        </p:txBody>
      </p:sp>
    </p:spTree>
    <p:extLst>
      <p:ext uri="{BB962C8B-B14F-4D97-AF65-F5344CB8AC3E}">
        <p14:creationId xmlns:p14="http://schemas.microsoft.com/office/powerpoint/2010/main" val="2109316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DBEA8-1B56-4118-A51F-AC6DA4A7C86E}"/>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4717BA-F53D-4228-9820-7F24E7C8440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A919F3-ABE0-4B7C-93A9-667DD096FE8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9FFBF42-80D0-4630-A2B5-6BD47B8C224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F77CF8-37A4-4B40-8511-31A2A40110B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C099949-9E15-4ADC-9F4B-9CD3D4101765}"/>
              </a:ext>
            </a:extLst>
          </p:cNvPr>
          <p:cNvSpPr>
            <a:spLocks noGrp="1"/>
          </p:cNvSpPr>
          <p:nvPr>
            <p:ph type="dt" sz="half" idx="10"/>
          </p:nvPr>
        </p:nvSpPr>
        <p:spPr/>
        <p:txBody>
          <a:bodyPr/>
          <a:lstStyle/>
          <a:p>
            <a:fld id="{47A54F55-A6D3-457B-BA4E-383E7E1DFAF5}" type="datetimeFigureOut">
              <a:rPr lang="en-GB" smtClean="0"/>
              <a:t>11/11/2021</a:t>
            </a:fld>
            <a:endParaRPr lang="en-GB"/>
          </a:p>
        </p:txBody>
      </p:sp>
      <p:sp>
        <p:nvSpPr>
          <p:cNvPr id="8" name="Footer Placeholder 7">
            <a:extLst>
              <a:ext uri="{FF2B5EF4-FFF2-40B4-BE49-F238E27FC236}">
                <a16:creationId xmlns:a16="http://schemas.microsoft.com/office/drawing/2014/main" id="{2555FE87-17E4-439A-B060-907A6FCB2F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681D56C-1E55-46AB-A275-1EF241A861D6}"/>
              </a:ext>
            </a:extLst>
          </p:cNvPr>
          <p:cNvSpPr>
            <a:spLocks noGrp="1"/>
          </p:cNvSpPr>
          <p:nvPr>
            <p:ph type="sldNum" sz="quarter" idx="12"/>
          </p:nvPr>
        </p:nvSpPr>
        <p:spPr/>
        <p:txBody>
          <a:bodyPr/>
          <a:lstStyle/>
          <a:p>
            <a:fld id="{044683D5-52DF-4A85-B39A-EF668C1E6FF6}" type="slidenum">
              <a:rPr lang="en-GB" smtClean="0"/>
              <a:t>‹#›</a:t>
            </a:fld>
            <a:endParaRPr lang="en-GB"/>
          </a:p>
        </p:txBody>
      </p:sp>
    </p:spTree>
    <p:extLst>
      <p:ext uri="{BB962C8B-B14F-4D97-AF65-F5344CB8AC3E}">
        <p14:creationId xmlns:p14="http://schemas.microsoft.com/office/powerpoint/2010/main" val="7095234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8CADD-566A-41D0-9DFC-62A4A82209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E74829-2D01-43A4-8645-A020C6444BF5}"/>
              </a:ext>
            </a:extLst>
          </p:cNvPr>
          <p:cNvSpPr>
            <a:spLocks noGrp="1"/>
          </p:cNvSpPr>
          <p:nvPr>
            <p:ph type="dt" sz="half" idx="10"/>
          </p:nvPr>
        </p:nvSpPr>
        <p:spPr/>
        <p:txBody>
          <a:bodyPr/>
          <a:lstStyle/>
          <a:p>
            <a:fld id="{47A54F55-A6D3-457B-BA4E-383E7E1DFAF5}" type="datetimeFigureOut">
              <a:rPr lang="en-GB" smtClean="0"/>
              <a:t>11/11/2021</a:t>
            </a:fld>
            <a:endParaRPr lang="en-GB"/>
          </a:p>
        </p:txBody>
      </p:sp>
      <p:sp>
        <p:nvSpPr>
          <p:cNvPr id="4" name="Footer Placeholder 3">
            <a:extLst>
              <a:ext uri="{FF2B5EF4-FFF2-40B4-BE49-F238E27FC236}">
                <a16:creationId xmlns:a16="http://schemas.microsoft.com/office/drawing/2014/main" id="{759C8857-7B4F-4EB6-8C3E-0C488A2828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F9C3870-348F-4575-BF2E-8A55E5A8B4E4}"/>
              </a:ext>
            </a:extLst>
          </p:cNvPr>
          <p:cNvSpPr>
            <a:spLocks noGrp="1"/>
          </p:cNvSpPr>
          <p:nvPr>
            <p:ph type="sldNum" sz="quarter" idx="12"/>
          </p:nvPr>
        </p:nvSpPr>
        <p:spPr/>
        <p:txBody>
          <a:bodyPr/>
          <a:lstStyle/>
          <a:p>
            <a:fld id="{044683D5-52DF-4A85-B39A-EF668C1E6FF6}" type="slidenum">
              <a:rPr lang="en-GB" smtClean="0"/>
              <a:t>‹#›</a:t>
            </a:fld>
            <a:endParaRPr lang="en-GB"/>
          </a:p>
        </p:txBody>
      </p:sp>
    </p:spTree>
    <p:extLst>
      <p:ext uri="{BB962C8B-B14F-4D97-AF65-F5344CB8AC3E}">
        <p14:creationId xmlns:p14="http://schemas.microsoft.com/office/powerpoint/2010/main" val="16781570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DA0980-D594-41EB-9EAF-D5F7AF90DBB9}"/>
              </a:ext>
            </a:extLst>
          </p:cNvPr>
          <p:cNvSpPr>
            <a:spLocks noGrp="1"/>
          </p:cNvSpPr>
          <p:nvPr>
            <p:ph type="dt" sz="half" idx="10"/>
          </p:nvPr>
        </p:nvSpPr>
        <p:spPr/>
        <p:txBody>
          <a:bodyPr/>
          <a:lstStyle/>
          <a:p>
            <a:fld id="{47A54F55-A6D3-457B-BA4E-383E7E1DFAF5}" type="datetimeFigureOut">
              <a:rPr lang="en-GB" smtClean="0"/>
              <a:t>11/11/2021</a:t>
            </a:fld>
            <a:endParaRPr lang="en-GB"/>
          </a:p>
        </p:txBody>
      </p:sp>
      <p:sp>
        <p:nvSpPr>
          <p:cNvPr id="3" name="Footer Placeholder 2">
            <a:extLst>
              <a:ext uri="{FF2B5EF4-FFF2-40B4-BE49-F238E27FC236}">
                <a16:creationId xmlns:a16="http://schemas.microsoft.com/office/drawing/2014/main" id="{94D5712C-69F0-4CAD-9D60-B237A592E3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FFAEC95-44C2-4C99-84EC-062DB671070F}"/>
              </a:ext>
            </a:extLst>
          </p:cNvPr>
          <p:cNvSpPr>
            <a:spLocks noGrp="1"/>
          </p:cNvSpPr>
          <p:nvPr>
            <p:ph type="sldNum" sz="quarter" idx="12"/>
          </p:nvPr>
        </p:nvSpPr>
        <p:spPr/>
        <p:txBody>
          <a:bodyPr/>
          <a:lstStyle/>
          <a:p>
            <a:fld id="{044683D5-52DF-4A85-B39A-EF668C1E6FF6}" type="slidenum">
              <a:rPr lang="en-GB" smtClean="0"/>
              <a:t>‹#›</a:t>
            </a:fld>
            <a:endParaRPr lang="en-GB"/>
          </a:p>
        </p:txBody>
      </p:sp>
    </p:spTree>
    <p:extLst>
      <p:ext uri="{BB962C8B-B14F-4D97-AF65-F5344CB8AC3E}">
        <p14:creationId xmlns:p14="http://schemas.microsoft.com/office/powerpoint/2010/main" val="327397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Black Logo">
    <p:bg>
      <p:bgPr>
        <a:solidFill>
          <a:schemeClr val="tx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ctrTitle" hasCustomPrompt="1"/>
          </p:nvPr>
        </p:nvSpPr>
        <p:spPr>
          <a:xfrm>
            <a:off x="467544" y="1752600"/>
            <a:ext cx="8208144" cy="1388368"/>
          </a:xfrm>
          <a:prstGeom prst="rect">
            <a:avLst/>
          </a:prstGeom>
        </p:spPr>
        <p:txBody>
          <a:bodyPr/>
          <a:lstStyle>
            <a:lvl1pPr>
              <a:defRPr sz="4400" b="1" baseline="0">
                <a:solidFill>
                  <a:schemeClr val="bg1"/>
                </a:solidFill>
                <a:latin typeface="Arial Bold" panose="020B0704020202020204" pitchFamily="34" charset="0"/>
                <a:cs typeface="Arial Bold" panose="020B0704020202020204" pitchFamily="34" charset="0"/>
              </a:defRPr>
            </a:lvl1pPr>
          </a:lstStyle>
          <a:p>
            <a:pPr lvl="0"/>
            <a:r>
              <a:rPr lang="en-US" noProof="0"/>
              <a:t>Click to add title</a:t>
            </a:r>
          </a:p>
        </p:txBody>
      </p:sp>
      <p:sp>
        <p:nvSpPr>
          <p:cNvPr id="7172" name="Rectangle 4"/>
          <p:cNvSpPr>
            <a:spLocks noGrp="1" noChangeArrowheads="1"/>
          </p:cNvSpPr>
          <p:nvPr>
            <p:ph type="subTitle" idx="1" hasCustomPrompt="1"/>
          </p:nvPr>
        </p:nvSpPr>
        <p:spPr>
          <a:xfrm>
            <a:off x="467544" y="1303784"/>
            <a:ext cx="8208144" cy="448816"/>
          </a:xfrm>
          <a:prstGeom prst="rect">
            <a:avLst/>
          </a:prstGeom>
        </p:spPr>
        <p:txBody>
          <a:bodyPr/>
          <a:lstStyle>
            <a:lvl1pPr marL="0" indent="0">
              <a:buFontTx/>
              <a:buNone/>
              <a:defRPr sz="2000" b="0">
                <a:solidFill>
                  <a:schemeClr val="bg1"/>
                </a:solidFill>
                <a:latin typeface="+mn-lt"/>
                <a:cs typeface="Arial Bold" panose="020B0704020202020204" pitchFamily="34" charset="0"/>
              </a:defRPr>
            </a:lvl1pPr>
          </a:lstStyle>
          <a:p>
            <a:pPr lvl="0"/>
            <a:r>
              <a:rPr lang="en-US" noProof="0"/>
              <a:t>Click to add Service / Team</a:t>
            </a:r>
          </a:p>
        </p:txBody>
      </p:sp>
      <p:sp>
        <p:nvSpPr>
          <p:cNvPr id="7" name="Text Placeholder 6"/>
          <p:cNvSpPr>
            <a:spLocks noGrp="1"/>
          </p:cNvSpPr>
          <p:nvPr>
            <p:ph type="body" sz="quarter" idx="11" hasCustomPrompt="1"/>
          </p:nvPr>
        </p:nvSpPr>
        <p:spPr>
          <a:xfrm>
            <a:off x="467544" y="3593070"/>
            <a:ext cx="8208144" cy="1708138"/>
          </a:xfrm>
          <a:prstGeom prst="rect">
            <a:avLst/>
          </a:prstGeom>
        </p:spPr>
        <p:txBody>
          <a:bodyPr/>
          <a:lstStyle>
            <a:lvl1pPr marL="0" indent="0">
              <a:buNone/>
              <a:defRPr sz="1800" baseline="0">
                <a:solidFill>
                  <a:schemeClr val="bg1"/>
                </a:solidFill>
              </a:defRPr>
            </a:lvl1pPr>
          </a:lstStyle>
          <a:p>
            <a:pPr lvl="0"/>
            <a:r>
              <a:rPr lang="en-GB"/>
              <a:t>You can change a slides background colour, </a:t>
            </a:r>
            <a:br>
              <a:rPr lang="en-GB"/>
            </a:br>
            <a:r>
              <a:rPr lang="en-GB"/>
              <a:t>but always remember to consider accessibility!</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4328" y="5949280"/>
            <a:ext cx="1169368" cy="568882"/>
          </a:xfrm>
          <a:prstGeom prst="rect">
            <a:avLst/>
          </a:prstGeom>
        </p:spPr>
      </p:pic>
    </p:spTree>
    <p:extLst>
      <p:ext uri="{BB962C8B-B14F-4D97-AF65-F5344CB8AC3E}">
        <p14:creationId xmlns:p14="http://schemas.microsoft.com/office/powerpoint/2010/main" val="3836013202"/>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1E9B-1B59-475A-8FA2-AA699D5C930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057919C-3CAD-4AE3-AB1D-F816AE66B7F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002A66-21C4-4A87-8A86-DD3B7E97A45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7A9802-F9F4-44E0-86BB-3E962A988F49}"/>
              </a:ext>
            </a:extLst>
          </p:cNvPr>
          <p:cNvSpPr>
            <a:spLocks noGrp="1"/>
          </p:cNvSpPr>
          <p:nvPr>
            <p:ph type="dt" sz="half" idx="10"/>
          </p:nvPr>
        </p:nvSpPr>
        <p:spPr/>
        <p:txBody>
          <a:bodyPr/>
          <a:lstStyle/>
          <a:p>
            <a:fld id="{47A54F55-A6D3-457B-BA4E-383E7E1DFAF5}" type="datetimeFigureOut">
              <a:rPr lang="en-GB" smtClean="0"/>
              <a:t>11/11/2021</a:t>
            </a:fld>
            <a:endParaRPr lang="en-GB"/>
          </a:p>
        </p:txBody>
      </p:sp>
      <p:sp>
        <p:nvSpPr>
          <p:cNvPr id="6" name="Footer Placeholder 5">
            <a:extLst>
              <a:ext uri="{FF2B5EF4-FFF2-40B4-BE49-F238E27FC236}">
                <a16:creationId xmlns:a16="http://schemas.microsoft.com/office/drawing/2014/main" id="{55DFCC0E-3217-4A5E-B909-53FA2EE81A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F7C494-A394-47FC-80FA-89396D3EEAE5}"/>
              </a:ext>
            </a:extLst>
          </p:cNvPr>
          <p:cNvSpPr>
            <a:spLocks noGrp="1"/>
          </p:cNvSpPr>
          <p:nvPr>
            <p:ph type="sldNum" sz="quarter" idx="12"/>
          </p:nvPr>
        </p:nvSpPr>
        <p:spPr/>
        <p:txBody>
          <a:bodyPr/>
          <a:lstStyle/>
          <a:p>
            <a:fld id="{044683D5-52DF-4A85-B39A-EF668C1E6FF6}" type="slidenum">
              <a:rPr lang="en-GB" smtClean="0"/>
              <a:t>‹#›</a:t>
            </a:fld>
            <a:endParaRPr lang="en-GB"/>
          </a:p>
        </p:txBody>
      </p:sp>
    </p:spTree>
    <p:extLst>
      <p:ext uri="{BB962C8B-B14F-4D97-AF65-F5344CB8AC3E}">
        <p14:creationId xmlns:p14="http://schemas.microsoft.com/office/powerpoint/2010/main" val="2772643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4A896-7E1D-4F0B-A783-4A033AF3EB2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E2B568E-1ECB-4859-B80B-B39CC439635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620B7F84-BC08-487F-A496-685A80BBE77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C0BA819-5D6C-4239-BCB1-699240AD68C3}"/>
              </a:ext>
            </a:extLst>
          </p:cNvPr>
          <p:cNvSpPr>
            <a:spLocks noGrp="1"/>
          </p:cNvSpPr>
          <p:nvPr>
            <p:ph type="dt" sz="half" idx="10"/>
          </p:nvPr>
        </p:nvSpPr>
        <p:spPr/>
        <p:txBody>
          <a:bodyPr/>
          <a:lstStyle/>
          <a:p>
            <a:fld id="{47A54F55-A6D3-457B-BA4E-383E7E1DFAF5}" type="datetimeFigureOut">
              <a:rPr lang="en-GB" smtClean="0"/>
              <a:t>11/11/2021</a:t>
            </a:fld>
            <a:endParaRPr lang="en-GB"/>
          </a:p>
        </p:txBody>
      </p:sp>
      <p:sp>
        <p:nvSpPr>
          <p:cNvPr id="6" name="Footer Placeholder 5">
            <a:extLst>
              <a:ext uri="{FF2B5EF4-FFF2-40B4-BE49-F238E27FC236}">
                <a16:creationId xmlns:a16="http://schemas.microsoft.com/office/drawing/2014/main" id="{8A7E36B2-0697-4ECC-B29B-6E351537D5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16CD12-F496-4CD0-AC47-02586A67F4F5}"/>
              </a:ext>
            </a:extLst>
          </p:cNvPr>
          <p:cNvSpPr>
            <a:spLocks noGrp="1"/>
          </p:cNvSpPr>
          <p:nvPr>
            <p:ph type="sldNum" sz="quarter" idx="12"/>
          </p:nvPr>
        </p:nvSpPr>
        <p:spPr/>
        <p:txBody>
          <a:bodyPr/>
          <a:lstStyle/>
          <a:p>
            <a:fld id="{044683D5-52DF-4A85-B39A-EF668C1E6FF6}" type="slidenum">
              <a:rPr lang="en-GB" smtClean="0"/>
              <a:t>‹#›</a:t>
            </a:fld>
            <a:endParaRPr lang="en-GB"/>
          </a:p>
        </p:txBody>
      </p:sp>
    </p:spTree>
    <p:extLst>
      <p:ext uri="{BB962C8B-B14F-4D97-AF65-F5344CB8AC3E}">
        <p14:creationId xmlns:p14="http://schemas.microsoft.com/office/powerpoint/2010/main" val="29104677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7D78-A115-44A8-8355-61A6689FC0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45B32F-6BEF-451B-A73B-E6868755A6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1127A8-6212-416A-91D6-E2C47F39D99C}"/>
              </a:ext>
            </a:extLst>
          </p:cNvPr>
          <p:cNvSpPr>
            <a:spLocks noGrp="1"/>
          </p:cNvSpPr>
          <p:nvPr>
            <p:ph type="dt" sz="half" idx="10"/>
          </p:nvPr>
        </p:nvSpPr>
        <p:spPr/>
        <p:txBody>
          <a:bodyPr/>
          <a:lstStyle/>
          <a:p>
            <a:fld id="{47A54F55-A6D3-457B-BA4E-383E7E1DFAF5}" type="datetimeFigureOut">
              <a:rPr lang="en-GB" smtClean="0"/>
              <a:t>11/11/2021</a:t>
            </a:fld>
            <a:endParaRPr lang="en-GB"/>
          </a:p>
        </p:txBody>
      </p:sp>
      <p:sp>
        <p:nvSpPr>
          <p:cNvPr id="5" name="Footer Placeholder 4">
            <a:extLst>
              <a:ext uri="{FF2B5EF4-FFF2-40B4-BE49-F238E27FC236}">
                <a16:creationId xmlns:a16="http://schemas.microsoft.com/office/drawing/2014/main" id="{EA45CA9B-ABA6-4B0A-9E28-6028D538FC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8F51B5-F94A-44D9-B57B-7A1096AFF647}"/>
              </a:ext>
            </a:extLst>
          </p:cNvPr>
          <p:cNvSpPr>
            <a:spLocks noGrp="1"/>
          </p:cNvSpPr>
          <p:nvPr>
            <p:ph type="sldNum" sz="quarter" idx="12"/>
          </p:nvPr>
        </p:nvSpPr>
        <p:spPr/>
        <p:txBody>
          <a:bodyPr/>
          <a:lstStyle/>
          <a:p>
            <a:fld id="{044683D5-52DF-4A85-B39A-EF668C1E6FF6}" type="slidenum">
              <a:rPr lang="en-GB" smtClean="0"/>
              <a:t>‹#›</a:t>
            </a:fld>
            <a:endParaRPr lang="en-GB"/>
          </a:p>
        </p:txBody>
      </p:sp>
    </p:spTree>
    <p:extLst>
      <p:ext uri="{BB962C8B-B14F-4D97-AF65-F5344CB8AC3E}">
        <p14:creationId xmlns:p14="http://schemas.microsoft.com/office/powerpoint/2010/main" val="7381663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3BFBAF-84F3-4B77-BB62-5DF592F96F0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5655F8-8120-4FA2-9D06-B2B1DDC8C03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B0C6E9-B7A5-4F4B-AB5A-3D3D48EC5EC8}"/>
              </a:ext>
            </a:extLst>
          </p:cNvPr>
          <p:cNvSpPr>
            <a:spLocks noGrp="1"/>
          </p:cNvSpPr>
          <p:nvPr>
            <p:ph type="dt" sz="half" idx="10"/>
          </p:nvPr>
        </p:nvSpPr>
        <p:spPr/>
        <p:txBody>
          <a:bodyPr/>
          <a:lstStyle/>
          <a:p>
            <a:fld id="{47A54F55-A6D3-457B-BA4E-383E7E1DFAF5}" type="datetimeFigureOut">
              <a:rPr lang="en-GB" smtClean="0"/>
              <a:t>11/11/2021</a:t>
            </a:fld>
            <a:endParaRPr lang="en-GB"/>
          </a:p>
        </p:txBody>
      </p:sp>
      <p:sp>
        <p:nvSpPr>
          <p:cNvPr id="5" name="Footer Placeholder 4">
            <a:extLst>
              <a:ext uri="{FF2B5EF4-FFF2-40B4-BE49-F238E27FC236}">
                <a16:creationId xmlns:a16="http://schemas.microsoft.com/office/drawing/2014/main" id="{30909C53-FFB6-489E-ABF6-3A9CA37450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C05E2F-BDB6-4569-819B-6CDDD35EA163}"/>
              </a:ext>
            </a:extLst>
          </p:cNvPr>
          <p:cNvSpPr>
            <a:spLocks noGrp="1"/>
          </p:cNvSpPr>
          <p:nvPr>
            <p:ph type="sldNum" sz="quarter" idx="12"/>
          </p:nvPr>
        </p:nvSpPr>
        <p:spPr/>
        <p:txBody>
          <a:bodyPr/>
          <a:lstStyle/>
          <a:p>
            <a:fld id="{044683D5-52DF-4A85-B39A-EF668C1E6FF6}" type="slidenum">
              <a:rPr lang="en-GB" smtClean="0"/>
              <a:t>‹#›</a:t>
            </a:fld>
            <a:endParaRPr lang="en-GB"/>
          </a:p>
        </p:txBody>
      </p:sp>
    </p:spTree>
    <p:extLst>
      <p:ext uri="{BB962C8B-B14F-4D97-AF65-F5344CB8AC3E}">
        <p14:creationId xmlns:p14="http://schemas.microsoft.com/office/powerpoint/2010/main" val="19472714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1A6EF52-B443-4028-B328-D4C91D9CC324}" type="datetimeFigureOut">
              <a:rPr lang="en-GB" smtClean="0"/>
              <a:t>11/11/2021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5D1C1EE-C13C-4433-B7DE-E408C223AE8E}" type="slidenum">
              <a:rPr lang="en-GB" smtClean="0"/>
              <a:t>‹#›</a:t>
            </a:fld>
            <a:endParaRPr lang="en-GB" dirty="0"/>
          </a:p>
        </p:txBody>
      </p:sp>
    </p:spTree>
    <p:extLst>
      <p:ext uri="{BB962C8B-B14F-4D97-AF65-F5344CB8AC3E}">
        <p14:creationId xmlns:p14="http://schemas.microsoft.com/office/powerpoint/2010/main" val="30649064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A6EF52-B443-4028-B328-D4C91D9CC324}" type="datetimeFigureOut">
              <a:rPr lang="en-GB" smtClean="0"/>
              <a:t>11/11/2021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5D1C1EE-C13C-4433-B7DE-E408C223AE8E}" type="slidenum">
              <a:rPr lang="en-GB" smtClean="0"/>
              <a:t>‹#›</a:t>
            </a:fld>
            <a:endParaRPr lang="en-GB" dirty="0"/>
          </a:p>
        </p:txBody>
      </p:sp>
    </p:spTree>
    <p:extLst>
      <p:ext uri="{BB962C8B-B14F-4D97-AF65-F5344CB8AC3E}">
        <p14:creationId xmlns:p14="http://schemas.microsoft.com/office/powerpoint/2010/main" val="3886900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A6EF52-B443-4028-B328-D4C91D9CC324}" type="datetimeFigureOut">
              <a:rPr lang="en-GB" smtClean="0"/>
              <a:t>11/11/2021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5D1C1EE-C13C-4433-B7DE-E408C223AE8E}" type="slidenum">
              <a:rPr lang="en-GB" smtClean="0"/>
              <a:t>‹#›</a:t>
            </a:fld>
            <a:endParaRPr lang="en-GB" dirty="0"/>
          </a:p>
        </p:txBody>
      </p:sp>
    </p:spTree>
    <p:extLst>
      <p:ext uri="{BB962C8B-B14F-4D97-AF65-F5344CB8AC3E}">
        <p14:creationId xmlns:p14="http://schemas.microsoft.com/office/powerpoint/2010/main" val="8149191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A6EF52-B443-4028-B328-D4C91D9CC324}" type="datetimeFigureOut">
              <a:rPr lang="en-GB" smtClean="0"/>
              <a:t>11/11/2021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5D1C1EE-C13C-4433-B7DE-E408C223AE8E}" type="slidenum">
              <a:rPr lang="en-GB" smtClean="0"/>
              <a:t>‹#›</a:t>
            </a:fld>
            <a:endParaRPr lang="en-GB" dirty="0"/>
          </a:p>
        </p:txBody>
      </p:sp>
    </p:spTree>
    <p:extLst>
      <p:ext uri="{BB962C8B-B14F-4D97-AF65-F5344CB8AC3E}">
        <p14:creationId xmlns:p14="http://schemas.microsoft.com/office/powerpoint/2010/main" val="12113508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A6EF52-B443-4028-B328-D4C91D9CC324}" type="datetimeFigureOut">
              <a:rPr lang="en-GB" smtClean="0"/>
              <a:t>11/11/2021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5D1C1EE-C13C-4433-B7DE-E408C223AE8E}" type="slidenum">
              <a:rPr lang="en-GB" smtClean="0"/>
              <a:t>‹#›</a:t>
            </a:fld>
            <a:endParaRPr lang="en-GB" dirty="0"/>
          </a:p>
        </p:txBody>
      </p:sp>
    </p:spTree>
    <p:extLst>
      <p:ext uri="{BB962C8B-B14F-4D97-AF65-F5344CB8AC3E}">
        <p14:creationId xmlns:p14="http://schemas.microsoft.com/office/powerpoint/2010/main" val="1845936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A6EF52-B443-4028-B328-D4C91D9CC324}" type="datetimeFigureOut">
              <a:rPr lang="en-GB" smtClean="0"/>
              <a:t>11/11/2021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5D1C1EE-C13C-4433-B7DE-E408C223AE8E}" type="slidenum">
              <a:rPr lang="en-GB" smtClean="0"/>
              <a:t>‹#›</a:t>
            </a:fld>
            <a:endParaRPr lang="en-GB" dirty="0"/>
          </a:p>
        </p:txBody>
      </p:sp>
    </p:spTree>
    <p:extLst>
      <p:ext uri="{BB962C8B-B14F-4D97-AF65-F5344CB8AC3E}">
        <p14:creationId xmlns:p14="http://schemas.microsoft.com/office/powerpoint/2010/main" val="40969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Red Logo">
    <p:bg>
      <p:bgRef idx="1001">
        <a:schemeClr val="bg1"/>
      </p:bgRef>
    </p:bg>
    <p:spTree>
      <p:nvGrpSpPr>
        <p:cNvPr id="1" name=""/>
        <p:cNvGrpSpPr/>
        <p:nvPr/>
      </p:nvGrpSpPr>
      <p:grpSpPr>
        <a:xfrm>
          <a:off x="0" y="0"/>
          <a:ext cx="0" cy="0"/>
          <a:chOff x="0" y="0"/>
          <a:chExt cx="0" cy="0"/>
        </a:xfrm>
      </p:grpSpPr>
      <p:sp>
        <p:nvSpPr>
          <p:cNvPr id="7171" name="Rectangle 3"/>
          <p:cNvSpPr>
            <a:spLocks noGrp="1" noChangeArrowheads="1"/>
          </p:cNvSpPr>
          <p:nvPr>
            <p:ph type="ctrTitle" hasCustomPrompt="1"/>
          </p:nvPr>
        </p:nvSpPr>
        <p:spPr>
          <a:xfrm>
            <a:off x="467544" y="1752600"/>
            <a:ext cx="8208144" cy="1388368"/>
          </a:xfrm>
          <a:prstGeom prst="rect">
            <a:avLst/>
          </a:prstGeom>
        </p:spPr>
        <p:txBody>
          <a:bodyPr/>
          <a:lstStyle>
            <a:lvl1pPr>
              <a:defRPr sz="4400" b="1" baseline="0">
                <a:solidFill>
                  <a:schemeClr val="tx1"/>
                </a:solidFill>
                <a:latin typeface="Arial Bold" panose="020B0704020202020204" pitchFamily="34" charset="0"/>
                <a:cs typeface="Arial Bold" panose="020B0704020202020204" pitchFamily="34" charset="0"/>
              </a:defRPr>
            </a:lvl1pPr>
          </a:lstStyle>
          <a:p>
            <a:pPr lvl="0"/>
            <a:r>
              <a:rPr lang="en-US" noProof="0"/>
              <a:t>Click to add title</a:t>
            </a:r>
          </a:p>
        </p:txBody>
      </p:sp>
      <p:sp>
        <p:nvSpPr>
          <p:cNvPr id="7172" name="Rectangle 4"/>
          <p:cNvSpPr>
            <a:spLocks noGrp="1" noChangeArrowheads="1"/>
          </p:cNvSpPr>
          <p:nvPr>
            <p:ph type="subTitle" idx="1" hasCustomPrompt="1"/>
          </p:nvPr>
        </p:nvSpPr>
        <p:spPr>
          <a:xfrm>
            <a:off x="467544" y="1303784"/>
            <a:ext cx="8208144" cy="448816"/>
          </a:xfrm>
          <a:prstGeom prst="rect">
            <a:avLst/>
          </a:prstGeom>
        </p:spPr>
        <p:txBody>
          <a:bodyPr/>
          <a:lstStyle>
            <a:lvl1pPr marL="0" indent="0">
              <a:buFontTx/>
              <a:buNone/>
              <a:defRPr sz="2000" b="0">
                <a:solidFill>
                  <a:schemeClr val="tx1"/>
                </a:solidFill>
                <a:latin typeface="+mn-lt"/>
                <a:cs typeface="Arial Bold" panose="020B0704020202020204" pitchFamily="34" charset="0"/>
              </a:defRPr>
            </a:lvl1pPr>
          </a:lstStyle>
          <a:p>
            <a:pPr lvl="0"/>
            <a:r>
              <a:rPr lang="en-US" noProof="0"/>
              <a:t>Click to add Service / Team</a:t>
            </a:r>
          </a:p>
        </p:txBody>
      </p:sp>
      <p:sp>
        <p:nvSpPr>
          <p:cNvPr id="7" name="Text Placeholder 6"/>
          <p:cNvSpPr>
            <a:spLocks noGrp="1"/>
          </p:cNvSpPr>
          <p:nvPr>
            <p:ph type="body" sz="quarter" idx="11" hasCustomPrompt="1"/>
          </p:nvPr>
        </p:nvSpPr>
        <p:spPr>
          <a:xfrm>
            <a:off x="467544" y="3593070"/>
            <a:ext cx="8208144" cy="1708138"/>
          </a:xfrm>
          <a:prstGeom prst="rect">
            <a:avLst/>
          </a:prstGeom>
        </p:spPr>
        <p:txBody>
          <a:bodyPr/>
          <a:lstStyle>
            <a:lvl1pPr marL="0" indent="0">
              <a:buNone/>
              <a:defRPr sz="1800" baseline="0">
                <a:solidFill>
                  <a:schemeClr val="tx1"/>
                </a:solidFill>
              </a:defRPr>
            </a:lvl1pPr>
          </a:lstStyle>
          <a:p>
            <a:pPr lvl="0"/>
            <a:r>
              <a:rPr lang="en-GB"/>
              <a:t>You can change a slides background colour, </a:t>
            </a:r>
            <a:br>
              <a:rPr lang="en-GB"/>
            </a:br>
            <a:r>
              <a:rPr lang="en-GB"/>
              <a:t>but always remember to consider accessibility!</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4328" y="5947334"/>
            <a:ext cx="1169368" cy="568881"/>
          </a:xfrm>
          <a:prstGeom prst="rect">
            <a:avLst/>
          </a:prstGeom>
        </p:spPr>
      </p:pic>
    </p:spTree>
    <p:extLst>
      <p:ext uri="{BB962C8B-B14F-4D97-AF65-F5344CB8AC3E}">
        <p14:creationId xmlns:p14="http://schemas.microsoft.com/office/powerpoint/2010/main" val="3360937091"/>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A6EF52-B443-4028-B328-D4C91D9CC324}" type="datetimeFigureOut">
              <a:rPr lang="en-GB" smtClean="0"/>
              <a:t>11/11/2021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5D1C1EE-C13C-4433-B7DE-E408C223AE8E}" type="slidenum">
              <a:rPr lang="en-GB" smtClean="0"/>
              <a:t>‹#›</a:t>
            </a:fld>
            <a:endParaRPr lang="en-GB" dirty="0"/>
          </a:p>
        </p:txBody>
      </p:sp>
    </p:spTree>
    <p:extLst>
      <p:ext uri="{BB962C8B-B14F-4D97-AF65-F5344CB8AC3E}">
        <p14:creationId xmlns:p14="http://schemas.microsoft.com/office/powerpoint/2010/main" val="40695171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1A6EF52-B443-4028-B328-D4C91D9CC324}" type="datetimeFigureOut">
              <a:rPr lang="en-GB" smtClean="0"/>
              <a:t>11/11/2021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5D1C1EE-C13C-4433-B7DE-E408C223AE8E}" type="slidenum">
              <a:rPr lang="en-GB" smtClean="0"/>
              <a:t>‹#›</a:t>
            </a:fld>
            <a:endParaRPr lang="en-GB" dirty="0"/>
          </a:p>
        </p:txBody>
      </p:sp>
    </p:spTree>
    <p:extLst>
      <p:ext uri="{BB962C8B-B14F-4D97-AF65-F5344CB8AC3E}">
        <p14:creationId xmlns:p14="http://schemas.microsoft.com/office/powerpoint/2010/main" val="12380701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1A6EF52-B443-4028-B328-D4C91D9CC324}" type="datetimeFigureOut">
              <a:rPr lang="en-GB" smtClean="0"/>
              <a:t>11/11/2021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5D1C1EE-C13C-4433-B7DE-E408C223AE8E}" type="slidenum">
              <a:rPr lang="en-GB" smtClean="0"/>
              <a:t>‹#›</a:t>
            </a:fld>
            <a:endParaRPr lang="en-GB" dirty="0"/>
          </a:p>
        </p:txBody>
      </p:sp>
    </p:spTree>
    <p:extLst>
      <p:ext uri="{BB962C8B-B14F-4D97-AF65-F5344CB8AC3E}">
        <p14:creationId xmlns:p14="http://schemas.microsoft.com/office/powerpoint/2010/main" val="8513299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A6EF52-B443-4028-B328-D4C91D9CC324}" type="datetimeFigureOut">
              <a:rPr lang="en-GB" smtClean="0"/>
              <a:t>11/11/2021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5D1C1EE-C13C-4433-B7DE-E408C223AE8E}" type="slidenum">
              <a:rPr lang="en-GB" smtClean="0"/>
              <a:t>‹#›</a:t>
            </a:fld>
            <a:endParaRPr lang="en-GB" dirty="0"/>
          </a:p>
        </p:txBody>
      </p:sp>
    </p:spTree>
    <p:extLst>
      <p:ext uri="{BB962C8B-B14F-4D97-AF65-F5344CB8AC3E}">
        <p14:creationId xmlns:p14="http://schemas.microsoft.com/office/powerpoint/2010/main" val="37094567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A6EF52-B443-4028-B328-D4C91D9CC324}" type="datetimeFigureOut">
              <a:rPr lang="en-GB" smtClean="0"/>
              <a:t>11/11/2021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5D1C1EE-C13C-4433-B7DE-E408C223AE8E}" type="slidenum">
              <a:rPr lang="en-GB" smtClean="0"/>
              <a:t>‹#›</a:t>
            </a:fld>
            <a:endParaRPr lang="en-GB" dirty="0"/>
          </a:p>
        </p:txBody>
      </p:sp>
    </p:spTree>
    <p:extLst>
      <p:ext uri="{BB962C8B-B14F-4D97-AF65-F5344CB8AC3E}">
        <p14:creationId xmlns:p14="http://schemas.microsoft.com/office/powerpoint/2010/main" val="1855206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22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BD421-E477-405A-91D4-9468DE9BE45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B024F0D-0F00-4C64-975C-BD7D4FE0E36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67D0E03-CFD6-4610-88AC-17F03CE8E193}"/>
              </a:ext>
            </a:extLst>
          </p:cNvPr>
          <p:cNvSpPr>
            <a:spLocks noGrp="1"/>
          </p:cNvSpPr>
          <p:nvPr>
            <p:ph type="dt" sz="half" idx="10"/>
          </p:nvPr>
        </p:nvSpPr>
        <p:spPr/>
        <p:txBody>
          <a:bodyPr/>
          <a:lstStyle/>
          <a:p>
            <a:fld id="{3050ACFF-56C3-4453-9BAD-A02FE717F83E}" type="datetimeFigureOut">
              <a:rPr lang="en-US" smtClean="0"/>
              <a:t>11/11/2021</a:t>
            </a:fld>
            <a:endParaRPr lang="en-US"/>
          </a:p>
        </p:txBody>
      </p:sp>
      <p:sp>
        <p:nvSpPr>
          <p:cNvPr id="5" name="Footer Placeholder 4">
            <a:extLst>
              <a:ext uri="{FF2B5EF4-FFF2-40B4-BE49-F238E27FC236}">
                <a16:creationId xmlns:a16="http://schemas.microsoft.com/office/drawing/2014/main" id="{1144536D-CBA9-4A34-85D3-481BD129E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1F8E3-036A-45B8-BF1F-BEF0C559E215}"/>
              </a:ext>
            </a:extLst>
          </p:cNvPr>
          <p:cNvSpPr>
            <a:spLocks noGrp="1"/>
          </p:cNvSpPr>
          <p:nvPr>
            <p:ph type="sldNum" sz="quarter" idx="12"/>
          </p:nvPr>
        </p:nvSpPr>
        <p:spPr/>
        <p:txBody>
          <a:bodyPr/>
          <a:lstStyle/>
          <a:p>
            <a:fld id="{5A4A7955-6230-48B4-BD8B-A7C460F75945}" type="slidenum">
              <a:rPr lang="en-US" smtClean="0"/>
              <a:t>‹#›</a:t>
            </a:fld>
            <a:endParaRPr lang="en-US"/>
          </a:p>
        </p:txBody>
      </p:sp>
    </p:spTree>
    <p:extLst>
      <p:ext uri="{BB962C8B-B14F-4D97-AF65-F5344CB8AC3E}">
        <p14:creationId xmlns:p14="http://schemas.microsoft.com/office/powerpoint/2010/main" val="379250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4.jpe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3.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 id="2147483675" r:id="rId2"/>
    <p:sldLayoutId id="2147483689" r:id="rId3"/>
    <p:sldLayoutId id="2147483687" r:id="rId4"/>
    <p:sldLayoutId id="2147483695" r:id="rId5"/>
    <p:sldLayoutId id="2147483693" r:id="rId6"/>
    <p:sldLayoutId id="2147483692" r:id="rId7"/>
    <p:sldLayoutId id="2147483696" r:id="rId8"/>
  </p:sldLayoutIdLst>
  <p:hf hdr="0" ftr="0" dt="0"/>
  <p:txStyles>
    <p:titleStyle>
      <a:lvl1pPr algn="l" rtl="0" eaLnBrk="1" fontAlgn="base" hangingPunct="1">
        <a:spcBef>
          <a:spcPct val="0"/>
        </a:spcBef>
        <a:spcAft>
          <a:spcPct val="0"/>
        </a:spcAft>
        <a:defRPr sz="3500">
          <a:solidFill>
            <a:schemeClr val="tx1"/>
          </a:solidFill>
          <a:latin typeface="+mj-lt"/>
          <a:ea typeface="MS PGothic" pitchFamily="34" charset="-128"/>
          <a:cs typeface="+mj-cs"/>
        </a:defRPr>
      </a:lvl1pPr>
      <a:lvl2pPr algn="l" rtl="0" eaLnBrk="1" fontAlgn="base" hangingPunct="1">
        <a:spcBef>
          <a:spcPct val="0"/>
        </a:spcBef>
        <a:spcAft>
          <a:spcPct val="0"/>
        </a:spcAft>
        <a:defRPr sz="3500">
          <a:solidFill>
            <a:schemeClr val="tx1"/>
          </a:solidFill>
          <a:latin typeface="Arial" charset="0"/>
          <a:ea typeface="MS PGothic" pitchFamily="34" charset="-128"/>
        </a:defRPr>
      </a:lvl2pPr>
      <a:lvl3pPr algn="l" rtl="0" eaLnBrk="1" fontAlgn="base" hangingPunct="1">
        <a:spcBef>
          <a:spcPct val="0"/>
        </a:spcBef>
        <a:spcAft>
          <a:spcPct val="0"/>
        </a:spcAft>
        <a:defRPr sz="3500">
          <a:solidFill>
            <a:schemeClr val="tx1"/>
          </a:solidFill>
          <a:latin typeface="Arial" charset="0"/>
          <a:ea typeface="MS PGothic" pitchFamily="34" charset="-128"/>
        </a:defRPr>
      </a:lvl3pPr>
      <a:lvl4pPr algn="l" rtl="0" eaLnBrk="1" fontAlgn="base" hangingPunct="1">
        <a:spcBef>
          <a:spcPct val="0"/>
        </a:spcBef>
        <a:spcAft>
          <a:spcPct val="0"/>
        </a:spcAft>
        <a:defRPr sz="3500">
          <a:solidFill>
            <a:schemeClr val="tx1"/>
          </a:solidFill>
          <a:latin typeface="Arial" charset="0"/>
          <a:ea typeface="MS PGothic" pitchFamily="34" charset="-128"/>
        </a:defRPr>
      </a:lvl4pPr>
      <a:lvl5pPr algn="l" rtl="0" eaLnBrk="1" fontAlgn="base" hangingPunct="1">
        <a:spcBef>
          <a:spcPct val="0"/>
        </a:spcBef>
        <a:spcAft>
          <a:spcPct val="0"/>
        </a:spcAft>
        <a:defRPr sz="3500">
          <a:solidFill>
            <a:schemeClr val="tx1"/>
          </a:solidFill>
          <a:latin typeface="Arial" charset="0"/>
          <a:ea typeface="MS PGothic" pitchFamily="34" charset="-128"/>
        </a:defRPr>
      </a:lvl5pPr>
      <a:lvl6pPr marL="457200" algn="l" rtl="0" eaLnBrk="1" fontAlgn="base" hangingPunct="1">
        <a:spcBef>
          <a:spcPct val="0"/>
        </a:spcBef>
        <a:spcAft>
          <a:spcPct val="0"/>
        </a:spcAft>
        <a:defRPr sz="3500">
          <a:solidFill>
            <a:schemeClr val="tx1"/>
          </a:solidFill>
          <a:latin typeface="Arial" charset="0"/>
          <a:ea typeface="ＭＳ Ｐゴシック" charset="0"/>
        </a:defRPr>
      </a:lvl6pPr>
      <a:lvl7pPr marL="914400" algn="l" rtl="0" eaLnBrk="1" fontAlgn="base" hangingPunct="1">
        <a:spcBef>
          <a:spcPct val="0"/>
        </a:spcBef>
        <a:spcAft>
          <a:spcPct val="0"/>
        </a:spcAft>
        <a:defRPr sz="3500">
          <a:solidFill>
            <a:schemeClr val="tx1"/>
          </a:solidFill>
          <a:latin typeface="Arial" charset="0"/>
          <a:ea typeface="ＭＳ Ｐゴシック" charset="0"/>
        </a:defRPr>
      </a:lvl7pPr>
      <a:lvl8pPr marL="1371600" algn="l" rtl="0" eaLnBrk="1" fontAlgn="base" hangingPunct="1">
        <a:spcBef>
          <a:spcPct val="0"/>
        </a:spcBef>
        <a:spcAft>
          <a:spcPct val="0"/>
        </a:spcAft>
        <a:defRPr sz="3500">
          <a:solidFill>
            <a:schemeClr val="tx1"/>
          </a:solidFill>
          <a:latin typeface="Arial" charset="0"/>
          <a:ea typeface="ＭＳ Ｐゴシック" charset="0"/>
        </a:defRPr>
      </a:lvl8pPr>
      <a:lvl9pPr marL="1828800" algn="l" rtl="0" eaLnBrk="1" fontAlgn="base" hangingPunct="1">
        <a:spcBef>
          <a:spcPct val="0"/>
        </a:spcBef>
        <a:spcAft>
          <a:spcPct val="0"/>
        </a:spcAft>
        <a:defRPr sz="3500">
          <a:solidFill>
            <a:schemeClr val="tx1"/>
          </a:solidFill>
          <a:latin typeface="Arial" charset="0"/>
          <a:ea typeface="ＭＳ Ｐゴシック"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har char="–"/>
        <a:defRPr sz="2000">
          <a:solidFill>
            <a:schemeClr val="tx1"/>
          </a:solidFill>
          <a:latin typeface="+mn-lt"/>
          <a:ea typeface="MS PGothic" pitchFamily="34" charset="-128"/>
        </a:defRPr>
      </a:lvl2pPr>
      <a:lvl3pPr marL="1143000" indent="-228600" algn="l" rtl="0" eaLnBrk="1" fontAlgn="base" hangingPunct="1">
        <a:spcBef>
          <a:spcPct val="20000"/>
        </a:spcBef>
        <a:spcAft>
          <a:spcPct val="0"/>
        </a:spcAft>
        <a:buChar char="•"/>
        <a:defRPr sz="2000">
          <a:solidFill>
            <a:schemeClr val="tx1"/>
          </a:solidFill>
          <a:latin typeface="+mn-lt"/>
          <a:ea typeface="MS PGothic" pitchFamily="34" charset="-128"/>
        </a:defRPr>
      </a:lvl3pPr>
      <a:lvl4pPr marL="1562100" indent="-228600" algn="l" rtl="0" eaLnBrk="1" fontAlgn="base" hangingPunct="1">
        <a:spcBef>
          <a:spcPct val="20000"/>
        </a:spcBef>
        <a:spcAft>
          <a:spcPct val="0"/>
        </a:spcAft>
        <a:buChar char="–"/>
        <a:defRPr sz="2000">
          <a:solidFill>
            <a:schemeClr val="tx1"/>
          </a:solidFill>
          <a:latin typeface="+mn-lt"/>
          <a:ea typeface="MS PGothic" pitchFamily="34" charset="-128"/>
        </a:defRPr>
      </a:lvl4pPr>
      <a:lvl5pPr marL="1981200" indent="-228600" algn="l" rtl="0" eaLnBrk="1" fontAlgn="base" hangingPunct="1">
        <a:spcBef>
          <a:spcPct val="20000"/>
        </a:spcBef>
        <a:spcAft>
          <a:spcPct val="0"/>
        </a:spcAft>
        <a:buChar char="»"/>
        <a:defRPr sz="2000">
          <a:solidFill>
            <a:schemeClr val="tx1"/>
          </a:solidFill>
          <a:latin typeface="+mn-lt"/>
          <a:ea typeface="MS PGothic" pitchFamily="34" charset="-128"/>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295" userDrawn="1">
          <p15:clr>
            <a:srgbClr val="F26B43"/>
          </p15:clr>
        </p15:guide>
        <p15:guide id="3" pos="5465" userDrawn="1">
          <p15:clr>
            <a:srgbClr val="F26B43"/>
          </p15:clr>
        </p15:guide>
        <p15:guide id="4" orient="horz" pos="79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373118-F27D-412D-B19A-2DB8C810159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537CCC-B536-48B0-B893-63FFC2EBD3C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E552F-73E7-48CE-AAB3-E947C535D56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050ACFF-56C3-4453-9BAD-A02FE717F83E}" type="datetimeFigureOut">
              <a:rPr lang="en-US" smtClean="0"/>
              <a:t>11/11/2021</a:t>
            </a:fld>
            <a:endParaRPr lang="en-US"/>
          </a:p>
        </p:txBody>
      </p:sp>
      <p:sp>
        <p:nvSpPr>
          <p:cNvPr id="5" name="Footer Placeholder 4">
            <a:extLst>
              <a:ext uri="{FF2B5EF4-FFF2-40B4-BE49-F238E27FC236}">
                <a16:creationId xmlns:a16="http://schemas.microsoft.com/office/drawing/2014/main" id="{46E40B4F-2015-4E9F-BCB3-E0BFA4AF9A3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610C3C-BBD3-4864-98E4-5D7B08A6274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4A7955-6230-48B4-BD8B-A7C460F75945}" type="slidenum">
              <a:rPr lang="en-US" smtClean="0"/>
              <a:t>‹#›</a:t>
            </a:fld>
            <a:endParaRPr lang="en-US"/>
          </a:p>
        </p:txBody>
      </p:sp>
    </p:spTree>
    <p:extLst>
      <p:ext uri="{BB962C8B-B14F-4D97-AF65-F5344CB8AC3E}">
        <p14:creationId xmlns:p14="http://schemas.microsoft.com/office/powerpoint/2010/main" val="259821415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ECC ppt back.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685800" y="11430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2438400"/>
            <a:ext cx="7848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Text Box 9"/>
          <p:cNvSpPr txBox="1">
            <a:spLocks noChangeArrowheads="1"/>
          </p:cNvSpPr>
          <p:nvPr/>
        </p:nvSpPr>
        <p:spPr bwMode="auto">
          <a:xfrm>
            <a:off x="6400800" y="41910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GB">
              <a:ea typeface="ＭＳ Ｐゴシック" charset="0"/>
            </a:endParaRPr>
          </a:p>
        </p:txBody>
      </p:sp>
      <p:sp>
        <p:nvSpPr>
          <p:cNvPr id="1054" name="Rectangle 30"/>
          <p:cNvSpPr>
            <a:spLocks noGrp="1" noChangeArrowheads="1"/>
          </p:cNvSpPr>
          <p:nvPr>
            <p:ph type="sldNum" sz="quarter" idx="4"/>
          </p:nvPr>
        </p:nvSpPr>
        <p:spPr bwMode="auto">
          <a:xfrm>
            <a:off x="685800" y="64008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400" smtClean="0">
                <a:solidFill>
                  <a:schemeClr val="bg2"/>
                </a:solidFill>
                <a:latin typeface="Arial" pitchFamily="34" charset="0"/>
              </a:defRPr>
            </a:lvl1pPr>
          </a:lstStyle>
          <a:p>
            <a:pPr>
              <a:defRPr/>
            </a:pPr>
            <a:fld id="{0971A862-7189-470E-99D7-3A123C7E2800}" type="slidenum">
              <a:rPr lang="en-US"/>
              <a:pPr>
                <a:defRPr/>
              </a:pPr>
              <a:t>‹#›</a:t>
            </a:fld>
            <a:endParaRPr lang="en-US">
              <a:solidFill>
                <a:schemeClr val="tx1"/>
              </a:solidFill>
            </a:endParaRPr>
          </a:p>
        </p:txBody>
      </p:sp>
    </p:spTree>
    <p:extLst>
      <p:ext uri="{BB962C8B-B14F-4D97-AF65-F5344CB8AC3E}">
        <p14:creationId xmlns:p14="http://schemas.microsoft.com/office/powerpoint/2010/main" val="2138440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hf hdr="0" ftr="0" dt="0"/>
  <p:txStyles>
    <p:titleStyle>
      <a:lvl1pPr algn="l" rtl="0" eaLnBrk="1" fontAlgn="base" hangingPunct="1">
        <a:spcBef>
          <a:spcPct val="0"/>
        </a:spcBef>
        <a:spcAft>
          <a:spcPct val="0"/>
        </a:spcAft>
        <a:defRPr sz="3500">
          <a:solidFill>
            <a:schemeClr val="tx1"/>
          </a:solidFill>
          <a:latin typeface="+mj-lt"/>
          <a:ea typeface="MS PGothic" pitchFamily="34" charset="-128"/>
          <a:cs typeface="+mj-cs"/>
        </a:defRPr>
      </a:lvl1pPr>
      <a:lvl2pPr algn="l" rtl="0" eaLnBrk="1" fontAlgn="base" hangingPunct="1">
        <a:spcBef>
          <a:spcPct val="0"/>
        </a:spcBef>
        <a:spcAft>
          <a:spcPct val="0"/>
        </a:spcAft>
        <a:defRPr sz="3500">
          <a:solidFill>
            <a:schemeClr val="tx1"/>
          </a:solidFill>
          <a:latin typeface="Arial" charset="0"/>
          <a:ea typeface="MS PGothic" pitchFamily="34" charset="-128"/>
        </a:defRPr>
      </a:lvl2pPr>
      <a:lvl3pPr algn="l" rtl="0" eaLnBrk="1" fontAlgn="base" hangingPunct="1">
        <a:spcBef>
          <a:spcPct val="0"/>
        </a:spcBef>
        <a:spcAft>
          <a:spcPct val="0"/>
        </a:spcAft>
        <a:defRPr sz="3500">
          <a:solidFill>
            <a:schemeClr val="tx1"/>
          </a:solidFill>
          <a:latin typeface="Arial" charset="0"/>
          <a:ea typeface="MS PGothic" pitchFamily="34" charset="-128"/>
        </a:defRPr>
      </a:lvl3pPr>
      <a:lvl4pPr algn="l" rtl="0" eaLnBrk="1" fontAlgn="base" hangingPunct="1">
        <a:spcBef>
          <a:spcPct val="0"/>
        </a:spcBef>
        <a:spcAft>
          <a:spcPct val="0"/>
        </a:spcAft>
        <a:defRPr sz="3500">
          <a:solidFill>
            <a:schemeClr val="tx1"/>
          </a:solidFill>
          <a:latin typeface="Arial" charset="0"/>
          <a:ea typeface="MS PGothic" pitchFamily="34" charset="-128"/>
        </a:defRPr>
      </a:lvl4pPr>
      <a:lvl5pPr algn="l" rtl="0" eaLnBrk="1" fontAlgn="base" hangingPunct="1">
        <a:spcBef>
          <a:spcPct val="0"/>
        </a:spcBef>
        <a:spcAft>
          <a:spcPct val="0"/>
        </a:spcAft>
        <a:defRPr sz="3500">
          <a:solidFill>
            <a:schemeClr val="tx1"/>
          </a:solidFill>
          <a:latin typeface="Arial" charset="0"/>
          <a:ea typeface="MS PGothic" pitchFamily="34" charset="-128"/>
        </a:defRPr>
      </a:lvl5pPr>
      <a:lvl6pPr marL="457200" algn="l" rtl="0" eaLnBrk="1" fontAlgn="base" hangingPunct="1">
        <a:spcBef>
          <a:spcPct val="0"/>
        </a:spcBef>
        <a:spcAft>
          <a:spcPct val="0"/>
        </a:spcAft>
        <a:defRPr sz="3500">
          <a:solidFill>
            <a:schemeClr val="tx1"/>
          </a:solidFill>
          <a:latin typeface="Arial" charset="0"/>
          <a:ea typeface="ＭＳ Ｐゴシック" charset="0"/>
        </a:defRPr>
      </a:lvl6pPr>
      <a:lvl7pPr marL="914400" algn="l" rtl="0" eaLnBrk="1" fontAlgn="base" hangingPunct="1">
        <a:spcBef>
          <a:spcPct val="0"/>
        </a:spcBef>
        <a:spcAft>
          <a:spcPct val="0"/>
        </a:spcAft>
        <a:defRPr sz="3500">
          <a:solidFill>
            <a:schemeClr val="tx1"/>
          </a:solidFill>
          <a:latin typeface="Arial" charset="0"/>
          <a:ea typeface="ＭＳ Ｐゴシック" charset="0"/>
        </a:defRPr>
      </a:lvl7pPr>
      <a:lvl8pPr marL="1371600" algn="l" rtl="0" eaLnBrk="1" fontAlgn="base" hangingPunct="1">
        <a:spcBef>
          <a:spcPct val="0"/>
        </a:spcBef>
        <a:spcAft>
          <a:spcPct val="0"/>
        </a:spcAft>
        <a:defRPr sz="3500">
          <a:solidFill>
            <a:schemeClr val="tx1"/>
          </a:solidFill>
          <a:latin typeface="Arial" charset="0"/>
          <a:ea typeface="ＭＳ Ｐゴシック" charset="0"/>
        </a:defRPr>
      </a:lvl8pPr>
      <a:lvl9pPr marL="1828800" algn="l" rtl="0" eaLnBrk="1" fontAlgn="base" hangingPunct="1">
        <a:spcBef>
          <a:spcPct val="0"/>
        </a:spcBef>
        <a:spcAft>
          <a:spcPct val="0"/>
        </a:spcAft>
        <a:defRPr sz="3500">
          <a:solidFill>
            <a:schemeClr val="tx1"/>
          </a:solidFill>
          <a:latin typeface="Arial" charset="0"/>
          <a:ea typeface="ＭＳ Ｐゴシック"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har char="–"/>
        <a:defRPr sz="2000">
          <a:solidFill>
            <a:schemeClr val="tx1"/>
          </a:solidFill>
          <a:latin typeface="+mn-lt"/>
          <a:ea typeface="MS PGothic" pitchFamily="34" charset="-128"/>
        </a:defRPr>
      </a:lvl2pPr>
      <a:lvl3pPr marL="1143000" indent="-228600" algn="l" rtl="0" eaLnBrk="1" fontAlgn="base" hangingPunct="1">
        <a:spcBef>
          <a:spcPct val="20000"/>
        </a:spcBef>
        <a:spcAft>
          <a:spcPct val="0"/>
        </a:spcAft>
        <a:buChar char="•"/>
        <a:defRPr sz="2000">
          <a:solidFill>
            <a:schemeClr val="tx1"/>
          </a:solidFill>
          <a:latin typeface="+mn-lt"/>
          <a:ea typeface="MS PGothic" pitchFamily="34" charset="-128"/>
        </a:defRPr>
      </a:lvl3pPr>
      <a:lvl4pPr marL="1562100" indent="-228600" algn="l" rtl="0" eaLnBrk="1" fontAlgn="base" hangingPunct="1">
        <a:spcBef>
          <a:spcPct val="20000"/>
        </a:spcBef>
        <a:spcAft>
          <a:spcPct val="0"/>
        </a:spcAft>
        <a:buChar char="–"/>
        <a:defRPr sz="2000">
          <a:solidFill>
            <a:schemeClr val="tx1"/>
          </a:solidFill>
          <a:latin typeface="+mn-lt"/>
          <a:ea typeface="MS PGothic" pitchFamily="34" charset="-128"/>
        </a:defRPr>
      </a:lvl4pPr>
      <a:lvl5pPr marL="1981200" indent="-228600" algn="l" rtl="0" eaLnBrk="1" fontAlgn="base" hangingPunct="1">
        <a:spcBef>
          <a:spcPct val="20000"/>
        </a:spcBef>
        <a:spcAft>
          <a:spcPct val="0"/>
        </a:spcAft>
        <a:buChar char="»"/>
        <a:defRPr sz="2000">
          <a:solidFill>
            <a:schemeClr val="tx1"/>
          </a:solidFill>
          <a:latin typeface="+mn-lt"/>
          <a:ea typeface="MS PGothic" pitchFamily="34" charset="-128"/>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89201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Lst>
  <p:hf sldNum="0" hdr="0" ftr="0" dt="0"/>
  <p:txStyles>
    <p:titleStyle>
      <a:lvl1pPr algn="l" rtl="0" eaLnBrk="1" fontAlgn="base" hangingPunct="1">
        <a:spcBef>
          <a:spcPct val="0"/>
        </a:spcBef>
        <a:spcAft>
          <a:spcPct val="0"/>
        </a:spcAft>
        <a:defRPr sz="3500">
          <a:solidFill>
            <a:schemeClr val="tx1"/>
          </a:solidFill>
          <a:latin typeface="+mj-lt"/>
          <a:ea typeface="MS PGothic" pitchFamily="34" charset="-128"/>
          <a:cs typeface="+mj-cs"/>
        </a:defRPr>
      </a:lvl1pPr>
      <a:lvl2pPr algn="l" rtl="0" eaLnBrk="1" fontAlgn="base" hangingPunct="1">
        <a:spcBef>
          <a:spcPct val="0"/>
        </a:spcBef>
        <a:spcAft>
          <a:spcPct val="0"/>
        </a:spcAft>
        <a:defRPr sz="3500">
          <a:solidFill>
            <a:schemeClr val="tx1"/>
          </a:solidFill>
          <a:latin typeface="Arial" charset="0"/>
          <a:ea typeface="MS PGothic" pitchFamily="34" charset="-128"/>
        </a:defRPr>
      </a:lvl2pPr>
      <a:lvl3pPr algn="l" rtl="0" eaLnBrk="1" fontAlgn="base" hangingPunct="1">
        <a:spcBef>
          <a:spcPct val="0"/>
        </a:spcBef>
        <a:spcAft>
          <a:spcPct val="0"/>
        </a:spcAft>
        <a:defRPr sz="3500">
          <a:solidFill>
            <a:schemeClr val="tx1"/>
          </a:solidFill>
          <a:latin typeface="Arial" charset="0"/>
          <a:ea typeface="MS PGothic" pitchFamily="34" charset="-128"/>
        </a:defRPr>
      </a:lvl3pPr>
      <a:lvl4pPr algn="l" rtl="0" eaLnBrk="1" fontAlgn="base" hangingPunct="1">
        <a:spcBef>
          <a:spcPct val="0"/>
        </a:spcBef>
        <a:spcAft>
          <a:spcPct val="0"/>
        </a:spcAft>
        <a:defRPr sz="3500">
          <a:solidFill>
            <a:schemeClr val="tx1"/>
          </a:solidFill>
          <a:latin typeface="Arial" charset="0"/>
          <a:ea typeface="MS PGothic" pitchFamily="34" charset="-128"/>
        </a:defRPr>
      </a:lvl4pPr>
      <a:lvl5pPr algn="l" rtl="0" eaLnBrk="1" fontAlgn="base" hangingPunct="1">
        <a:spcBef>
          <a:spcPct val="0"/>
        </a:spcBef>
        <a:spcAft>
          <a:spcPct val="0"/>
        </a:spcAft>
        <a:defRPr sz="3500">
          <a:solidFill>
            <a:schemeClr val="tx1"/>
          </a:solidFill>
          <a:latin typeface="Arial" charset="0"/>
          <a:ea typeface="MS PGothic" pitchFamily="34" charset="-128"/>
        </a:defRPr>
      </a:lvl5pPr>
      <a:lvl6pPr marL="457200" algn="l" rtl="0" eaLnBrk="1" fontAlgn="base" hangingPunct="1">
        <a:spcBef>
          <a:spcPct val="0"/>
        </a:spcBef>
        <a:spcAft>
          <a:spcPct val="0"/>
        </a:spcAft>
        <a:defRPr sz="3500">
          <a:solidFill>
            <a:schemeClr val="tx1"/>
          </a:solidFill>
          <a:latin typeface="Arial" charset="0"/>
          <a:ea typeface="ＭＳ Ｐゴシック" charset="0"/>
        </a:defRPr>
      </a:lvl6pPr>
      <a:lvl7pPr marL="914400" algn="l" rtl="0" eaLnBrk="1" fontAlgn="base" hangingPunct="1">
        <a:spcBef>
          <a:spcPct val="0"/>
        </a:spcBef>
        <a:spcAft>
          <a:spcPct val="0"/>
        </a:spcAft>
        <a:defRPr sz="3500">
          <a:solidFill>
            <a:schemeClr val="tx1"/>
          </a:solidFill>
          <a:latin typeface="Arial" charset="0"/>
          <a:ea typeface="ＭＳ Ｐゴシック" charset="0"/>
        </a:defRPr>
      </a:lvl7pPr>
      <a:lvl8pPr marL="1371600" algn="l" rtl="0" eaLnBrk="1" fontAlgn="base" hangingPunct="1">
        <a:spcBef>
          <a:spcPct val="0"/>
        </a:spcBef>
        <a:spcAft>
          <a:spcPct val="0"/>
        </a:spcAft>
        <a:defRPr sz="3500">
          <a:solidFill>
            <a:schemeClr val="tx1"/>
          </a:solidFill>
          <a:latin typeface="Arial" charset="0"/>
          <a:ea typeface="ＭＳ Ｐゴシック" charset="0"/>
        </a:defRPr>
      </a:lvl8pPr>
      <a:lvl9pPr marL="1828800" algn="l" rtl="0" eaLnBrk="1" fontAlgn="base" hangingPunct="1">
        <a:spcBef>
          <a:spcPct val="0"/>
        </a:spcBef>
        <a:spcAft>
          <a:spcPct val="0"/>
        </a:spcAft>
        <a:defRPr sz="3500">
          <a:solidFill>
            <a:schemeClr val="tx1"/>
          </a:solidFill>
          <a:latin typeface="Arial" charset="0"/>
          <a:ea typeface="ＭＳ Ｐゴシック"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har char="–"/>
        <a:defRPr sz="2000">
          <a:solidFill>
            <a:schemeClr val="tx1"/>
          </a:solidFill>
          <a:latin typeface="+mn-lt"/>
          <a:ea typeface="MS PGothic" pitchFamily="34" charset="-128"/>
        </a:defRPr>
      </a:lvl2pPr>
      <a:lvl3pPr marL="1143000" indent="-228600" algn="l" rtl="0" eaLnBrk="1" fontAlgn="base" hangingPunct="1">
        <a:spcBef>
          <a:spcPct val="20000"/>
        </a:spcBef>
        <a:spcAft>
          <a:spcPct val="0"/>
        </a:spcAft>
        <a:buChar char="•"/>
        <a:defRPr sz="2000">
          <a:solidFill>
            <a:schemeClr val="tx1"/>
          </a:solidFill>
          <a:latin typeface="+mn-lt"/>
          <a:ea typeface="MS PGothic" pitchFamily="34" charset="-128"/>
        </a:defRPr>
      </a:lvl3pPr>
      <a:lvl4pPr marL="1562100" indent="-228600" algn="l" rtl="0" eaLnBrk="1" fontAlgn="base" hangingPunct="1">
        <a:spcBef>
          <a:spcPct val="20000"/>
        </a:spcBef>
        <a:spcAft>
          <a:spcPct val="0"/>
        </a:spcAft>
        <a:buChar char="–"/>
        <a:defRPr sz="2000">
          <a:solidFill>
            <a:schemeClr val="tx1"/>
          </a:solidFill>
          <a:latin typeface="+mn-lt"/>
          <a:ea typeface="MS PGothic" pitchFamily="34" charset="-128"/>
        </a:defRPr>
      </a:lvl4pPr>
      <a:lvl5pPr marL="1981200" indent="-228600" algn="l" rtl="0" eaLnBrk="1" fontAlgn="base" hangingPunct="1">
        <a:spcBef>
          <a:spcPct val="20000"/>
        </a:spcBef>
        <a:spcAft>
          <a:spcPct val="0"/>
        </a:spcAft>
        <a:buChar char="»"/>
        <a:defRPr sz="2000">
          <a:solidFill>
            <a:schemeClr val="tx1"/>
          </a:solidFill>
          <a:latin typeface="+mn-lt"/>
          <a:ea typeface="MS PGothic" pitchFamily="34" charset="-128"/>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p15:clr>
            <a:srgbClr val="F26B43"/>
          </p15:clr>
        </p15:guide>
        <p15:guide id="2" pos="295">
          <p15:clr>
            <a:srgbClr val="F26B43"/>
          </p15:clr>
        </p15:guide>
        <p15:guide id="3" pos="5465">
          <p15:clr>
            <a:srgbClr val="F26B43"/>
          </p15:clr>
        </p15:guide>
        <p15:guide id="4" orient="horz" pos="7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FBD3AC-B1B3-48A5-95C5-784D499CDF1D}"/>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E3368-CDB8-4DD4-8749-417A9411F9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F48FC2-3C5B-4A99-990A-444A965035A9}"/>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E91BE00-C3F3-4DE9-93A9-B19053F104AA}" type="datetimeFigureOut">
              <a:rPr lang="en-GB" smtClean="0"/>
              <a:t>11/11/2021</a:t>
            </a:fld>
            <a:endParaRPr lang="en-GB"/>
          </a:p>
        </p:txBody>
      </p:sp>
      <p:sp>
        <p:nvSpPr>
          <p:cNvPr id="5" name="Footer Placeholder 4">
            <a:extLst>
              <a:ext uri="{FF2B5EF4-FFF2-40B4-BE49-F238E27FC236}">
                <a16:creationId xmlns:a16="http://schemas.microsoft.com/office/drawing/2014/main" id="{29F6CC39-22E4-4BE4-A718-6F20DA950416}"/>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969E2D9-32B0-43F5-AA85-CE0BE5DF0130}"/>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5E3646-66EC-4060-BB8A-2EEAAB94D10A}" type="slidenum">
              <a:rPr lang="en-GB" smtClean="0"/>
              <a:t>‹#›</a:t>
            </a:fld>
            <a:endParaRPr lang="en-GB"/>
          </a:p>
        </p:txBody>
      </p:sp>
    </p:spTree>
    <p:extLst>
      <p:ext uri="{BB962C8B-B14F-4D97-AF65-F5344CB8AC3E}">
        <p14:creationId xmlns:p14="http://schemas.microsoft.com/office/powerpoint/2010/main" val="135192883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9FB4E2-8DC9-4B83-86AB-491537341BB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56851CC-803E-44D1-898C-F0646303504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76CA46-9606-48EB-979F-4B1B1F4870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7A54F55-A6D3-457B-BA4E-383E7E1DFAF5}" type="datetimeFigureOut">
              <a:rPr lang="en-GB" smtClean="0"/>
              <a:t>11/11/2021</a:t>
            </a:fld>
            <a:endParaRPr lang="en-GB"/>
          </a:p>
        </p:txBody>
      </p:sp>
      <p:sp>
        <p:nvSpPr>
          <p:cNvPr id="5" name="Footer Placeholder 4">
            <a:extLst>
              <a:ext uri="{FF2B5EF4-FFF2-40B4-BE49-F238E27FC236}">
                <a16:creationId xmlns:a16="http://schemas.microsoft.com/office/drawing/2014/main" id="{1E867C56-4C52-4AC6-9288-F12BB901867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51F82ED-E209-4192-87F0-4F68BCE9561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4683D5-52DF-4A85-B39A-EF668C1E6FF6}" type="slidenum">
              <a:rPr lang="en-GB" smtClean="0"/>
              <a:t>‹#›</a:t>
            </a:fld>
            <a:endParaRPr lang="en-GB"/>
          </a:p>
        </p:txBody>
      </p:sp>
    </p:spTree>
    <p:extLst>
      <p:ext uri="{BB962C8B-B14F-4D97-AF65-F5344CB8AC3E}">
        <p14:creationId xmlns:p14="http://schemas.microsoft.com/office/powerpoint/2010/main" val="148490107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1A6EF52-B443-4028-B328-D4C91D9CC324}" type="datetimeFigureOut">
              <a:rPr lang="en-GB" smtClean="0"/>
              <a:t>11/11/2021</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D1C1EE-C13C-4433-B7DE-E408C223AE8E}" type="slidenum">
              <a:rPr lang="en-GB" smtClean="0"/>
              <a:t>‹#›</a:t>
            </a:fld>
            <a:endParaRPr lang="en-GB" dirty="0"/>
          </a:p>
        </p:txBody>
      </p:sp>
    </p:spTree>
    <p:extLst>
      <p:ext uri="{BB962C8B-B14F-4D97-AF65-F5344CB8AC3E}">
        <p14:creationId xmlns:p14="http://schemas.microsoft.com/office/powerpoint/2010/main" val="5672063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1.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2.xml"/><Relationship Id="rId5" Type="http://schemas.openxmlformats.org/officeDocument/2006/relationships/image" Target="../media/image6.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1.xml"/><Relationship Id="rId1" Type="http://schemas.openxmlformats.org/officeDocument/2006/relationships/tags" Target="../tags/tag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slideLayout" Target="../slideLayouts/slideLayout26.xml"/><Relationship Id="rId1" Type="http://schemas.openxmlformats.org/officeDocument/2006/relationships/tags" Target="../tags/tag4.xml"/><Relationship Id="rId6" Type="http://schemas.openxmlformats.org/officeDocument/2006/relationships/image" Target="../media/image6.jpe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hyperlink" Target="mailto:shamsun.noor@essex.gov.uk" TargetMode="Externa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s://assets.publishing.service.gov.uk/government/uploads/system/uploads/attachment_data/file/999348/Keeping_children_safe_in_education_2021.pdf" TargetMode="External"/><Relationship Id="rId7" Type="http://schemas.openxmlformats.org/officeDocument/2006/relationships/hyperlink" Target="https://www.gov.uk/government/publications/positive-environments-where-children-can-flourish" TargetMode="External"/><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hyperlink" Target="https://schools.essex.gov.uk/pupils/Safeguarding/Pages/understanding-and-supporting-behaviour.aspx" TargetMode="External"/><Relationship Id="rId5" Type="http://schemas.openxmlformats.org/officeDocument/2006/relationships/hyperlink" Target="https://www.gov.uk/government/publications/inspecting-safeguarding-in-early-years-education-and-skills/inspecting-safeguarding-in-early-years-education-and-skills" TargetMode="External"/><Relationship Id="rId4" Type="http://schemas.openxmlformats.org/officeDocument/2006/relationships/hyperlink" Target="https://assets.publishing.service.gov.uk/government/uploads/system/uploads/attachment_data/file/999239/SVSH_2021.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nbRLAQRJY2Y" TargetMode="External"/><Relationship Id="rId2" Type="http://schemas.openxmlformats.org/officeDocument/2006/relationships/hyperlink" Target="https://schools.essex.gov.uk/pupils/Safeguarding/Level_2_Child_Training_Programme/Pages/default.aspx" TargetMode="External"/><Relationship Id="rId1" Type="http://schemas.openxmlformats.org/officeDocument/2006/relationships/slideLayout" Target="../slideLayouts/slideLayout37.xml"/><Relationship Id="rId6" Type="http://schemas.openxmlformats.org/officeDocument/2006/relationships/image" Target="../media/image6.jpeg"/><Relationship Id="rId5" Type="http://schemas.openxmlformats.org/officeDocument/2006/relationships/hyperlink" Target="https://eur02.safelinks.protection.outlook.com/?url=https%3A%2F%2Flnks.gd%2Fl%2FeyJhbGciOiJIUzI1NiJ9.eyJidWxsZXRpbl9saW5rX2lkIjoxMDIsInVyaSI6ImJwMjpjbGljayIsImJ1bGxldGluX2lkIjoiMjAyMTA0MTIuMzg2MTI0NjEiLCJ1cmwiOiJodHRwczovL3d3dy55b3V0dWJlLmNvbS93YXRjaD92PUFXU1o0TU9YMHowIn0.7f39e6hHQYmoZviFK2XvQDwaybwL3nZvwe20uobUnjI%2Fs%2F508087139%2Fbr%2F101825094212-l&amp;data=04%7C01%7C%7C05fa0cb6c3ec4e7d517e08d8fdbc73a1%7Ca8b4324f155c4215a0f17ed8cc9a992f%7C0%7C0%7C637538333121983108%7CUnknown%7CTWFpbGZsb3d8eyJWIjoiMC4wLjAwMDAiLCJQIjoiV2luMzIiLCJBTiI6Ik1haWwiLCJXVCI6Mn0%3D%7C1000&amp;sdata=TUqrq5pnoKkMqkgq9OVM0jpKVztqDOA0mYFPnoQgpgY%3D&amp;reserved=0" TargetMode="External"/><Relationship Id="rId4" Type="http://schemas.openxmlformats.org/officeDocument/2006/relationships/hyperlink" Target="https://eur02.safelinks.protection.outlook.com/?url=https%3A%2F%2Flnks.gd%2Fl%2FeyJhbGciOiJIUzI1NiJ9.eyJidWxsZXRpbl9saW5rX2lkIjoxMDEsInVyaSI6ImJwMjpjbGljayIsImJ1bGxldGluX2lkIjoiMjAyMTA0MTIuMzg2MTI0NjEiLCJ1cmwiOiJodHRwczovL3d3dy55b3V0dWJlLmNvbS93YXRjaD92PVFaYWFKb1otRUVjIn0.mlFPezANflZHKWAUXBF07OT_M3QEZ_ZMDD5OKjeyrqg%2Fs%2F508087139%2Fbr%2F101825094212-l&amp;data=04%7C01%7C%7C05fa0cb6c3ec4e7d517e08d8fdbc73a1%7Ca8b4324f155c4215a0f17ed8cc9a992f%7C0%7C0%7C637538333121973101%7CUnknown%7CTWFpbGZsb3d8eyJWIjoiMC4wLjAwMDAiLCJQIjoiV2luMzIiLCJBTiI6Ik1haWwiLCJXVCI6Mn0%3D%7C1000&amp;sdata=h1VFd0JImHW6FER6SJ%2BjVe9sYNae%2FLwhKpGdD0mOETs%3D&amp;reserved=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schools.essex.gov.uk/data/information-governance/Pages/Whole-Essex-Information-Sharing-Framework-(WEISF).aspx" TargetMode="Externa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assets.publishing.service.gov.uk/government/uploads/system/uploads/attachment_data/file/908013/Relationships_Education__Relationships_and_Sex_Education__RSE__and_Health_Education.pdf" TargetMode="Externa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schools.essex.gov.uk/pupils/Safeguarding/Pages/understanding-and-supporting-behaviour.aspx" TargetMode="Externa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6.jpeg"/><Relationship Id="rId5" Type="http://schemas.openxmlformats.org/officeDocument/2006/relationships/image" Target="../media/image21.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2.xml"/><Relationship Id="rId7" Type="http://schemas.openxmlformats.org/officeDocument/2006/relationships/image" Target="../media/image6.jpeg"/><Relationship Id="rId2" Type="http://schemas.openxmlformats.org/officeDocument/2006/relationships/diagramData" Target="../diagrams/data2.xml"/><Relationship Id="rId1" Type="http://schemas.openxmlformats.org/officeDocument/2006/relationships/slideLayout" Target="../slideLayouts/slideLayout4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6.jpeg"/><Relationship Id="rId5" Type="http://schemas.openxmlformats.org/officeDocument/2006/relationships/image" Target="../media/image2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22.png"/><Relationship Id="rId5" Type="http://schemas.openxmlformats.org/officeDocument/2006/relationships/image" Target="../media/image6.jpe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3.xml"/><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image" Target="../media/image6.jpeg"/><Relationship Id="rId5" Type="http://schemas.openxmlformats.org/officeDocument/2006/relationships/image" Target="../media/image2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6.jpeg"/><Relationship Id="rId5" Type="http://schemas.openxmlformats.org/officeDocument/2006/relationships/image" Target="../media/image21.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54.xml"/><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9.xml"/><Relationship Id="rId4" Type="http://schemas.openxmlformats.org/officeDocument/2006/relationships/image" Target="../media/image6.jpe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jpeg"/><Relationship Id="rId1" Type="http://schemas.openxmlformats.org/officeDocument/2006/relationships/slideLayout" Target="../slideLayouts/slideLayout5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775217"/>
            <a:ext cx="8208144" cy="1388368"/>
          </a:xfrm>
        </p:spPr>
        <p:txBody>
          <a:bodyPr/>
          <a:lstStyle/>
          <a:p>
            <a:pPr algn="ctr"/>
            <a:r>
              <a:rPr lang="en-GB"/>
              <a:t>Essex Primary Headteachers’ meetings</a:t>
            </a:r>
          </a:p>
        </p:txBody>
      </p:sp>
      <p:sp>
        <p:nvSpPr>
          <p:cNvPr id="3" name="Subtitle 2"/>
          <p:cNvSpPr>
            <a:spLocks noGrp="1"/>
          </p:cNvSpPr>
          <p:nvPr>
            <p:ph type="subTitle" idx="1"/>
          </p:nvPr>
        </p:nvSpPr>
        <p:spPr>
          <a:xfrm>
            <a:off x="467544" y="291856"/>
            <a:ext cx="8208144" cy="448816"/>
          </a:xfrm>
        </p:spPr>
        <p:txBody>
          <a:bodyPr/>
          <a:lstStyle/>
          <a:p>
            <a:r>
              <a:rPr lang="en-GB"/>
              <a:t>Education Directorate	</a:t>
            </a:r>
          </a:p>
        </p:txBody>
      </p:sp>
      <p:sp>
        <p:nvSpPr>
          <p:cNvPr id="4" name="Text Placeholder 3"/>
          <p:cNvSpPr>
            <a:spLocks noGrp="1"/>
          </p:cNvSpPr>
          <p:nvPr>
            <p:ph type="body" sz="quarter" idx="11"/>
          </p:nvPr>
        </p:nvSpPr>
        <p:spPr>
          <a:xfrm>
            <a:off x="6775373" y="2386494"/>
            <a:ext cx="2262057" cy="1042506"/>
          </a:xfrm>
        </p:spPr>
        <p:txBody>
          <a:bodyPr/>
          <a:lstStyle/>
          <a:p>
            <a:pPr algn="r"/>
            <a:r>
              <a:rPr lang="en-GB" dirty="0"/>
              <a:t>LA Input</a:t>
            </a:r>
          </a:p>
          <a:p>
            <a:pPr algn="r"/>
            <a:r>
              <a:rPr lang="en-GB" dirty="0"/>
              <a:t>11</a:t>
            </a:r>
            <a:r>
              <a:rPr lang="en-GB" baseline="30000" dirty="0"/>
              <a:t>th</a:t>
            </a:r>
            <a:r>
              <a:rPr lang="en-GB" dirty="0"/>
              <a:t> November 2021</a:t>
            </a:r>
          </a:p>
          <a:p>
            <a:pPr algn="r"/>
            <a:endParaRPr lang="en-GB" dirty="0"/>
          </a:p>
          <a:p>
            <a:pPr algn="r"/>
            <a:endParaRPr lang="en-GB" sz="2400" dirty="0"/>
          </a:p>
          <a:p>
            <a:pPr algn="r"/>
            <a:endParaRPr lang="en-GB" sz="2400" dirty="0"/>
          </a:p>
          <a:p>
            <a:pPr algn="r"/>
            <a:r>
              <a:rPr lang="en-GB" sz="2400" dirty="0"/>
              <a:t>Mid Quadrant</a:t>
            </a:r>
          </a:p>
        </p:txBody>
      </p:sp>
      <p:pic>
        <p:nvPicPr>
          <p:cNvPr id="6" name="Picture 5" descr="Map&#10;&#10;Description automatically generated">
            <a:extLst>
              <a:ext uri="{FF2B5EF4-FFF2-40B4-BE49-F238E27FC236}">
                <a16:creationId xmlns:a16="http://schemas.microsoft.com/office/drawing/2014/main" id="{9015B174-1C76-48DE-B0BD-FD186898201D}"/>
              </a:ext>
            </a:extLst>
          </p:cNvPr>
          <p:cNvPicPr>
            <a:picLocks noChangeAspect="1"/>
          </p:cNvPicPr>
          <p:nvPr/>
        </p:nvPicPr>
        <p:blipFill>
          <a:blip r:embed="rId2"/>
          <a:stretch>
            <a:fillRect/>
          </a:stretch>
        </p:blipFill>
        <p:spPr>
          <a:xfrm>
            <a:off x="2477846" y="2386495"/>
            <a:ext cx="4187539" cy="3385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7126D0C2-6303-42A8-9131-BEE8CB12B876}"/>
              </a:ext>
            </a:extLst>
          </p:cNvPr>
          <p:cNvSpPr txBox="1"/>
          <p:nvPr/>
        </p:nvSpPr>
        <p:spPr>
          <a:xfrm>
            <a:off x="2230950" y="6237312"/>
            <a:ext cx="4681330" cy="461665"/>
          </a:xfrm>
          <a:prstGeom prst="rect">
            <a:avLst/>
          </a:prstGeom>
          <a:noFill/>
        </p:spPr>
        <p:txBody>
          <a:bodyPr wrap="square">
            <a:spAutoFit/>
          </a:bodyPr>
          <a:lstStyle/>
          <a:p>
            <a:pPr algn="ctr"/>
            <a:r>
              <a:rPr lang="en-GB" sz="2400" b="1" i="1">
                <a:solidFill>
                  <a:srgbClr val="FFFFFF"/>
                </a:solidFill>
                <a:effectLst/>
                <a:latin typeface="Calibri" panose="020F0502020204030204" pitchFamily="34" charset="0"/>
                <a:ea typeface="Calibri" panose="020F0502020204030204" pitchFamily="34" charset="0"/>
              </a:rPr>
              <a:t>“Excellence, Equity, Inclusion.”</a:t>
            </a:r>
            <a:endParaRPr lang="en-GB" sz="24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21471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D0F8-9329-434F-9042-B9D010239839}"/>
              </a:ext>
            </a:extLst>
          </p:cNvPr>
          <p:cNvSpPr>
            <a:spLocks noGrp="1"/>
          </p:cNvSpPr>
          <p:nvPr>
            <p:ph type="title"/>
          </p:nvPr>
        </p:nvSpPr>
        <p:spPr>
          <a:xfrm>
            <a:off x="659947" y="260359"/>
            <a:ext cx="7886700" cy="596891"/>
          </a:xfrm>
        </p:spPr>
        <p:txBody>
          <a:bodyPr>
            <a:noAutofit/>
          </a:bodyPr>
          <a:lstStyle/>
          <a:p>
            <a:r>
              <a:rPr lang="en-GB" sz="4000" b="1" dirty="0">
                <a:solidFill>
                  <a:srgbClr val="7030A0"/>
                </a:solidFill>
                <a:effectLst>
                  <a:outerShdw blurRad="38100" dist="38100" dir="2700000" algn="tl">
                    <a:srgbClr val="000000">
                      <a:alpha val="43137"/>
                    </a:srgbClr>
                  </a:outerShdw>
                </a:effectLst>
              </a:rPr>
              <a:t>Research School Network offer</a:t>
            </a:r>
            <a:endParaRPr lang="en-GB" sz="4000" dirty="0"/>
          </a:p>
        </p:txBody>
      </p:sp>
      <p:pic>
        <p:nvPicPr>
          <p:cNvPr id="6" name="Picture 6" descr="Table&#10;&#10;Description automatically generated">
            <a:extLst>
              <a:ext uri="{FF2B5EF4-FFF2-40B4-BE49-F238E27FC236}">
                <a16:creationId xmlns:a16="http://schemas.microsoft.com/office/drawing/2014/main" id="{1D4CC64F-67BE-453B-8AA7-86B36A36A8DC}"/>
              </a:ext>
            </a:extLst>
          </p:cNvPr>
          <p:cNvPicPr>
            <a:picLocks noGrp="1" noChangeAspect="1"/>
          </p:cNvPicPr>
          <p:nvPr>
            <p:ph idx="1"/>
          </p:nvPr>
        </p:nvPicPr>
        <p:blipFill>
          <a:blip r:embed="rId3"/>
          <a:stretch>
            <a:fillRect/>
          </a:stretch>
        </p:blipFill>
        <p:spPr>
          <a:xfrm>
            <a:off x="339047" y="1229308"/>
            <a:ext cx="8754781" cy="4918104"/>
          </a:xfrm>
        </p:spPr>
      </p:pic>
      <p:sp>
        <p:nvSpPr>
          <p:cNvPr id="4" name="Rectangle 3">
            <a:extLst>
              <a:ext uri="{FF2B5EF4-FFF2-40B4-BE49-F238E27FC236}">
                <a16:creationId xmlns:a16="http://schemas.microsoft.com/office/drawing/2014/main" id="{D50A58E1-C9F2-4DE6-8383-CA7129C34F0B}"/>
              </a:ext>
            </a:extLst>
          </p:cNvPr>
          <p:cNvSpPr/>
          <p:nvPr/>
        </p:nvSpPr>
        <p:spPr>
          <a:xfrm>
            <a:off x="1" y="857250"/>
            <a:ext cx="339047"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02822D3-2FA8-4C46-AE82-EA79D8388684}"/>
              </a:ext>
            </a:extLst>
          </p:cNvPr>
          <p:cNvSpPr/>
          <p:nvPr/>
        </p:nvSpPr>
        <p:spPr>
          <a:xfrm>
            <a:off x="3309" y="0"/>
            <a:ext cx="335739" cy="6858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Logo, icon&#10;&#10;Description automatically generated">
            <a:extLst>
              <a:ext uri="{FF2B5EF4-FFF2-40B4-BE49-F238E27FC236}">
                <a16:creationId xmlns:a16="http://schemas.microsoft.com/office/drawing/2014/main" id="{1185732D-3A65-44A8-9C2F-36B831BE29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8123" y="6439474"/>
            <a:ext cx="568121" cy="274516"/>
          </a:xfrm>
          <a:prstGeom prst="rect">
            <a:avLst/>
          </a:prstGeom>
        </p:spPr>
      </p:pic>
    </p:spTree>
    <p:extLst>
      <p:ext uri="{BB962C8B-B14F-4D97-AF65-F5344CB8AC3E}">
        <p14:creationId xmlns:p14="http://schemas.microsoft.com/office/powerpoint/2010/main" val="468839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2510" cy="6871882"/>
          </a:xfrm>
          <a:prstGeom prst="rect">
            <a:avLst/>
          </a:prstGeom>
        </p:spPr>
      </p:pic>
      <p:sp>
        <p:nvSpPr>
          <p:cNvPr id="4" name="TextBox 3"/>
          <p:cNvSpPr txBox="1"/>
          <p:nvPr/>
        </p:nvSpPr>
        <p:spPr>
          <a:xfrm>
            <a:off x="625079" y="1758190"/>
            <a:ext cx="8195394" cy="628377"/>
          </a:xfrm>
          <a:prstGeom prst="rect">
            <a:avLst/>
          </a:prstGeom>
          <a:noFill/>
        </p:spPr>
        <p:txBody>
          <a:bodyPr vert="horz" wrap="square" lIns="0" tIns="0" rIns="0" bIns="0" rtlCol="0">
            <a:spAutoFit/>
          </a:bodyPr>
          <a:lstStyle/>
          <a:p>
            <a:pPr marL="0" marR="0" lvl="0" indent="0" algn="l" defTabSz="914400" rtl="0" eaLnBrk="0" fontAlgn="base" latinLnBrk="0" hangingPunct="0">
              <a:lnSpc>
                <a:spcPts val="4851"/>
              </a:lnSpc>
              <a:spcBef>
                <a:spcPct val="0"/>
              </a:spcBef>
              <a:spcAft>
                <a:spcPct val="0"/>
              </a:spcAft>
              <a:buClrTx/>
              <a:buSzTx/>
              <a:buFontTx/>
              <a:buNone/>
              <a:tabLst/>
              <a:defRPr/>
            </a:pPr>
            <a:r>
              <a:rPr kumimoji="0" lang="en-CA" sz="4200" b="1" i="0" u="none" strike="noStrike" kern="1200" cap="none" spc="0" normalizeH="0" baseline="0" noProof="0">
                <a:ln>
                  <a:noFill/>
                </a:ln>
                <a:solidFill>
                  <a:srgbClr val="FFFEFF"/>
                </a:solidFill>
                <a:effectLst/>
                <a:uLnTx/>
                <a:uFillTx/>
                <a:latin typeface="Arial Bold"/>
                <a:ea typeface="MS PGothic" pitchFamily="34" charset="-128"/>
                <a:cs typeface="Arial Bold"/>
              </a:rPr>
              <a:t>SEND Update</a:t>
            </a:r>
            <a:endParaRPr kumimoji="0" lang="en-CA" sz="42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 name="Subtitle 5">
            <a:extLst>
              <a:ext uri="{FF2B5EF4-FFF2-40B4-BE49-F238E27FC236}">
                <a16:creationId xmlns:a16="http://schemas.microsoft.com/office/drawing/2014/main" id="{13883CD7-918D-4BF7-8E9D-0698F70D7A20}"/>
              </a:ext>
            </a:extLst>
          </p:cNvPr>
          <p:cNvSpPr>
            <a:spLocks noGrp="1"/>
          </p:cNvSpPr>
          <p:nvPr>
            <p:ph type="subTitle" idx="1"/>
          </p:nvPr>
        </p:nvSpPr>
        <p:spPr>
          <a:xfrm>
            <a:off x="685800" y="3429000"/>
            <a:ext cx="7772400" cy="1447800"/>
          </a:xfrm>
        </p:spPr>
        <p:txBody>
          <a:bodyPr/>
          <a:lstStyle/>
          <a:p>
            <a:endParaRPr lang="en-GB">
              <a:solidFill>
                <a:schemeClr val="bg1"/>
              </a:solidFill>
            </a:endParaRPr>
          </a:p>
        </p:txBody>
      </p:sp>
    </p:spTree>
    <p:extLst>
      <p:ext uri="{BB962C8B-B14F-4D97-AF65-F5344CB8AC3E}">
        <p14:creationId xmlns:p14="http://schemas.microsoft.com/office/powerpoint/2010/main" val="2934461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5796A4-A618-4018-BEE5-73DFBBEDB065}"/>
              </a:ext>
            </a:extLst>
          </p:cNvPr>
          <p:cNvSpPr/>
          <p:nvPr/>
        </p:nvSpPr>
        <p:spPr bwMode="auto">
          <a:xfrm>
            <a:off x="6660232" y="5661248"/>
            <a:ext cx="2375273" cy="108012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graphicFrame>
        <p:nvGraphicFramePr>
          <p:cNvPr id="4" name="Table 4">
            <a:extLst>
              <a:ext uri="{FF2B5EF4-FFF2-40B4-BE49-F238E27FC236}">
                <a16:creationId xmlns:a16="http://schemas.microsoft.com/office/drawing/2014/main" id="{661EAA1F-6790-49F7-91EF-0470D15BDD4A}"/>
              </a:ext>
            </a:extLst>
          </p:cNvPr>
          <p:cNvGraphicFramePr>
            <a:graphicFrameLocks noGrp="1"/>
          </p:cNvGraphicFramePr>
          <p:nvPr>
            <p:extLst>
              <p:ext uri="{D42A27DB-BD31-4B8C-83A1-F6EECF244321}">
                <p14:modId xmlns:p14="http://schemas.microsoft.com/office/powerpoint/2010/main" val="1756395721"/>
              </p:ext>
            </p:extLst>
          </p:nvPr>
        </p:nvGraphicFramePr>
        <p:xfrm>
          <a:off x="218331" y="980728"/>
          <a:ext cx="8817174" cy="4998720"/>
        </p:xfrm>
        <a:graphic>
          <a:graphicData uri="http://schemas.openxmlformats.org/drawingml/2006/table">
            <a:tbl>
              <a:tblPr firstRow="1" bandRow="1">
                <a:tableStyleId>{5C22544A-7EE6-4342-B048-85BDC9FD1C3A}</a:tableStyleId>
              </a:tblPr>
              <a:tblGrid>
                <a:gridCol w="1396923">
                  <a:extLst>
                    <a:ext uri="{9D8B030D-6E8A-4147-A177-3AD203B41FA5}">
                      <a16:colId xmlns:a16="http://schemas.microsoft.com/office/drawing/2014/main" val="279013056"/>
                    </a:ext>
                  </a:extLst>
                </a:gridCol>
                <a:gridCol w="1402424">
                  <a:extLst>
                    <a:ext uri="{9D8B030D-6E8A-4147-A177-3AD203B41FA5}">
                      <a16:colId xmlns:a16="http://schemas.microsoft.com/office/drawing/2014/main" val="546310149"/>
                    </a:ext>
                  </a:extLst>
                </a:gridCol>
                <a:gridCol w="6017827">
                  <a:extLst>
                    <a:ext uri="{9D8B030D-6E8A-4147-A177-3AD203B41FA5}">
                      <a16:colId xmlns:a16="http://schemas.microsoft.com/office/drawing/2014/main" val="619878445"/>
                    </a:ext>
                  </a:extLst>
                </a:gridCol>
              </a:tblGrid>
              <a:tr h="480060">
                <a:tc>
                  <a:txBody>
                    <a:bodyPr/>
                    <a:lstStyle/>
                    <a:p>
                      <a:pPr algn="ctr"/>
                      <a:r>
                        <a:rPr lang="en-GB" sz="1400"/>
                        <a:t>Workstream </a:t>
                      </a:r>
                    </a:p>
                  </a:txBody>
                  <a:tcPr marL="68580" marR="68580" marT="34290" marB="34290"/>
                </a:tc>
                <a:tc>
                  <a:txBody>
                    <a:bodyPr/>
                    <a:lstStyle/>
                    <a:p>
                      <a:pPr algn="ctr"/>
                      <a:r>
                        <a:rPr lang="en-GB" sz="1400"/>
                        <a:t>Workstream Lead</a:t>
                      </a:r>
                    </a:p>
                  </a:txBody>
                  <a:tcPr marL="68580" marR="68580" marT="34290" marB="34290"/>
                </a:tc>
                <a:tc>
                  <a:txBody>
                    <a:bodyPr/>
                    <a:lstStyle/>
                    <a:p>
                      <a:pPr algn="ctr"/>
                      <a:r>
                        <a:rPr lang="en-GB" sz="1400"/>
                        <a:t>High Level Actions </a:t>
                      </a:r>
                    </a:p>
                  </a:txBody>
                  <a:tcPr marL="68580" marR="68580" marT="34290" marB="34290"/>
                </a:tc>
                <a:extLst>
                  <a:ext uri="{0D108BD9-81ED-4DB2-BD59-A6C34878D82A}">
                    <a16:rowId xmlns:a16="http://schemas.microsoft.com/office/drawing/2014/main" val="2930450667"/>
                  </a:ext>
                </a:extLst>
              </a:tr>
              <a:tr h="1234440">
                <a:tc>
                  <a:txBody>
                    <a:bodyPr/>
                    <a:lstStyle/>
                    <a:p>
                      <a:r>
                        <a:rPr lang="en-GB" sz="1500" b="1"/>
                        <a:t>1. Quality of EHCPs</a:t>
                      </a:r>
                    </a:p>
                  </a:txBody>
                  <a:tcPr marL="68580" marR="68580" marT="34290" marB="34290" anchor="ctr"/>
                </a:tc>
                <a:tc>
                  <a:txBody>
                    <a:bodyPr/>
                    <a:lstStyle/>
                    <a:p>
                      <a:r>
                        <a:rPr lang="en-GB" sz="1300" b="1"/>
                        <a:t>Clare Kershaw</a:t>
                      </a:r>
                      <a:r>
                        <a:rPr lang="en-GB" sz="1300"/>
                        <a:t> – </a:t>
                      </a:r>
                      <a:r>
                        <a:rPr lang="en-GB" sz="1100" kern="1200">
                          <a:solidFill>
                            <a:schemeClr val="dk1"/>
                          </a:solidFill>
                          <a:latin typeface="+mn-lt"/>
                          <a:ea typeface="+mn-ea"/>
                          <a:cs typeface="+mn-cs"/>
                        </a:rPr>
                        <a:t>Director of Education (ECC)</a:t>
                      </a:r>
                    </a:p>
                  </a:txBody>
                  <a:tcPr marL="68580" marR="68580" marT="34290" marB="34290" anchor="ctr"/>
                </a:tc>
                <a:tc>
                  <a:txBody>
                    <a:bodyPr/>
                    <a:lstStyle/>
                    <a:p>
                      <a:pPr marL="285750" indent="-285750">
                        <a:buFont typeface="Arial" panose="020B0604020202020204" pitchFamily="34" charset="0"/>
                        <a:buChar char="•"/>
                      </a:pPr>
                      <a:r>
                        <a:rPr lang="en-GB" sz="1300"/>
                        <a:t>End to end process review and re-engineering to deliver improved EHCP processes (including annual review)</a:t>
                      </a:r>
                    </a:p>
                    <a:p>
                      <a:pPr marL="285750" indent="-285750">
                        <a:buFont typeface="Arial" panose="020B0604020202020204" pitchFamily="34" charset="0"/>
                        <a:buChar char="•"/>
                      </a:pPr>
                      <a:r>
                        <a:rPr lang="en-GB" sz="1300"/>
                        <a:t>Develop options for new processes </a:t>
                      </a:r>
                    </a:p>
                    <a:p>
                      <a:pPr marL="285750" indent="-285750">
                        <a:buFont typeface="Arial" panose="020B0604020202020204" pitchFamily="34" charset="0"/>
                        <a:buChar char="•"/>
                      </a:pPr>
                      <a:r>
                        <a:rPr lang="en-GB" sz="1300"/>
                        <a:t>Review funding options</a:t>
                      </a:r>
                    </a:p>
                    <a:p>
                      <a:pPr marL="285750" indent="-285750">
                        <a:buFont typeface="Arial" panose="020B0604020202020204" pitchFamily="34" charset="0"/>
                        <a:buChar char="•"/>
                      </a:pPr>
                      <a:r>
                        <a:rPr lang="en-GB" sz="1300"/>
                        <a:t>Implement practices to drive improvement in quality of plans (including training, multi agency moderation, quality assurance)</a:t>
                      </a:r>
                    </a:p>
                  </a:txBody>
                  <a:tcPr marL="68580" marR="68580" marT="34290" marB="34290" anchor="ctr"/>
                </a:tc>
                <a:extLst>
                  <a:ext uri="{0D108BD9-81ED-4DB2-BD59-A6C34878D82A}">
                    <a16:rowId xmlns:a16="http://schemas.microsoft.com/office/drawing/2014/main" val="1156374429"/>
                  </a:ext>
                </a:extLst>
              </a:tr>
              <a:tr h="1371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a:t>2. Over identification of MLD</a:t>
                      </a:r>
                      <a:r>
                        <a:rPr lang="en-GB" sz="1400"/>
                        <a:t>/ Accurate Identification of Need </a:t>
                      </a:r>
                      <a:endParaRPr lang="en-GB" sz="1500"/>
                    </a:p>
                  </a:txBody>
                  <a:tcPr marL="68580" marR="68580" marT="34290" marB="34290" anchor="ctr"/>
                </a:tc>
                <a:tc>
                  <a:txBody>
                    <a:bodyPr/>
                    <a:lstStyle/>
                    <a:p>
                      <a:r>
                        <a:rPr lang="en-GB" sz="1300" b="1"/>
                        <a:t>Ralph Holloway </a:t>
                      </a:r>
                      <a:r>
                        <a:rPr lang="en-GB" sz="1300"/>
                        <a:t>– </a:t>
                      </a:r>
                      <a:r>
                        <a:rPr lang="en-GB" sz="1100" kern="1200">
                          <a:solidFill>
                            <a:schemeClr val="dk1"/>
                          </a:solidFill>
                          <a:latin typeface="+mn-lt"/>
                          <a:ea typeface="+mn-ea"/>
                          <a:cs typeface="+mn-cs"/>
                        </a:rPr>
                        <a:t>Head of SEND Strategy &amp; Innovation (ECC)</a:t>
                      </a:r>
                    </a:p>
                  </a:txBody>
                  <a:tcPr marL="68580" marR="68580" marT="34290" marB="34290" anchor="ctr"/>
                </a:tc>
                <a:tc>
                  <a:txBody>
                    <a:bodyPr/>
                    <a:lstStyle/>
                    <a:p>
                      <a:pPr marL="285750" indent="-285750">
                        <a:buFont typeface="Arial" panose="020B0604020202020204" pitchFamily="34" charset="0"/>
                        <a:buChar char="•"/>
                      </a:pPr>
                      <a:r>
                        <a:rPr lang="en-GB" sz="1300"/>
                        <a:t>Understand the scale and reason for over-identification of MLD</a:t>
                      </a:r>
                    </a:p>
                    <a:p>
                      <a:pPr marL="285750" indent="-285750">
                        <a:buFont typeface="Arial" panose="020B0604020202020204" pitchFamily="34" charset="0"/>
                        <a:buChar char="•"/>
                      </a:pPr>
                      <a:r>
                        <a:rPr lang="en-GB" sz="1300"/>
                        <a:t>Deliver training, support, guidance and resources to improve identification of need across the system</a:t>
                      </a:r>
                    </a:p>
                    <a:p>
                      <a:pPr marL="285750" indent="-285750">
                        <a:buFont typeface="Arial" panose="020B0604020202020204" pitchFamily="34" charset="0"/>
                        <a:buChar char="•"/>
                      </a:pPr>
                      <a:r>
                        <a:rPr lang="en-GB" sz="1300"/>
                        <a:t>Develop and deliver guidance around recording of CYP needs on the census</a:t>
                      </a:r>
                    </a:p>
                    <a:p>
                      <a:pPr marL="285750" indent="-285750">
                        <a:buFont typeface="Arial" panose="020B0604020202020204" pitchFamily="34" charset="0"/>
                        <a:buChar char="•"/>
                      </a:pPr>
                      <a:r>
                        <a:rPr lang="en-GB" sz="1300"/>
                        <a:t>Implement process to highlight and respond if data deviates from expected</a:t>
                      </a:r>
                    </a:p>
                  </a:txBody>
                  <a:tcPr marL="68580" marR="68580" marT="34290" marB="34290" anchor="ctr"/>
                </a:tc>
                <a:extLst>
                  <a:ext uri="{0D108BD9-81ED-4DB2-BD59-A6C34878D82A}">
                    <a16:rowId xmlns:a16="http://schemas.microsoft.com/office/drawing/2014/main" val="1771241577"/>
                  </a:ext>
                </a:extLst>
              </a:tr>
              <a:tr h="1817370">
                <a:tc>
                  <a:txBody>
                    <a:bodyPr/>
                    <a:lstStyle/>
                    <a:p>
                      <a:r>
                        <a:rPr lang="en-GB" sz="1500" b="1"/>
                        <a:t>3. Joint Commissioning</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a:t>Richard Watson </a:t>
                      </a:r>
                      <a:r>
                        <a:rPr lang="en-GB" sz="1300"/>
                        <a:t>- </a:t>
                      </a:r>
                      <a:r>
                        <a:rPr lang="en-US" sz="1100" kern="1200">
                          <a:solidFill>
                            <a:schemeClr val="dk1"/>
                          </a:solidFill>
                          <a:latin typeface="+mn-lt"/>
                          <a:ea typeface="+mn-ea"/>
                          <a:cs typeface="+mn-cs"/>
                        </a:rPr>
                        <a:t>Deputy Chief Executive / Director Strategy and Transformation (NECCG)</a:t>
                      </a:r>
                      <a:endParaRPr lang="en-GB" sz="1100" kern="1200">
                        <a:solidFill>
                          <a:schemeClr val="dk1"/>
                        </a:solidFill>
                        <a:latin typeface="+mn-lt"/>
                        <a:ea typeface="+mn-ea"/>
                        <a:cs typeface="+mn-cs"/>
                      </a:endParaRPr>
                    </a:p>
                    <a:p>
                      <a:r>
                        <a:rPr lang="en-GB" sz="1300" b="1"/>
                        <a:t>Chris Martin </a:t>
                      </a:r>
                      <a:r>
                        <a:rPr lang="en-GB" sz="1300"/>
                        <a:t>– </a:t>
                      </a:r>
                      <a:r>
                        <a:rPr lang="en-GB" sz="1100"/>
                        <a:t>Director Of Commissioning &amp; Policy (ECC)</a:t>
                      </a:r>
                      <a:endParaRPr lang="en-GB" sz="1300"/>
                    </a:p>
                  </a:txBody>
                  <a:tcPr marL="68580" marR="68580" marT="34290" marB="34290" anchor="ctr"/>
                </a:tc>
                <a:tc>
                  <a:txBody>
                    <a:bodyPr/>
                    <a:lstStyle/>
                    <a:p>
                      <a:pPr marL="285750" indent="-285750">
                        <a:buFont typeface="Arial" panose="020B0604020202020204" pitchFamily="34" charset="0"/>
                        <a:buChar char="•"/>
                      </a:pPr>
                      <a:r>
                        <a:rPr lang="en-GB" sz="1300"/>
                        <a:t>Develop SEND Joint Commissioning Strategy</a:t>
                      </a:r>
                    </a:p>
                    <a:p>
                      <a:pPr marL="285750" indent="-285750">
                        <a:buFont typeface="Arial" panose="020B0604020202020204" pitchFamily="34" charset="0"/>
                        <a:buChar char="•"/>
                      </a:pPr>
                      <a:r>
                        <a:rPr lang="en-GB" sz="1300"/>
                        <a:t>Develop SEND joint data set </a:t>
                      </a:r>
                    </a:p>
                    <a:p>
                      <a:pPr marL="285750" indent="-285750">
                        <a:buFont typeface="Arial" panose="020B0604020202020204" pitchFamily="34" charset="0"/>
                        <a:buChar char="•"/>
                      </a:pPr>
                      <a:r>
                        <a:rPr lang="en-GB" sz="1300"/>
                        <a:t>Undertake mapping and gap analysis of services across the local area</a:t>
                      </a:r>
                    </a:p>
                    <a:p>
                      <a:pPr marL="285750" indent="-285750">
                        <a:buFont typeface="Arial" panose="020B0604020202020204" pitchFamily="34" charset="0"/>
                        <a:buChar char="•"/>
                      </a:pPr>
                      <a:r>
                        <a:rPr lang="en-GB" sz="1300"/>
                        <a:t>Jointly commission services around:</a:t>
                      </a:r>
                    </a:p>
                    <a:p>
                      <a:pPr marL="742950" lvl="1" indent="-285750">
                        <a:buFont typeface="Arial" panose="020B0604020202020204" pitchFamily="34" charset="0"/>
                        <a:buChar char="•"/>
                      </a:pPr>
                      <a:r>
                        <a:rPr lang="en-GB" sz="1300"/>
                        <a:t>ASD/ADHD </a:t>
                      </a:r>
                    </a:p>
                    <a:p>
                      <a:pPr marL="742950" lvl="1" indent="-285750">
                        <a:buFont typeface="Arial" panose="020B0604020202020204" pitchFamily="34" charset="0"/>
                        <a:buChar char="•"/>
                      </a:pPr>
                      <a:r>
                        <a:rPr lang="en-GB" sz="1300"/>
                        <a:t>Therapies: Speech and Language, Physio and OT</a:t>
                      </a:r>
                    </a:p>
                    <a:p>
                      <a:pPr marL="742950" lvl="1" indent="-285750">
                        <a:buFont typeface="Arial" panose="020B0604020202020204" pitchFamily="34" charset="0"/>
                        <a:buChar char="•"/>
                      </a:pPr>
                      <a:r>
                        <a:rPr lang="en-GB" sz="1300"/>
                        <a:t>Equipment</a:t>
                      </a:r>
                    </a:p>
                    <a:p>
                      <a:pPr marL="742950" lvl="1" indent="-285750">
                        <a:buFont typeface="Arial" panose="020B0604020202020204" pitchFamily="34" charset="0"/>
                        <a:buChar char="•"/>
                      </a:pPr>
                      <a:r>
                        <a:rPr lang="en-GB" sz="1300"/>
                        <a:t>SENDIASS</a:t>
                      </a:r>
                    </a:p>
                    <a:p>
                      <a:pPr marL="742950" lvl="1" indent="-285750">
                        <a:buFont typeface="Arial" panose="020B0604020202020204" pitchFamily="34" charset="0"/>
                        <a:buChar char="•"/>
                      </a:pPr>
                      <a:r>
                        <a:rPr lang="en-GB" sz="1300"/>
                        <a:t>Local Offer</a:t>
                      </a:r>
                    </a:p>
                  </a:txBody>
                  <a:tcPr marL="68580" marR="68580" marT="34290" marB="34290" anchor="ctr"/>
                </a:tc>
                <a:extLst>
                  <a:ext uri="{0D108BD9-81ED-4DB2-BD59-A6C34878D82A}">
                    <a16:rowId xmlns:a16="http://schemas.microsoft.com/office/drawing/2014/main" val="2034331713"/>
                  </a:ext>
                </a:extLst>
              </a:tr>
            </a:tbl>
          </a:graphicData>
        </a:graphic>
      </p:graphicFrame>
      <p:sp>
        <p:nvSpPr>
          <p:cNvPr id="5" name="Title 1">
            <a:extLst>
              <a:ext uri="{FF2B5EF4-FFF2-40B4-BE49-F238E27FC236}">
                <a16:creationId xmlns:a16="http://schemas.microsoft.com/office/drawing/2014/main" id="{A7533C46-0AC1-4544-A0AE-9BDB0361C951}"/>
              </a:ext>
            </a:extLst>
          </p:cNvPr>
          <p:cNvSpPr txBox="1">
            <a:spLocks/>
          </p:cNvSpPr>
          <p:nvPr/>
        </p:nvSpPr>
        <p:spPr>
          <a:xfrm>
            <a:off x="683568" y="188640"/>
            <a:ext cx="7886700" cy="54775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b="1"/>
              <a:t>Joint Written Statement of Action</a:t>
            </a:r>
          </a:p>
        </p:txBody>
      </p:sp>
      <p:pic>
        <p:nvPicPr>
          <p:cNvPr id="6" name="Picture 5">
            <a:extLst>
              <a:ext uri="{FF2B5EF4-FFF2-40B4-BE49-F238E27FC236}">
                <a16:creationId xmlns:a16="http://schemas.microsoft.com/office/drawing/2014/main" id="{7471BF58-FFE4-46EF-8346-3684CD555CB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Tree>
    <p:custDataLst>
      <p:tags r:id="rId1"/>
    </p:custDataLst>
    <p:extLst>
      <p:ext uri="{BB962C8B-B14F-4D97-AF65-F5344CB8AC3E}">
        <p14:creationId xmlns:p14="http://schemas.microsoft.com/office/powerpoint/2010/main" val="3786793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8D256-9880-40A0-B497-B92DAE7AE4DC}"/>
              </a:ext>
            </a:extLst>
          </p:cNvPr>
          <p:cNvSpPr txBox="1"/>
          <p:nvPr/>
        </p:nvSpPr>
        <p:spPr>
          <a:xfrm>
            <a:off x="1384900" y="216610"/>
            <a:ext cx="6377067" cy="584775"/>
          </a:xfrm>
          <a:prstGeom prst="rect">
            <a:avLst/>
          </a:prstGeom>
          <a:noFill/>
        </p:spPr>
        <p:txBody>
          <a:bodyPr wrap="none" rtlCol="0">
            <a:spAutoFit/>
          </a:bodyPr>
          <a:lstStyle/>
          <a:p>
            <a:pPr algn="ctr"/>
            <a:r>
              <a:rPr lang="en-GB" sz="3200" b="1">
                <a:latin typeface="Arial" panose="020B0604020202020204" pitchFamily="34" charset="0"/>
                <a:cs typeface="Arial" panose="020B0604020202020204" pitchFamily="34" charset="0"/>
              </a:rPr>
              <a:t>High Level Implementation Plan</a:t>
            </a:r>
          </a:p>
        </p:txBody>
      </p:sp>
      <p:pic>
        <p:nvPicPr>
          <p:cNvPr id="15" name="Picture 14">
            <a:extLst>
              <a:ext uri="{FF2B5EF4-FFF2-40B4-BE49-F238E27FC236}">
                <a16:creationId xmlns:a16="http://schemas.microsoft.com/office/drawing/2014/main" id="{DFDA27BB-CC73-4B72-9D2C-B536A1DDD0E1}"/>
              </a:ext>
            </a:extLst>
          </p:cNvPr>
          <p:cNvPicPr>
            <a:picLocks noChangeAspect="1"/>
          </p:cNvPicPr>
          <p:nvPr/>
        </p:nvPicPr>
        <p:blipFill>
          <a:blip r:embed="rId4"/>
          <a:stretch>
            <a:fillRect/>
          </a:stretch>
        </p:blipFill>
        <p:spPr>
          <a:xfrm>
            <a:off x="1259632" y="2186108"/>
            <a:ext cx="7195920" cy="3637978"/>
          </a:xfrm>
          <a:prstGeom prst="rect">
            <a:avLst/>
          </a:prstGeom>
        </p:spPr>
      </p:pic>
      <p:sp>
        <p:nvSpPr>
          <p:cNvPr id="16" name="TextBox 15">
            <a:extLst>
              <a:ext uri="{FF2B5EF4-FFF2-40B4-BE49-F238E27FC236}">
                <a16:creationId xmlns:a16="http://schemas.microsoft.com/office/drawing/2014/main" id="{75275C27-8938-4A23-BAD3-6753C82ADD35}"/>
              </a:ext>
            </a:extLst>
          </p:cNvPr>
          <p:cNvSpPr txBox="1"/>
          <p:nvPr/>
        </p:nvSpPr>
        <p:spPr>
          <a:xfrm>
            <a:off x="719623" y="994232"/>
            <a:ext cx="8275938" cy="923330"/>
          </a:xfrm>
          <a:prstGeom prst="rect">
            <a:avLst/>
          </a:prstGeom>
          <a:noFill/>
        </p:spPr>
        <p:txBody>
          <a:bodyPr wrap="square" rtlCol="0">
            <a:spAutoFit/>
          </a:bodyPr>
          <a:lstStyle/>
          <a:p>
            <a:r>
              <a:rPr lang="en-GB" sz="1800">
                <a:solidFill>
                  <a:srgbClr val="0070C0"/>
                </a:solidFill>
                <a:latin typeface="Calibri" panose="020F0502020204030204" pitchFamily="34" charset="0"/>
                <a:cs typeface="Calibri" panose="020F0502020204030204" pitchFamily="34" charset="0"/>
              </a:rPr>
              <a:t>The below outlines the implementation approach and timescales for the initial set of outputs in the Autumn term. We will keep the approach under review and take the same/ similar approach for future outputs, which will be released in January.  </a:t>
            </a:r>
          </a:p>
        </p:txBody>
      </p:sp>
      <p:sp>
        <p:nvSpPr>
          <p:cNvPr id="3" name="Rectangle 2">
            <a:extLst>
              <a:ext uri="{FF2B5EF4-FFF2-40B4-BE49-F238E27FC236}">
                <a16:creationId xmlns:a16="http://schemas.microsoft.com/office/drawing/2014/main" id="{9C0250D1-E384-4ADF-BBAE-C4034363AEB2}"/>
              </a:ext>
            </a:extLst>
          </p:cNvPr>
          <p:cNvSpPr/>
          <p:nvPr/>
        </p:nvSpPr>
        <p:spPr bwMode="auto">
          <a:xfrm>
            <a:off x="6516216" y="5733256"/>
            <a:ext cx="2448272" cy="99533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6" name="Picture 5">
            <a:extLst>
              <a:ext uri="{FF2B5EF4-FFF2-40B4-BE49-F238E27FC236}">
                <a16:creationId xmlns:a16="http://schemas.microsoft.com/office/drawing/2014/main" id="{DB5E591D-2B21-47A3-BC46-7F8DB281E10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
        <p:nvSpPr>
          <p:cNvPr id="7" name="Rectangle 6">
            <a:extLst>
              <a:ext uri="{FF2B5EF4-FFF2-40B4-BE49-F238E27FC236}">
                <a16:creationId xmlns:a16="http://schemas.microsoft.com/office/drawing/2014/main" id="{AF17FD6A-00D3-41AF-B601-0B954B56E84F}"/>
              </a:ext>
            </a:extLst>
          </p:cNvPr>
          <p:cNvSpPr/>
          <p:nvPr/>
        </p:nvSpPr>
        <p:spPr bwMode="auto">
          <a:xfrm>
            <a:off x="0" y="0"/>
            <a:ext cx="539552" cy="6858000"/>
          </a:xfrm>
          <a:prstGeom prst="rect">
            <a:avLst/>
          </a:prstGeom>
          <a:solidFill>
            <a:srgbClr val="6A3460"/>
          </a:solidFill>
          <a:ln w="9525" cap="flat" cmpd="sng" algn="ctr">
            <a:solidFill>
              <a:srgbClr val="6825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Tree>
    <p:custDataLst>
      <p:tags r:id="rId1"/>
    </p:custDataLst>
    <p:extLst>
      <p:ext uri="{BB962C8B-B14F-4D97-AF65-F5344CB8AC3E}">
        <p14:creationId xmlns:p14="http://schemas.microsoft.com/office/powerpoint/2010/main" val="111098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B843-7F6D-41EA-BB2F-B1224A63CBED}"/>
              </a:ext>
            </a:extLst>
          </p:cNvPr>
          <p:cNvSpPr>
            <a:spLocks noGrp="1"/>
          </p:cNvSpPr>
          <p:nvPr>
            <p:ph type="title"/>
          </p:nvPr>
        </p:nvSpPr>
        <p:spPr>
          <a:xfrm>
            <a:off x="628650" y="260648"/>
            <a:ext cx="7886700" cy="547758"/>
          </a:xfrm>
        </p:spPr>
        <p:txBody>
          <a:bodyPr/>
          <a:lstStyle/>
          <a:p>
            <a:pPr algn="ctr"/>
            <a:r>
              <a:rPr lang="en-GB" b="1"/>
              <a:t>SEND Strategy</a:t>
            </a:r>
          </a:p>
        </p:txBody>
      </p:sp>
      <p:graphicFrame>
        <p:nvGraphicFramePr>
          <p:cNvPr id="4" name="Content Placeholder 3">
            <a:extLst>
              <a:ext uri="{FF2B5EF4-FFF2-40B4-BE49-F238E27FC236}">
                <a16:creationId xmlns:a16="http://schemas.microsoft.com/office/drawing/2014/main" id="{0F1851E8-EEF4-45FF-B747-D5514067A954}"/>
              </a:ext>
            </a:extLst>
          </p:cNvPr>
          <p:cNvGraphicFramePr>
            <a:graphicFrameLocks noGrp="1"/>
          </p:cNvGraphicFramePr>
          <p:nvPr>
            <p:ph idx="1"/>
            <p:extLst>
              <p:ext uri="{D42A27DB-BD31-4B8C-83A1-F6EECF244321}">
                <p14:modId xmlns:p14="http://schemas.microsoft.com/office/powerpoint/2010/main" val="1918687960"/>
              </p:ext>
            </p:extLst>
          </p:nvPr>
        </p:nvGraphicFramePr>
        <p:xfrm>
          <a:off x="738403" y="1516327"/>
          <a:ext cx="8144158" cy="4094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A3366F9B-36D2-4FA3-AB12-7D7DF04E2FF6}"/>
              </a:ext>
            </a:extLst>
          </p:cNvPr>
          <p:cNvSpPr/>
          <p:nvPr/>
        </p:nvSpPr>
        <p:spPr bwMode="auto">
          <a:xfrm>
            <a:off x="6660232" y="5661248"/>
            <a:ext cx="2232248" cy="115212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5" name="Picture 4">
            <a:extLst>
              <a:ext uri="{FF2B5EF4-FFF2-40B4-BE49-F238E27FC236}">
                <a16:creationId xmlns:a16="http://schemas.microsoft.com/office/drawing/2014/main" id="{425D2E5D-F524-48E5-A270-6F3455961B88}"/>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
        <p:nvSpPr>
          <p:cNvPr id="6" name="Rectangle 5">
            <a:extLst>
              <a:ext uri="{FF2B5EF4-FFF2-40B4-BE49-F238E27FC236}">
                <a16:creationId xmlns:a16="http://schemas.microsoft.com/office/drawing/2014/main" id="{62A6AC1A-5842-4BFA-81E8-F11B477FF695}"/>
              </a:ext>
            </a:extLst>
          </p:cNvPr>
          <p:cNvSpPr/>
          <p:nvPr/>
        </p:nvSpPr>
        <p:spPr bwMode="auto">
          <a:xfrm>
            <a:off x="0" y="0"/>
            <a:ext cx="539552" cy="6858000"/>
          </a:xfrm>
          <a:prstGeom prst="rect">
            <a:avLst/>
          </a:prstGeom>
          <a:solidFill>
            <a:srgbClr val="6A3460"/>
          </a:solidFill>
          <a:ln w="9525" cap="flat" cmpd="sng" algn="ctr">
            <a:solidFill>
              <a:srgbClr val="6825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Tree>
    <p:custDataLst>
      <p:tags r:id="rId1"/>
    </p:custDataLst>
    <p:extLst>
      <p:ext uri="{BB962C8B-B14F-4D97-AF65-F5344CB8AC3E}">
        <p14:creationId xmlns:p14="http://schemas.microsoft.com/office/powerpoint/2010/main" val="1691235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63167E-BA67-441A-A6CA-9E7F8B6DAFA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411775" y="1354960"/>
            <a:ext cx="2577275" cy="3387568"/>
          </a:xfrm>
          <a:prstGeom prst="rect">
            <a:avLst/>
          </a:prstGeom>
        </p:spPr>
      </p:pic>
      <p:pic>
        <p:nvPicPr>
          <p:cNvPr id="7" name="Picture 6">
            <a:extLst>
              <a:ext uri="{FF2B5EF4-FFF2-40B4-BE49-F238E27FC236}">
                <a16:creationId xmlns:a16="http://schemas.microsoft.com/office/drawing/2014/main" id="{A3C5FE9A-2164-4852-A878-2CD1ADF2382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67956" y="1517545"/>
            <a:ext cx="2729965" cy="3234555"/>
          </a:xfrm>
          <a:prstGeom prst="rect">
            <a:avLst/>
          </a:prstGeom>
        </p:spPr>
      </p:pic>
      <p:sp>
        <p:nvSpPr>
          <p:cNvPr id="15" name="Title 1">
            <a:extLst>
              <a:ext uri="{FF2B5EF4-FFF2-40B4-BE49-F238E27FC236}">
                <a16:creationId xmlns:a16="http://schemas.microsoft.com/office/drawing/2014/main" id="{D17061A3-4444-491A-A95A-7FE32F659B81}"/>
              </a:ext>
            </a:extLst>
          </p:cNvPr>
          <p:cNvSpPr txBox="1">
            <a:spLocks/>
          </p:cNvSpPr>
          <p:nvPr/>
        </p:nvSpPr>
        <p:spPr>
          <a:xfrm>
            <a:off x="313673" y="289033"/>
            <a:ext cx="3010843" cy="5477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b="1"/>
              <a:t>SEND Strategy</a:t>
            </a:r>
          </a:p>
          <a:p>
            <a:pPr algn="ctr"/>
            <a:r>
              <a:rPr lang="en-GB" sz="2700" b="1" i="1"/>
              <a:t>Coming soon</a:t>
            </a:r>
          </a:p>
        </p:txBody>
      </p:sp>
      <p:pic>
        <p:nvPicPr>
          <p:cNvPr id="11" name="Picture 10">
            <a:extLst>
              <a:ext uri="{FF2B5EF4-FFF2-40B4-BE49-F238E27FC236}">
                <a16:creationId xmlns:a16="http://schemas.microsoft.com/office/drawing/2014/main" id="{8064F088-D7A2-4CAE-B01D-CEE24EED869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18458" y="2146925"/>
            <a:ext cx="2554161" cy="1975793"/>
          </a:xfrm>
          <a:prstGeom prst="rect">
            <a:avLst/>
          </a:prstGeom>
        </p:spPr>
      </p:pic>
      <p:sp>
        <p:nvSpPr>
          <p:cNvPr id="2" name="Rectangle 1">
            <a:extLst>
              <a:ext uri="{FF2B5EF4-FFF2-40B4-BE49-F238E27FC236}">
                <a16:creationId xmlns:a16="http://schemas.microsoft.com/office/drawing/2014/main" id="{DF2C2052-17D4-4DC3-AC15-270354F4D272}"/>
              </a:ext>
            </a:extLst>
          </p:cNvPr>
          <p:cNvSpPr/>
          <p:nvPr/>
        </p:nvSpPr>
        <p:spPr bwMode="auto">
          <a:xfrm>
            <a:off x="6588224" y="5661248"/>
            <a:ext cx="2555776" cy="119675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8" name="Picture 7">
            <a:extLst>
              <a:ext uri="{FF2B5EF4-FFF2-40B4-BE49-F238E27FC236}">
                <a16:creationId xmlns:a16="http://schemas.microsoft.com/office/drawing/2014/main" id="{57B4C821-ADF7-49AB-909C-9C4197DBFE2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
        <p:nvSpPr>
          <p:cNvPr id="9" name="Rectangle 8">
            <a:extLst>
              <a:ext uri="{FF2B5EF4-FFF2-40B4-BE49-F238E27FC236}">
                <a16:creationId xmlns:a16="http://schemas.microsoft.com/office/drawing/2014/main" id="{A3C312A5-B914-4D6F-B8F3-F9454FF1E23D}"/>
              </a:ext>
            </a:extLst>
          </p:cNvPr>
          <p:cNvSpPr/>
          <p:nvPr/>
        </p:nvSpPr>
        <p:spPr bwMode="auto">
          <a:xfrm>
            <a:off x="0" y="0"/>
            <a:ext cx="539552" cy="6858000"/>
          </a:xfrm>
          <a:prstGeom prst="rect">
            <a:avLst/>
          </a:prstGeom>
          <a:solidFill>
            <a:srgbClr val="6A3460"/>
          </a:solidFill>
          <a:ln w="9525" cap="flat" cmpd="sng" algn="ctr">
            <a:solidFill>
              <a:srgbClr val="6825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3" name="Picture 2">
            <a:extLst>
              <a:ext uri="{FF2B5EF4-FFF2-40B4-BE49-F238E27FC236}">
                <a16:creationId xmlns:a16="http://schemas.microsoft.com/office/drawing/2014/main" id="{30D91AF0-FC2E-4FF6-8BB1-97EE4D6855E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907704" y="4969567"/>
            <a:ext cx="5787569" cy="1233095"/>
          </a:xfrm>
          <a:prstGeom prst="rect">
            <a:avLst/>
          </a:prstGeom>
        </p:spPr>
      </p:pic>
    </p:spTree>
    <p:custDataLst>
      <p:tags r:id="rId1"/>
    </p:custDataLst>
    <p:extLst>
      <p:ext uri="{BB962C8B-B14F-4D97-AF65-F5344CB8AC3E}">
        <p14:creationId xmlns:p14="http://schemas.microsoft.com/office/powerpoint/2010/main" val="965543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9" y="0"/>
            <a:ext cx="9162510" cy="6871882"/>
          </a:xfrm>
          <a:prstGeom prst="rect">
            <a:avLst/>
          </a:prstGeom>
        </p:spPr>
      </p:pic>
      <p:sp>
        <p:nvSpPr>
          <p:cNvPr id="4" name="TextBox 3"/>
          <p:cNvSpPr txBox="1"/>
          <p:nvPr/>
        </p:nvSpPr>
        <p:spPr>
          <a:xfrm>
            <a:off x="625079" y="1758190"/>
            <a:ext cx="8195394" cy="1256754"/>
          </a:xfrm>
          <a:prstGeom prst="rect">
            <a:avLst/>
          </a:prstGeom>
          <a:noFill/>
        </p:spPr>
        <p:txBody>
          <a:bodyPr vert="horz" wrap="square" lIns="0" tIns="0" rIns="0" bIns="0" rtlCol="0">
            <a:spAutoFit/>
          </a:bodyPr>
          <a:lstStyle/>
          <a:p>
            <a:pPr>
              <a:lnSpc>
                <a:spcPts val="4851"/>
              </a:lnSpc>
            </a:pPr>
            <a:r>
              <a:rPr lang="en-CA" sz="5400">
                <a:solidFill>
                  <a:schemeClr val="bg1"/>
                </a:solidFill>
                <a:latin typeface="+mj-lt"/>
              </a:rPr>
              <a:t>LA Updates</a:t>
            </a:r>
          </a:p>
          <a:p>
            <a:pPr>
              <a:lnSpc>
                <a:spcPts val="4851"/>
              </a:lnSpc>
            </a:pPr>
            <a:endParaRPr lang="en-CA" sz="4200">
              <a:solidFill>
                <a:srgbClr val="000000"/>
              </a:solidFill>
            </a:endParaRPr>
          </a:p>
        </p:txBody>
      </p:sp>
    </p:spTree>
    <p:extLst>
      <p:ext uri="{BB962C8B-B14F-4D97-AF65-F5344CB8AC3E}">
        <p14:creationId xmlns:p14="http://schemas.microsoft.com/office/powerpoint/2010/main" val="1630353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DBA612-CC54-4D1A-A62A-CC5443C21C2B}"/>
              </a:ext>
            </a:extLst>
          </p:cNvPr>
          <p:cNvSpPr/>
          <p:nvPr/>
        </p:nvSpPr>
        <p:spPr bwMode="auto">
          <a:xfrm>
            <a:off x="6516216" y="5661248"/>
            <a:ext cx="2376264" cy="97345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
        <p:nvSpPr>
          <p:cNvPr id="2" name="Content Placeholder 1">
            <a:extLst>
              <a:ext uri="{FF2B5EF4-FFF2-40B4-BE49-F238E27FC236}">
                <a16:creationId xmlns:a16="http://schemas.microsoft.com/office/drawing/2014/main" id="{B6FE1D03-D593-4D19-B2F1-ACBF789518A6}"/>
              </a:ext>
            </a:extLst>
          </p:cNvPr>
          <p:cNvSpPr>
            <a:spLocks noGrp="1"/>
          </p:cNvSpPr>
          <p:nvPr>
            <p:ph sz="quarter" idx="10"/>
          </p:nvPr>
        </p:nvSpPr>
        <p:spPr>
          <a:xfrm>
            <a:off x="754243" y="1026145"/>
            <a:ext cx="8208144" cy="5509957"/>
          </a:xfrm>
        </p:spPr>
        <p:txBody>
          <a:bodyPr>
            <a:normAutofit fontScale="62500" lnSpcReduction="20000"/>
          </a:bodyPr>
          <a:lstStyle/>
          <a:p>
            <a:r>
              <a:rPr lang="en-GB" sz="2300">
                <a:latin typeface="+mj-lt"/>
              </a:rPr>
              <a:t>Councils are working closely with central government on resettling evacuees from Afghanistan, securing longer term accommodation options.</a:t>
            </a:r>
          </a:p>
          <a:p>
            <a:pPr marL="0" indent="0">
              <a:buNone/>
            </a:pPr>
            <a:endParaRPr lang="en-GB" sz="2300">
              <a:latin typeface="+mj-lt"/>
            </a:endParaRPr>
          </a:p>
          <a:p>
            <a:r>
              <a:rPr lang="en-GB" sz="2300">
                <a:effectLst/>
                <a:latin typeface="+mj-lt"/>
                <a:ea typeface="Times New Roman" panose="02020603050405020304" pitchFamily="18" charset="0"/>
              </a:rPr>
              <a:t>The DfE report approx. 300 children and young people have been transferred since the summer, with 4 in 5 LAs taking at least one child.</a:t>
            </a:r>
          </a:p>
          <a:p>
            <a:pPr marL="0" indent="0">
              <a:buNone/>
            </a:pPr>
            <a:endParaRPr lang="en-GB" sz="2300">
              <a:latin typeface="+mj-lt"/>
            </a:endParaRPr>
          </a:p>
          <a:p>
            <a:r>
              <a:rPr lang="en-GB" sz="2300">
                <a:latin typeface="+mj-lt"/>
              </a:rPr>
              <a:t>Children’s services teams across the country are supporting a very small number of young evacuees who are unaccompanied.</a:t>
            </a:r>
          </a:p>
          <a:p>
            <a:pPr marL="0" indent="0">
              <a:buNone/>
            </a:pPr>
            <a:endParaRPr lang="en-GB" sz="2300">
              <a:latin typeface="+mj-lt"/>
            </a:endParaRPr>
          </a:p>
          <a:p>
            <a:r>
              <a:rPr lang="en-GB" sz="2300">
                <a:latin typeface="+mj-lt"/>
              </a:rPr>
              <a:t>The government has confirmed additional funding to facilitate new school enrolments as well as additional support in the classroom.</a:t>
            </a:r>
          </a:p>
          <a:p>
            <a:pPr marL="0" indent="0">
              <a:buNone/>
            </a:pPr>
            <a:endParaRPr lang="en-GB" sz="2300">
              <a:latin typeface="+mj-lt"/>
            </a:endParaRPr>
          </a:p>
          <a:p>
            <a:pPr marL="342900" lvl="0" indent="-342900">
              <a:lnSpc>
                <a:spcPct val="115000"/>
              </a:lnSpc>
              <a:buSzPts val="1000"/>
              <a:buFont typeface="Symbol" panose="05050102010706020507" pitchFamily="18" charset="2"/>
              <a:buChar char=""/>
              <a:tabLst>
                <a:tab pos="457200" algn="l"/>
              </a:tabLst>
            </a:pPr>
            <a:r>
              <a:rPr lang="en-GB" sz="2300">
                <a:effectLst/>
                <a:latin typeface="+mj-lt"/>
                <a:ea typeface="Times New Roman" panose="02020603050405020304" pitchFamily="18" charset="0"/>
              </a:rPr>
              <a:t>DfE reported that the MoD is working with the Home Office on a detailed census of everyone accommodated in bridging hotels (expected to complete by mid-October).</a:t>
            </a:r>
          </a:p>
          <a:p>
            <a:pPr marL="0" lvl="0" indent="0">
              <a:lnSpc>
                <a:spcPct val="115000"/>
              </a:lnSpc>
              <a:buSzPts val="1000"/>
              <a:buNone/>
              <a:tabLst>
                <a:tab pos="457200" algn="l"/>
              </a:tabLst>
            </a:pPr>
            <a:endParaRPr lang="en-GB" sz="2300">
              <a:effectLst/>
              <a:latin typeface="+mj-lt"/>
              <a:ea typeface="Times New Roman" panose="02020603050405020304" pitchFamily="18" charset="0"/>
            </a:endParaRPr>
          </a:p>
          <a:p>
            <a:pPr marL="342900" indent="-342900">
              <a:lnSpc>
                <a:spcPct val="115000"/>
              </a:lnSpc>
              <a:buSzPts val="1000"/>
              <a:buFont typeface="Symbol" panose="05050102010706020507" pitchFamily="18" charset="2"/>
              <a:buChar char=""/>
              <a:tabLst>
                <a:tab pos="457200" algn="l"/>
              </a:tabLst>
            </a:pPr>
            <a:r>
              <a:rPr lang="en-GB" sz="2300">
                <a:effectLst/>
                <a:latin typeface="+mj-lt"/>
                <a:ea typeface="Times New Roman" panose="02020603050405020304" pitchFamily="18" charset="0"/>
              </a:rPr>
              <a:t>This data will then inform funding, £12 million has already been committed to the creation of additional school places as part of ‘Operation Warm Welcome</a:t>
            </a:r>
            <a:r>
              <a:rPr lang="en-GB" sz="2300">
                <a:latin typeface="+mj-lt"/>
                <a:ea typeface="Times New Roman" panose="02020603050405020304" pitchFamily="18" charset="0"/>
              </a:rPr>
              <a:t>’</a:t>
            </a:r>
            <a:endParaRPr lang="en-GB" sz="2300">
              <a:effectLst/>
              <a:latin typeface="+mj-lt"/>
              <a:ea typeface="Times New Roman" panose="02020603050405020304" pitchFamily="18" charset="0"/>
            </a:endParaRPr>
          </a:p>
          <a:p>
            <a:pPr marL="0" indent="0">
              <a:lnSpc>
                <a:spcPct val="115000"/>
              </a:lnSpc>
              <a:buSzPts val="1000"/>
              <a:buNone/>
              <a:tabLst>
                <a:tab pos="457200" algn="l"/>
              </a:tabLst>
            </a:pPr>
            <a:endParaRPr lang="en-GB" sz="2300">
              <a:effectLst/>
              <a:latin typeface="+mj-lt"/>
              <a:ea typeface="Times New Roman" panose="02020603050405020304" pitchFamily="18" charset="0"/>
            </a:endParaRPr>
          </a:p>
          <a:p>
            <a:pPr marL="342900" lvl="0" indent="-342900">
              <a:lnSpc>
                <a:spcPct val="115000"/>
              </a:lnSpc>
              <a:buSzPts val="1000"/>
              <a:buFont typeface="Symbol" panose="05050102010706020507" pitchFamily="18" charset="2"/>
              <a:buChar char=""/>
              <a:tabLst>
                <a:tab pos="457200" algn="l"/>
              </a:tabLst>
            </a:pPr>
            <a:r>
              <a:rPr lang="en-GB" sz="2300">
                <a:effectLst/>
                <a:latin typeface="+mj-lt"/>
                <a:ea typeface="Times New Roman" panose="02020603050405020304" pitchFamily="18" charset="0"/>
              </a:rPr>
              <a:t>ADCS reported safeguarding concerns are beginning to emerge requiring a different response than originally anticipated e.g. the rising numbers of children who travelled here with another family coming forward.</a:t>
            </a:r>
            <a:endParaRPr lang="en-GB" sz="2300">
              <a:effectLst/>
              <a:latin typeface="+mj-lt"/>
              <a:ea typeface="Calibri" panose="020F0502020204030204" pitchFamily="34" charset="0"/>
            </a:endParaRPr>
          </a:p>
          <a:p>
            <a:pPr marL="0" lvl="0" indent="0">
              <a:lnSpc>
                <a:spcPct val="115000"/>
              </a:lnSpc>
              <a:buSzPts val="1000"/>
              <a:buNone/>
              <a:tabLst>
                <a:tab pos="457200" algn="l"/>
              </a:tabLst>
            </a:pPr>
            <a:endParaRPr lang="en-GB" sz="2300">
              <a:effectLst/>
              <a:latin typeface="+mj-lt"/>
              <a:ea typeface="Times New Roman" panose="02020603050405020304" pitchFamily="18" charset="0"/>
            </a:endParaRPr>
          </a:p>
          <a:p>
            <a:pPr marL="342900" lvl="0" indent="-342900">
              <a:lnSpc>
                <a:spcPct val="115000"/>
              </a:lnSpc>
              <a:buSzPts val="1000"/>
              <a:buFont typeface="Symbol" panose="05050102010706020507" pitchFamily="18" charset="2"/>
              <a:buChar char=""/>
              <a:tabLst>
                <a:tab pos="457200" algn="l"/>
              </a:tabLst>
            </a:pPr>
            <a:r>
              <a:rPr lang="en-GB" sz="2300">
                <a:latin typeface="+mj-lt"/>
                <a:ea typeface="Times New Roman" panose="02020603050405020304" pitchFamily="18" charset="0"/>
              </a:rPr>
              <a:t>T</a:t>
            </a:r>
            <a:r>
              <a:rPr lang="en-GB" sz="2300">
                <a:effectLst/>
                <a:latin typeface="+mj-lt"/>
                <a:ea typeface="Times New Roman" panose="02020603050405020304" pitchFamily="18" charset="0"/>
              </a:rPr>
              <a:t>he HO is offering increased rates to agency social workers in the south east to undertake age assessment work. This risks destabilising children’s services.  It is unclear how </a:t>
            </a:r>
            <a:r>
              <a:rPr lang="en-GB" sz="2300">
                <a:latin typeface="+mj-lt"/>
                <a:ea typeface="Times New Roman" panose="02020603050405020304" pitchFamily="18" charset="0"/>
              </a:rPr>
              <a:t>these </a:t>
            </a:r>
            <a:r>
              <a:rPr lang="en-GB" sz="2300">
                <a:effectLst/>
                <a:latin typeface="+mj-lt"/>
                <a:ea typeface="Times New Roman" panose="02020603050405020304" pitchFamily="18" charset="0"/>
              </a:rPr>
              <a:t>social workers are being supervised and regulated.</a:t>
            </a:r>
            <a:endParaRPr lang="en-GB" sz="2300">
              <a:effectLst/>
              <a:latin typeface="+mj-lt"/>
              <a:ea typeface="Calibri" panose="020F0502020204030204" pitchFamily="34" charset="0"/>
            </a:endParaRPr>
          </a:p>
          <a:p>
            <a:pPr marL="342900" lvl="0" indent="-342900">
              <a:lnSpc>
                <a:spcPct val="115000"/>
              </a:lnSpc>
              <a:buSzPts val="1000"/>
              <a:buFont typeface="Symbol" panose="05050102010706020507" pitchFamily="18" charset="2"/>
              <a:buChar char=""/>
              <a:tabLst>
                <a:tab pos="457200" algn="l"/>
              </a:tabLst>
            </a:pPr>
            <a:endParaRPr lang="en-GB" sz="1700">
              <a:effectLst/>
              <a:latin typeface="+mj-lt"/>
              <a:ea typeface="Calibri" panose="020F0502020204030204" pitchFamily="34" charset="0"/>
            </a:endParaRPr>
          </a:p>
          <a:p>
            <a:endParaRPr lang="en-GB"/>
          </a:p>
          <a:p>
            <a:endParaRPr lang="en-GB"/>
          </a:p>
          <a:p>
            <a:endParaRPr lang="en-GB"/>
          </a:p>
          <a:p>
            <a:endParaRPr lang="en-GB"/>
          </a:p>
          <a:p>
            <a:endParaRPr lang="en-GB"/>
          </a:p>
          <a:p>
            <a:endParaRPr lang="en-GB"/>
          </a:p>
        </p:txBody>
      </p:sp>
      <p:sp>
        <p:nvSpPr>
          <p:cNvPr id="3" name="Title 2">
            <a:extLst>
              <a:ext uri="{FF2B5EF4-FFF2-40B4-BE49-F238E27FC236}">
                <a16:creationId xmlns:a16="http://schemas.microsoft.com/office/drawing/2014/main" id="{B52096DA-F889-46D6-9274-86D975BE8F27}"/>
              </a:ext>
            </a:extLst>
          </p:cNvPr>
          <p:cNvSpPr>
            <a:spLocks noGrp="1"/>
          </p:cNvSpPr>
          <p:nvPr>
            <p:ph type="title"/>
          </p:nvPr>
        </p:nvSpPr>
        <p:spPr>
          <a:xfrm>
            <a:off x="755576" y="139240"/>
            <a:ext cx="8208144" cy="648072"/>
          </a:xfrm>
        </p:spPr>
        <p:txBody>
          <a:bodyPr>
            <a:normAutofit fontScale="90000"/>
          </a:bodyPr>
          <a:lstStyle/>
          <a:p>
            <a:r>
              <a:rPr lang="en-GB" b="1"/>
              <a:t/>
            </a:r>
            <a:br>
              <a:rPr lang="en-GB" b="1"/>
            </a:br>
            <a:r>
              <a:rPr lang="en-GB" sz="2700" b="1"/>
              <a:t>Afghan resettlement efforts and unaccompanied asylum seeking </a:t>
            </a:r>
            <a:r>
              <a:rPr lang="en-GB" b="1"/>
              <a:t/>
            </a:r>
            <a:br>
              <a:rPr lang="en-GB" b="1"/>
            </a:br>
            <a:endParaRPr lang="en-GB"/>
          </a:p>
        </p:txBody>
      </p:sp>
      <p:pic>
        <p:nvPicPr>
          <p:cNvPr id="5" name="Picture 4">
            <a:extLst>
              <a:ext uri="{FF2B5EF4-FFF2-40B4-BE49-F238E27FC236}">
                <a16:creationId xmlns:a16="http://schemas.microsoft.com/office/drawing/2014/main" id="{090EEDDD-6DE3-4F40-AA2E-CE01BB3E077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
        <p:nvSpPr>
          <p:cNvPr id="6" name="Rectangle 5">
            <a:extLst>
              <a:ext uri="{FF2B5EF4-FFF2-40B4-BE49-F238E27FC236}">
                <a16:creationId xmlns:a16="http://schemas.microsoft.com/office/drawing/2014/main" id="{21C6EAEA-8E7C-4E04-9CC1-9E6D88A6E3AC}"/>
              </a:ext>
            </a:extLst>
          </p:cNvPr>
          <p:cNvSpPr/>
          <p:nvPr/>
        </p:nvSpPr>
        <p:spPr bwMode="auto">
          <a:xfrm>
            <a:off x="0" y="0"/>
            <a:ext cx="539552" cy="6858000"/>
          </a:xfrm>
          <a:prstGeom prst="rect">
            <a:avLst/>
          </a:prstGeom>
          <a:solidFill>
            <a:srgbClr val="6A3460"/>
          </a:solidFill>
          <a:ln w="9525" cap="flat" cmpd="sng" algn="ctr">
            <a:solidFill>
              <a:srgbClr val="6825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716768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F54F64-BFE5-48A9-9B84-B0CF478D1837}"/>
              </a:ext>
            </a:extLst>
          </p:cNvPr>
          <p:cNvSpPr>
            <a:spLocks noGrp="1"/>
          </p:cNvSpPr>
          <p:nvPr>
            <p:ph sz="quarter" idx="10"/>
          </p:nvPr>
        </p:nvSpPr>
        <p:spPr>
          <a:xfrm>
            <a:off x="467544" y="1054369"/>
            <a:ext cx="8293761" cy="5470975"/>
          </a:xfrm>
        </p:spPr>
        <p:txBody>
          <a:bodyPr/>
          <a:lstStyle/>
          <a:p>
            <a:pPr marL="0" indent="0">
              <a:buNone/>
            </a:pPr>
            <a:r>
              <a:rPr lang="en-GB" sz="2000" b="1">
                <a:ea typeface="+mn-lt"/>
                <a:cs typeface="+mn-lt"/>
              </a:rPr>
              <a:t>From 1 April 2022, parents will need to apply directly to own admission authority (i.e. academy, foundation and voluntary aided) infant, junior and primary schools for an in-year (mid-year place).</a:t>
            </a:r>
            <a:endParaRPr lang="en-GB" sz="2000" b="1">
              <a:cs typeface="Arial"/>
            </a:endParaRPr>
          </a:p>
          <a:p>
            <a:pPr lvl="1"/>
            <a:r>
              <a:rPr lang="en-GB">
                <a:ea typeface="+mn-lt"/>
                <a:cs typeface="+mn-lt"/>
              </a:rPr>
              <a:t>Parents will still apply to the LA for community and voluntary controlled schools </a:t>
            </a:r>
            <a:endParaRPr lang="en-GB">
              <a:cs typeface="Arial"/>
            </a:endParaRPr>
          </a:p>
          <a:p>
            <a:pPr lvl="1"/>
            <a:r>
              <a:rPr lang="en-GB">
                <a:ea typeface="+mn-lt"/>
                <a:cs typeface="+mn-lt"/>
              </a:rPr>
              <a:t>The change in no way affects the normal admission rounds for starting Reception for the first time, or infant to junior (Year 2- 3) transfer </a:t>
            </a:r>
            <a:endParaRPr lang="en-GB">
              <a:cs typeface="+mn-lt"/>
            </a:endParaRPr>
          </a:p>
          <a:p>
            <a:pPr lvl="1"/>
            <a:r>
              <a:rPr lang="en-GB">
                <a:ea typeface="+mn-lt"/>
                <a:cs typeface="+mn-lt"/>
              </a:rPr>
              <a:t>All these applications will still be handled by the LA Template application form and example offer and refusal letters, along with a process map, sent out by </a:t>
            </a:r>
            <a:r>
              <a:rPr lang="en-GB" err="1">
                <a:ea typeface="+mn-lt"/>
                <a:cs typeface="+mn-lt"/>
              </a:rPr>
              <a:t>Shamsun</a:t>
            </a:r>
            <a:r>
              <a:rPr lang="en-GB">
                <a:ea typeface="+mn-lt"/>
                <a:cs typeface="+mn-lt"/>
              </a:rPr>
              <a:t> Noor by email on 2 November 2021 </a:t>
            </a:r>
            <a:endParaRPr lang="en-GB">
              <a:cs typeface="+mn-lt"/>
            </a:endParaRPr>
          </a:p>
          <a:p>
            <a:pPr lvl="1"/>
            <a:r>
              <a:rPr lang="en-GB">
                <a:ea typeface="+mn-lt"/>
                <a:cs typeface="+mn-lt"/>
              </a:rPr>
              <a:t>Further briefings will be arranged via EPHA for the spring term 2022 </a:t>
            </a:r>
            <a:endParaRPr lang="en-GB">
              <a:ea typeface="ＭＳ Ｐゴシック"/>
              <a:cs typeface="+mn-lt"/>
            </a:endParaRPr>
          </a:p>
          <a:p>
            <a:pPr marL="457200" lvl="1" indent="0">
              <a:buNone/>
            </a:pPr>
            <a:r>
              <a:rPr lang="en-GB">
                <a:ea typeface="+mn-lt"/>
                <a:cs typeface="+mn-lt"/>
              </a:rPr>
              <a:t>Any queries in the meanwhile can be directed to </a:t>
            </a:r>
            <a:r>
              <a:rPr lang="en-GB" err="1">
                <a:ea typeface="+mn-lt"/>
                <a:cs typeface="+mn-lt"/>
              </a:rPr>
              <a:t>Shamsun</a:t>
            </a:r>
            <a:r>
              <a:rPr lang="en-GB">
                <a:ea typeface="+mn-lt"/>
                <a:cs typeface="+mn-lt"/>
              </a:rPr>
              <a:t> Noor at </a:t>
            </a:r>
            <a:r>
              <a:rPr lang="en-GB">
                <a:ea typeface="+mn-lt"/>
                <a:cs typeface="+mn-lt"/>
                <a:hlinkClick r:id="rId2"/>
              </a:rPr>
              <a:t>shamsun.noor@essex.gov.uk</a:t>
            </a:r>
            <a:r>
              <a:rPr lang="en-GB">
                <a:ea typeface="+mn-lt"/>
                <a:cs typeface="+mn-lt"/>
              </a:rPr>
              <a:t>    </a:t>
            </a:r>
            <a:endParaRPr lang="en-GB">
              <a:ea typeface="ＭＳ Ｐゴシック"/>
              <a:cs typeface="Arial"/>
            </a:endParaRPr>
          </a:p>
          <a:p>
            <a:r>
              <a:rPr lang="en-GB">
                <a:ea typeface="+mn-lt"/>
                <a:cs typeface="+mn-lt"/>
              </a:rPr>
              <a:t>  </a:t>
            </a:r>
            <a:endParaRPr lang="en-GB"/>
          </a:p>
        </p:txBody>
      </p:sp>
      <p:sp>
        <p:nvSpPr>
          <p:cNvPr id="3" name="Title 2">
            <a:extLst>
              <a:ext uri="{FF2B5EF4-FFF2-40B4-BE49-F238E27FC236}">
                <a16:creationId xmlns:a16="http://schemas.microsoft.com/office/drawing/2014/main" id="{BE91E509-5B20-4D7E-A5AB-F662B9E67D8C}"/>
              </a:ext>
            </a:extLst>
          </p:cNvPr>
          <p:cNvSpPr>
            <a:spLocks noGrp="1"/>
          </p:cNvSpPr>
          <p:nvPr>
            <p:ph type="title"/>
          </p:nvPr>
        </p:nvSpPr>
        <p:spPr>
          <a:xfrm>
            <a:off x="236376" y="404664"/>
            <a:ext cx="8764660" cy="648072"/>
          </a:xfrm>
        </p:spPr>
        <p:txBody>
          <a:bodyPr/>
          <a:lstStyle/>
          <a:p>
            <a:r>
              <a:rPr lang="en-GB" sz="2800">
                <a:ea typeface="MS PGothic"/>
                <a:cs typeface="Arial"/>
              </a:rPr>
              <a:t>In-Year (Mid-Year) Admissions from 1 April 2022</a:t>
            </a:r>
            <a:endParaRPr lang="en-US" sz="2800">
              <a:ea typeface="MS PGothic"/>
            </a:endParaRPr>
          </a:p>
        </p:txBody>
      </p:sp>
    </p:spTree>
    <p:extLst>
      <p:ext uri="{BB962C8B-B14F-4D97-AF65-F5344CB8AC3E}">
        <p14:creationId xmlns:p14="http://schemas.microsoft.com/office/powerpoint/2010/main" val="3442802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9" y="0"/>
            <a:ext cx="9162510" cy="6871882"/>
          </a:xfrm>
          <a:prstGeom prst="rect">
            <a:avLst/>
          </a:prstGeom>
        </p:spPr>
      </p:pic>
      <p:sp>
        <p:nvSpPr>
          <p:cNvPr id="4" name="TextBox 3"/>
          <p:cNvSpPr txBox="1"/>
          <p:nvPr/>
        </p:nvSpPr>
        <p:spPr>
          <a:xfrm>
            <a:off x="625079" y="1758190"/>
            <a:ext cx="8195394" cy="628377"/>
          </a:xfrm>
          <a:prstGeom prst="rect">
            <a:avLst/>
          </a:prstGeom>
          <a:noFill/>
        </p:spPr>
        <p:txBody>
          <a:bodyPr vert="horz" wrap="square" lIns="0" tIns="0" rIns="0" bIns="0" rtlCol="0">
            <a:spAutoFit/>
          </a:bodyPr>
          <a:lstStyle/>
          <a:p>
            <a:pPr marL="0" marR="0" lvl="0" indent="0" algn="l" defTabSz="914400" rtl="0" eaLnBrk="0" fontAlgn="base" latinLnBrk="0" hangingPunct="0">
              <a:lnSpc>
                <a:spcPts val="4851"/>
              </a:lnSpc>
              <a:spcBef>
                <a:spcPct val="0"/>
              </a:spcBef>
              <a:spcAft>
                <a:spcPct val="0"/>
              </a:spcAft>
              <a:buClrTx/>
              <a:buSzTx/>
              <a:buFontTx/>
              <a:buNone/>
              <a:tabLst/>
              <a:defRPr/>
            </a:pPr>
            <a:r>
              <a:rPr kumimoji="0" lang="en-CA" sz="5400" b="0" i="0" u="none" strike="noStrike" kern="1200" cap="none" spc="0" normalizeH="0" baseline="0" noProof="0">
                <a:ln>
                  <a:noFill/>
                </a:ln>
                <a:solidFill>
                  <a:schemeClr val="bg1"/>
                </a:solidFill>
                <a:effectLst/>
                <a:uLnTx/>
                <a:uFillTx/>
                <a:latin typeface="+mn-lt"/>
                <a:ea typeface="MS PGothic" pitchFamily="34" charset="-128"/>
                <a:cs typeface="+mn-cs"/>
              </a:rPr>
              <a:t>Safeguarding</a:t>
            </a:r>
          </a:p>
        </p:txBody>
      </p:sp>
    </p:spTree>
    <p:extLst>
      <p:ext uri="{BB962C8B-B14F-4D97-AF65-F5344CB8AC3E}">
        <p14:creationId xmlns:p14="http://schemas.microsoft.com/office/powerpoint/2010/main" val="3399520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C9D8EA-037C-44F2-8F59-C2EED8E489BE}"/>
              </a:ext>
            </a:extLst>
          </p:cNvPr>
          <p:cNvSpPr/>
          <p:nvPr/>
        </p:nvSpPr>
        <p:spPr bwMode="auto">
          <a:xfrm>
            <a:off x="4283968" y="5768464"/>
            <a:ext cx="3364830" cy="99442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8" name="Picture 7" descr="A close up of a map&#10;&#10;Description automatically generated">
            <a:extLst>
              <a:ext uri="{FF2B5EF4-FFF2-40B4-BE49-F238E27FC236}">
                <a16:creationId xmlns:a16="http://schemas.microsoft.com/office/drawing/2014/main" id="{C381D7CF-C2A4-412F-9EA6-CA9B3021F1FE}"/>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1266666" y="908720"/>
            <a:ext cx="7185964" cy="5810366"/>
          </a:xfrm>
          <a:prstGeom prst="rect">
            <a:avLst/>
          </a:prstGeom>
        </p:spPr>
      </p:pic>
      <p:sp>
        <p:nvSpPr>
          <p:cNvPr id="3" name="Title 2">
            <a:extLst>
              <a:ext uri="{FF2B5EF4-FFF2-40B4-BE49-F238E27FC236}">
                <a16:creationId xmlns:a16="http://schemas.microsoft.com/office/drawing/2014/main" id="{66D81F9C-DC63-4EEE-B792-A5079CA90D0F}"/>
              </a:ext>
            </a:extLst>
          </p:cNvPr>
          <p:cNvSpPr>
            <a:spLocks noGrp="1"/>
          </p:cNvSpPr>
          <p:nvPr>
            <p:ph type="title"/>
          </p:nvPr>
        </p:nvSpPr>
        <p:spPr>
          <a:xfrm>
            <a:off x="755576" y="260648"/>
            <a:ext cx="8208144" cy="648072"/>
          </a:xfrm>
        </p:spPr>
        <p:txBody>
          <a:bodyPr/>
          <a:lstStyle/>
          <a:p>
            <a:r>
              <a:rPr lang="en-GB"/>
              <a:t>Essex Strategic Priorities 2021/22</a:t>
            </a:r>
          </a:p>
        </p:txBody>
      </p:sp>
      <p:sp>
        <p:nvSpPr>
          <p:cNvPr id="6" name="Rectangle 5">
            <a:extLst>
              <a:ext uri="{FF2B5EF4-FFF2-40B4-BE49-F238E27FC236}">
                <a16:creationId xmlns:a16="http://schemas.microsoft.com/office/drawing/2014/main" id="{63102A0A-343C-44D5-A778-3C3DD5F25B61}"/>
              </a:ext>
            </a:extLst>
          </p:cNvPr>
          <p:cNvSpPr/>
          <p:nvPr/>
        </p:nvSpPr>
        <p:spPr bwMode="auto">
          <a:xfrm>
            <a:off x="0" y="0"/>
            <a:ext cx="539552" cy="6858000"/>
          </a:xfrm>
          <a:prstGeom prst="rect">
            <a:avLst/>
          </a:prstGeom>
          <a:solidFill>
            <a:srgbClr val="6A3460"/>
          </a:solidFill>
          <a:ln w="9525" cap="flat" cmpd="sng" algn="ctr">
            <a:solidFill>
              <a:srgbClr val="6825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
        <p:nvSpPr>
          <p:cNvPr id="2" name="Rectangle 1">
            <a:extLst>
              <a:ext uri="{FF2B5EF4-FFF2-40B4-BE49-F238E27FC236}">
                <a16:creationId xmlns:a16="http://schemas.microsoft.com/office/drawing/2014/main" id="{5612546F-2086-46BF-B04A-F3879B04E58D}"/>
              </a:ext>
            </a:extLst>
          </p:cNvPr>
          <p:cNvSpPr/>
          <p:nvPr/>
        </p:nvSpPr>
        <p:spPr>
          <a:xfrm>
            <a:off x="755576" y="1700347"/>
            <a:ext cx="7992888" cy="5016758"/>
          </a:xfrm>
          <a:prstGeom prst="rect">
            <a:avLst/>
          </a:prstGeom>
        </p:spPr>
        <p:txBody>
          <a:bodyPr wrap="square" lIns="91440" tIns="45720" rIns="91440" bIns="45720" anchor="t">
            <a:spAutoFit/>
          </a:bodyPr>
          <a:lstStyle/>
          <a:p>
            <a:pPr marL="457200" lvl="0" indent="-457200">
              <a:buFont typeface="Wingdings" panose="05000000000000000000" pitchFamily="2" charset="2"/>
              <a:buChar char="§"/>
            </a:pPr>
            <a:r>
              <a:rPr lang="en-GB" sz="3200">
                <a:latin typeface="Calibri" panose="020F0502020204030204" pitchFamily="34" charset="0"/>
                <a:cs typeface="Calibri" panose="020F0502020204030204" pitchFamily="34" charset="0"/>
              </a:rPr>
              <a:t>Director’s welcome</a:t>
            </a:r>
          </a:p>
          <a:p>
            <a:pPr marL="457200" indent="-457200">
              <a:buFont typeface="Wingdings" panose="05000000000000000000" pitchFamily="2" charset="2"/>
              <a:buChar char="§"/>
            </a:pPr>
            <a:r>
              <a:rPr lang="en-GB" sz="3200">
                <a:latin typeface="Calibri" panose="020F0502020204030204" pitchFamily="34" charset="0"/>
                <a:cs typeface="Calibri" panose="020F0502020204030204" pitchFamily="34" charset="0"/>
              </a:rPr>
              <a:t>Education Task Force</a:t>
            </a:r>
          </a:p>
          <a:p>
            <a:pPr marL="457200" indent="-457200">
              <a:buFont typeface="Wingdings" panose="05000000000000000000" pitchFamily="2" charset="2"/>
              <a:buChar char="§"/>
            </a:pPr>
            <a:r>
              <a:rPr lang="en-GB" sz="3200">
                <a:latin typeface="Calibri" panose="020F0502020204030204" pitchFamily="34" charset="0"/>
                <a:cs typeface="Calibri" panose="020F0502020204030204" pitchFamily="34" charset="0"/>
              </a:rPr>
              <a:t>SEND update</a:t>
            </a:r>
          </a:p>
          <a:p>
            <a:pPr marL="457200" lvl="0" indent="-457200">
              <a:buFont typeface="Wingdings" panose="05000000000000000000" pitchFamily="2" charset="2"/>
              <a:buChar char="§"/>
            </a:pPr>
            <a:r>
              <a:rPr lang="en-GB" sz="3200">
                <a:effectLst/>
                <a:latin typeface="Calibri" panose="020F0502020204030204" pitchFamily="34" charset="0"/>
                <a:ea typeface="Times New Roman" panose="02020603050405020304" pitchFamily="18" charset="0"/>
                <a:cs typeface="Calibri" panose="020F0502020204030204" pitchFamily="34" charset="0"/>
              </a:rPr>
              <a:t>ECC resettlement of refugees</a:t>
            </a:r>
          </a:p>
          <a:p>
            <a:pPr marL="457200" indent="-457200">
              <a:buFont typeface="Wingdings" panose="05000000000000000000" pitchFamily="2" charset="2"/>
              <a:buChar char="§"/>
            </a:pPr>
            <a:r>
              <a:rPr lang="en-GB" sz="3200">
                <a:latin typeface="Calibri"/>
                <a:ea typeface="Times New Roman" panose="02020603050405020304" pitchFamily="18" charset="0"/>
                <a:cs typeface="Arial"/>
              </a:rPr>
              <a:t>In-Year (Mid-Year) Admissions from April 22</a:t>
            </a:r>
          </a:p>
          <a:p>
            <a:pPr marL="457200" lvl="0" indent="-457200">
              <a:buFont typeface="Wingdings" panose="05000000000000000000" pitchFamily="2" charset="2"/>
              <a:buChar char="§"/>
            </a:pPr>
            <a:r>
              <a:rPr lang="en-GB" sz="3200">
                <a:effectLst/>
                <a:latin typeface="Calibri" panose="020F0502020204030204" pitchFamily="34" charset="0"/>
                <a:ea typeface="Times New Roman" panose="02020603050405020304" pitchFamily="18" charset="0"/>
                <a:cs typeface="Calibri" panose="020F0502020204030204" pitchFamily="34" charset="0"/>
              </a:rPr>
              <a:t>Safeguarding</a:t>
            </a:r>
          </a:p>
          <a:p>
            <a:pPr marL="457200" lvl="0" indent="-457200">
              <a:buFont typeface="Wingdings" panose="05000000000000000000" pitchFamily="2" charset="2"/>
              <a:buChar char="§"/>
            </a:pPr>
            <a:r>
              <a:rPr lang="en-GB" sz="3200">
                <a:effectLst/>
                <a:latin typeface="Calibri" panose="020F0502020204030204" pitchFamily="34" charset="0"/>
                <a:ea typeface="Times New Roman" panose="02020603050405020304" pitchFamily="18" charset="0"/>
                <a:cs typeface="Calibri" panose="020F0502020204030204" pitchFamily="34" charset="0"/>
              </a:rPr>
              <a:t>Early Years Strategy</a:t>
            </a:r>
          </a:p>
          <a:p>
            <a:pPr marL="457200" lvl="0" indent="-457200">
              <a:buFont typeface="Wingdings" panose="05000000000000000000" pitchFamily="2" charset="2"/>
              <a:buChar char="§"/>
            </a:pPr>
            <a:r>
              <a:rPr lang="en-GB" sz="3200">
                <a:effectLst/>
                <a:latin typeface="Calibri" panose="020F0502020204030204" pitchFamily="34" charset="0"/>
                <a:ea typeface="Times New Roman" panose="02020603050405020304" pitchFamily="18" charset="0"/>
                <a:cs typeface="Calibri" panose="020F0502020204030204" pitchFamily="34" charset="0"/>
              </a:rPr>
              <a:t>School Partnership refresh and relaunch</a:t>
            </a:r>
          </a:p>
          <a:p>
            <a:pPr marL="457200" lvl="0" indent="-457200">
              <a:buFont typeface="Wingdings" panose="05000000000000000000" pitchFamily="2" charset="2"/>
              <a:buChar char="§"/>
            </a:pPr>
            <a:r>
              <a:rPr lang="en-GB" sz="3200">
                <a:effectLst/>
                <a:latin typeface="Calibri" panose="020F0502020204030204" pitchFamily="34" charset="0"/>
                <a:ea typeface="Times New Roman" panose="02020603050405020304" pitchFamily="18" charset="0"/>
                <a:cs typeface="Calibri" panose="020F0502020204030204" pitchFamily="34" charset="0"/>
              </a:rPr>
              <a:t>Assessment and Moderation</a:t>
            </a:r>
          </a:p>
          <a:p>
            <a:pPr marL="342900" lvl="0" indent="-342900">
              <a:buFont typeface="Arial" panose="020B0604020202020204" pitchFamily="34" charset="0"/>
              <a:buChar char="•"/>
            </a:pPr>
            <a:endParaRPr lang="en-GB" sz="320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1BAA4660-4863-45D2-BC4C-4193D1346F9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pic>
        <p:nvPicPr>
          <p:cNvPr id="16" name="Picture 15">
            <a:extLst>
              <a:ext uri="{FF2B5EF4-FFF2-40B4-BE49-F238E27FC236}">
                <a16:creationId xmlns:a16="http://schemas.microsoft.com/office/drawing/2014/main" id="{8BDB9B89-70D7-49D2-9FBD-F9EE173D43FB}"/>
              </a:ext>
            </a:extLst>
          </p:cNvPr>
          <p:cNvPicPr>
            <a:picLocks noChangeAspect="1"/>
          </p:cNvPicPr>
          <p:nvPr/>
        </p:nvPicPr>
        <p:blipFill rotWithShape="1">
          <a:blip r:embed="rId4"/>
          <a:srcRect l="59005" t="57580" r="22698" b="9086"/>
          <a:stretch/>
        </p:blipFill>
        <p:spPr>
          <a:xfrm>
            <a:off x="7405391" y="-5680"/>
            <a:ext cx="1717153" cy="1758729"/>
          </a:xfrm>
          <a:prstGeom prst="rect">
            <a:avLst/>
          </a:prstGeom>
          <a:ln>
            <a:noFill/>
          </a:ln>
          <a:effectLst>
            <a:softEdge rad="112500"/>
          </a:effectLst>
        </p:spPr>
      </p:pic>
    </p:spTree>
    <p:extLst>
      <p:ext uri="{BB962C8B-B14F-4D97-AF65-F5344CB8AC3E}">
        <p14:creationId xmlns:p14="http://schemas.microsoft.com/office/powerpoint/2010/main" val="512285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FE3A7B-4E39-49DE-9DF6-B9D0050CB85F}"/>
              </a:ext>
              <a:ext uri="{C183D7F6-B498-43B3-948B-1728B52AA6E4}">
                <adec:decorative xmlns:adec="http://schemas.microsoft.com/office/drawing/2017/decorative" xmlns="" val="1"/>
              </a:ext>
            </a:extLst>
          </p:cNvPr>
          <p:cNvSpPr>
            <a:spLocks noGrp="1"/>
          </p:cNvSpPr>
          <p:nvPr>
            <p:ph sz="quarter" idx="10"/>
          </p:nvPr>
        </p:nvSpPr>
        <p:spPr>
          <a:xfrm>
            <a:off x="757040" y="1131233"/>
            <a:ext cx="8206680" cy="5328593"/>
          </a:xfrm>
        </p:spPr>
        <p:txBody>
          <a:bodyPr/>
          <a:lstStyle/>
          <a:p>
            <a:r>
              <a:rPr lang="en-GB" sz="2400" u="sng">
                <a:solidFill>
                  <a:srgbClr val="0070C0"/>
                </a:solidFill>
                <a:effectLst/>
                <a:latin typeface="Arial" panose="020B0604020202020204" pitchFamily="34" charset="0"/>
                <a:ea typeface="Times New Roman" panose="02020603050405020304" pitchFamily="18" charset="0"/>
                <a:hlinkClick r:id="rId3"/>
              </a:rPr>
              <a:t>Keeping Children Safe in Education (DfE, 2021)</a:t>
            </a:r>
            <a:r>
              <a:rPr lang="en-GB" sz="2400">
                <a:solidFill>
                  <a:srgbClr val="0070C0"/>
                </a:solidFill>
                <a:effectLst/>
                <a:latin typeface="Arial" panose="020B0604020202020204" pitchFamily="34" charset="0"/>
                <a:ea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endParaRPr>
          </a:p>
          <a:p>
            <a:pPr marL="0" indent="0">
              <a:buNone/>
            </a:pPr>
            <a:endParaRPr lang="en-GB" sz="2400">
              <a:effectLst/>
              <a:latin typeface="Times New Roman" panose="02020603050405020304" pitchFamily="18" charset="0"/>
              <a:ea typeface="Times New Roman" panose="02020603050405020304" pitchFamily="18" charset="0"/>
            </a:endParaRPr>
          </a:p>
          <a:p>
            <a:r>
              <a:rPr lang="en-GB" sz="2400" u="sng">
                <a:solidFill>
                  <a:srgbClr val="0070C0"/>
                </a:solidFill>
                <a:effectLst/>
                <a:latin typeface="Arial" panose="020B0604020202020204" pitchFamily="34" charset="0"/>
                <a:ea typeface="Times New Roman" panose="02020603050405020304" pitchFamily="18" charset="0"/>
                <a:hlinkClick r:id="rId4"/>
              </a:rPr>
              <a:t>Sexual violence and sexual harassment between children in schools and colleges (DfE, 2021)</a:t>
            </a:r>
            <a:endParaRPr lang="en-GB" sz="2400">
              <a:effectLst/>
              <a:latin typeface="Times New Roman" panose="02020603050405020304" pitchFamily="18" charset="0"/>
              <a:ea typeface="Times New Roman" panose="02020603050405020304" pitchFamily="18" charset="0"/>
            </a:endParaRPr>
          </a:p>
          <a:p>
            <a:pPr marL="0" indent="0">
              <a:buNone/>
            </a:pPr>
            <a:endParaRPr lang="en-GB" sz="2400">
              <a:effectLst/>
              <a:latin typeface="Times New Roman" panose="02020603050405020304" pitchFamily="18" charset="0"/>
              <a:ea typeface="Times New Roman" panose="02020603050405020304" pitchFamily="18" charset="0"/>
            </a:endParaRPr>
          </a:p>
          <a:p>
            <a:r>
              <a:rPr lang="en-GB" sz="2400" u="sng">
                <a:solidFill>
                  <a:srgbClr val="0070C0"/>
                </a:solidFill>
                <a:effectLst/>
                <a:latin typeface="Arial" panose="020B0604020202020204" pitchFamily="34" charset="0"/>
                <a:ea typeface="Times New Roman" panose="02020603050405020304" pitchFamily="18" charset="0"/>
                <a:hlinkClick r:id="rId5"/>
              </a:rPr>
              <a:t>Inspecting safeguarding in early years, education and skills (Ofsted, 2021)</a:t>
            </a:r>
            <a:r>
              <a:rPr lang="en-GB" sz="2400">
                <a:solidFill>
                  <a:srgbClr val="0070C0"/>
                </a:solidFill>
                <a:effectLst/>
                <a:latin typeface="Arial" panose="020B0604020202020204" pitchFamily="34" charset="0"/>
                <a:ea typeface="Times New Roman" panose="02020603050405020304" pitchFamily="18" charset="0"/>
              </a:rPr>
              <a:t> </a:t>
            </a:r>
          </a:p>
          <a:p>
            <a:endParaRPr lang="en-GB" sz="2400">
              <a:solidFill>
                <a:srgbClr val="0070C0"/>
              </a:solidFill>
              <a:latin typeface="Arial" panose="020B0604020202020204" pitchFamily="34" charset="0"/>
              <a:ea typeface="Times New Roman" panose="02020603050405020304" pitchFamily="18" charset="0"/>
            </a:endParaRPr>
          </a:p>
          <a:p>
            <a:r>
              <a:rPr lang="en-GB" sz="2400" u="sng">
                <a:solidFill>
                  <a:srgbClr val="0070C0"/>
                </a:solidFill>
                <a:effectLst/>
                <a:latin typeface="Arial" panose="020B0604020202020204" pitchFamily="34" charset="0"/>
                <a:ea typeface="Calibri" panose="020F0502020204030204" pitchFamily="34" charset="0"/>
                <a:hlinkClick r:id="rId6"/>
              </a:rPr>
              <a:t>ESI / Understanding and Supporting Behaviour</a:t>
            </a:r>
            <a:r>
              <a:rPr lang="en-GB" sz="2400">
                <a:solidFill>
                  <a:srgbClr val="0070C0"/>
                </a:solidFill>
                <a:effectLst/>
                <a:latin typeface="Arial" panose="020B0604020202020204" pitchFamily="34" charset="0"/>
                <a:ea typeface="Calibri" panose="020F0502020204030204" pitchFamily="34" charset="0"/>
              </a:rPr>
              <a:t> </a:t>
            </a:r>
          </a:p>
          <a:p>
            <a:endParaRPr lang="en-GB" sz="2400">
              <a:solidFill>
                <a:srgbClr val="0070C0"/>
              </a:solidFill>
              <a:latin typeface="Arial" panose="020B0604020202020204" pitchFamily="34" charset="0"/>
              <a:ea typeface="Calibri" panose="020F0502020204030204" pitchFamily="34" charset="0"/>
            </a:endParaRPr>
          </a:p>
          <a:p>
            <a:r>
              <a:rPr lang="en-GB" sz="2400" u="sng">
                <a:solidFill>
                  <a:srgbClr val="0000FF"/>
                </a:solidFill>
                <a:effectLst/>
                <a:latin typeface="Arial" panose="020B0604020202020204" pitchFamily="34" charset="0"/>
                <a:ea typeface="Times New Roman" panose="02020603050405020304" pitchFamily="18" charset="0"/>
                <a:hlinkClick r:id="rId7"/>
              </a:rPr>
              <a:t>Positive environments where children can flourish (Ofsted 2018)</a:t>
            </a:r>
            <a:endParaRPr lang="en-GB" sz="2400">
              <a:solidFill>
                <a:srgbClr val="0070C0"/>
              </a:solidFill>
              <a:effectLst/>
              <a:latin typeface="Arial" panose="020B0604020202020204" pitchFamily="34" charset="0"/>
              <a:ea typeface="Calibri" panose="020F0502020204030204" pitchFamily="34" charset="0"/>
            </a:endParaRPr>
          </a:p>
          <a:p>
            <a:endParaRPr lang="en-GB" sz="2400">
              <a:solidFill>
                <a:srgbClr val="0070C0"/>
              </a:solidFill>
              <a:latin typeface="Arial" panose="020B0604020202020204" pitchFamily="34" charset="0"/>
              <a:ea typeface="Times New Roman" panose="02020603050405020304" pitchFamily="18" charset="0"/>
            </a:endParaRPr>
          </a:p>
          <a:p>
            <a:endParaRPr lang="en-GB" sz="2400">
              <a:effectLst/>
              <a:latin typeface="Times New Roman" panose="02020603050405020304" pitchFamily="18" charset="0"/>
              <a:ea typeface="Times New Roman" panose="02020603050405020304" pitchFamily="18" charset="0"/>
            </a:endParaRPr>
          </a:p>
          <a:p>
            <a:endParaRPr lang="en-GB" sz="2400">
              <a:effectLst/>
              <a:latin typeface="Times New Roman" panose="02020603050405020304" pitchFamily="18" charset="0"/>
              <a:ea typeface="Times New Roman" panose="02020603050405020304" pitchFamily="18" charset="0"/>
            </a:endParaRPr>
          </a:p>
          <a:p>
            <a:pPr marL="0" indent="0">
              <a:buNone/>
            </a:pPr>
            <a:endParaRPr lang="en-GB" sz="2400">
              <a:effectLst/>
              <a:latin typeface="Times New Roman" panose="02020603050405020304" pitchFamily="18" charset="0"/>
              <a:ea typeface="Times New Roman" panose="02020603050405020304" pitchFamily="18" charset="0"/>
            </a:endParaRPr>
          </a:p>
        </p:txBody>
      </p:sp>
      <p:sp>
        <p:nvSpPr>
          <p:cNvPr id="3" name="Title 2">
            <a:extLst>
              <a:ext uri="{FF2B5EF4-FFF2-40B4-BE49-F238E27FC236}">
                <a16:creationId xmlns:a16="http://schemas.microsoft.com/office/drawing/2014/main" id="{46D97307-DEDF-4656-83EA-78AE3BEFE2F7}"/>
              </a:ext>
              <a:ext uri="{C183D7F6-B498-43B3-948B-1728B52AA6E4}">
                <adec:decorative xmlns:adec="http://schemas.microsoft.com/office/drawing/2017/decorative" xmlns="" val="1"/>
              </a:ext>
            </a:extLst>
          </p:cNvPr>
          <p:cNvSpPr>
            <a:spLocks noGrp="1"/>
          </p:cNvSpPr>
          <p:nvPr>
            <p:ph type="title"/>
          </p:nvPr>
        </p:nvSpPr>
        <p:spPr>
          <a:xfrm>
            <a:off x="757040" y="382352"/>
            <a:ext cx="8206680" cy="216024"/>
          </a:xfrm>
        </p:spPr>
        <p:txBody>
          <a:bodyPr/>
          <a:lstStyle/>
          <a:p>
            <a:r>
              <a:rPr lang="en-GB">
                <a:solidFill>
                  <a:srgbClr val="C00000"/>
                </a:solidFill>
              </a:rPr>
              <a:t>General update – key documents</a:t>
            </a:r>
          </a:p>
        </p:txBody>
      </p:sp>
      <p:pic>
        <p:nvPicPr>
          <p:cNvPr id="4" name="Picture 3">
            <a:extLst>
              <a:ext uri="{FF2B5EF4-FFF2-40B4-BE49-F238E27FC236}">
                <a16:creationId xmlns:a16="http://schemas.microsoft.com/office/drawing/2014/main" id="{226D15C6-C325-4B69-9308-F06FDCBE1296}"/>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
        <p:nvSpPr>
          <p:cNvPr id="5" name="Rectangle 4">
            <a:extLst>
              <a:ext uri="{FF2B5EF4-FFF2-40B4-BE49-F238E27FC236}">
                <a16:creationId xmlns:a16="http://schemas.microsoft.com/office/drawing/2014/main" id="{39E6AC38-206A-4F8F-994E-C3E645C2C7A6}"/>
              </a:ext>
            </a:extLst>
          </p:cNvPr>
          <p:cNvSpPr/>
          <p:nvPr/>
        </p:nvSpPr>
        <p:spPr bwMode="auto">
          <a:xfrm>
            <a:off x="0" y="0"/>
            <a:ext cx="539552" cy="6858000"/>
          </a:xfrm>
          <a:prstGeom prst="rect">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1962418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33A4D4-4A41-4CF9-A3E3-CA82F9106DBC}"/>
              </a:ext>
            </a:extLst>
          </p:cNvPr>
          <p:cNvSpPr>
            <a:spLocks noGrp="1"/>
          </p:cNvSpPr>
          <p:nvPr>
            <p:ph sz="quarter" idx="10"/>
          </p:nvPr>
        </p:nvSpPr>
        <p:spPr>
          <a:xfrm>
            <a:off x="797969" y="1124744"/>
            <a:ext cx="8208144" cy="5256931"/>
          </a:xfrm>
        </p:spPr>
        <p:txBody>
          <a:bodyPr/>
          <a:lstStyle/>
          <a:p>
            <a:pPr marL="342900" lvl="0" indent="-342900">
              <a:buFont typeface="Symbol" panose="05050102010706020507" pitchFamily="18" charset="2"/>
              <a:buChar char=""/>
            </a:pPr>
            <a:r>
              <a:rPr lang="en-GB" sz="2000" u="sng">
                <a:solidFill>
                  <a:srgbClr val="0000FF"/>
                </a:solidFill>
                <a:effectLst/>
                <a:latin typeface="Arial" panose="020B0604020202020204" pitchFamily="34" charset="0"/>
                <a:ea typeface="Times New Roman" panose="02020603050405020304" pitchFamily="18" charset="0"/>
                <a:hlinkClick r:id="rId2"/>
              </a:rPr>
              <a:t>Level 2 training presentations</a:t>
            </a:r>
            <a:r>
              <a:rPr lang="en-GB" sz="2000">
                <a:effectLst/>
                <a:latin typeface="Arial" panose="020B0604020202020204" pitchFamily="34"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p>
            <a:pPr marL="0" indent="0">
              <a:buNone/>
            </a:pPr>
            <a:r>
              <a:rPr lang="en-GB" sz="2000">
                <a:effectLst/>
                <a:latin typeface="Arial" panose="020B0604020202020204" pitchFamily="34"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a:effectLst/>
                <a:latin typeface="Arial" panose="020B0604020202020204" pitchFamily="34" charset="0"/>
                <a:ea typeface="Times New Roman" panose="02020603050405020304" pitchFamily="18" charset="0"/>
              </a:rPr>
              <a:t>Model Child Protection Policy</a:t>
            </a:r>
            <a:endParaRPr lang="en-GB" sz="2000">
              <a:effectLst/>
              <a:latin typeface="Times New Roman" panose="02020603050405020304" pitchFamily="18" charset="0"/>
              <a:ea typeface="Times New Roman" panose="02020603050405020304" pitchFamily="18" charset="0"/>
            </a:endParaRPr>
          </a:p>
          <a:p>
            <a:pPr marL="171450" indent="0">
              <a:buNone/>
            </a:pPr>
            <a:r>
              <a:rPr lang="en-GB" sz="2000">
                <a:effectLst/>
                <a:latin typeface="Arial" panose="020B0604020202020204" pitchFamily="34"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a:effectLst/>
                <a:latin typeface="Arial" panose="020B0604020202020204" pitchFamily="34" charset="0"/>
                <a:ea typeface="Times New Roman" panose="02020603050405020304" pitchFamily="18" charset="0"/>
              </a:rPr>
              <a:t>Confirmation of Child Protection Documents Received </a:t>
            </a:r>
            <a:endParaRPr lang="en-GB" sz="2000">
              <a:effectLst/>
              <a:latin typeface="Times New Roman" panose="02020603050405020304" pitchFamily="18" charset="0"/>
              <a:ea typeface="Times New Roman" panose="02020603050405020304" pitchFamily="18" charset="0"/>
            </a:endParaRPr>
          </a:p>
          <a:p>
            <a:pPr marL="0" indent="0">
              <a:buNone/>
            </a:pPr>
            <a:r>
              <a:rPr lang="en-GB" sz="2000">
                <a:effectLst/>
                <a:latin typeface="Arial" panose="020B0604020202020204" pitchFamily="34" charset="0"/>
                <a:ea typeface="Times New Roman" panose="02020603050405020304" pitchFamily="18" charset="0"/>
              </a:rPr>
              <a:t> </a:t>
            </a:r>
          </a:p>
          <a:p>
            <a:pPr marL="342900" lvl="0" indent="-342900">
              <a:buFont typeface="Symbol" panose="05050102010706020507" pitchFamily="18" charset="2"/>
              <a:buChar char=""/>
            </a:pPr>
            <a:r>
              <a:rPr lang="en-GB" sz="2000">
                <a:effectLst/>
                <a:latin typeface="Arial" panose="020B0604020202020204" pitchFamily="34" charset="0"/>
                <a:ea typeface="Times New Roman" panose="02020603050405020304" pitchFamily="18" charset="0"/>
              </a:rPr>
              <a:t>Safeguarding information for visitors to school </a:t>
            </a:r>
            <a:endParaRPr lang="en-GB" sz="2000">
              <a:effectLst/>
              <a:latin typeface="Times New Roman" panose="02020603050405020304" pitchFamily="18" charset="0"/>
              <a:ea typeface="Times New Roman" panose="02020603050405020304" pitchFamily="18" charset="0"/>
            </a:endParaRPr>
          </a:p>
          <a:p>
            <a:pPr marL="171450" indent="0">
              <a:buNone/>
            </a:pPr>
            <a:r>
              <a:rPr lang="en-GB" sz="2000">
                <a:effectLst/>
                <a:latin typeface="Arial" panose="020B0604020202020204" pitchFamily="34"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p>
            <a:pPr marL="0" indent="0">
              <a:buNone/>
            </a:pPr>
            <a:r>
              <a:rPr lang="en-GB" sz="2000">
                <a:effectLst/>
                <a:latin typeface="Arial" panose="020B0604020202020204" pitchFamily="34" charset="0"/>
                <a:ea typeface="Times New Roman" panose="02020603050405020304" pitchFamily="18" charset="0"/>
              </a:rPr>
              <a:t>These videos from Children and Families may be useful to complement staff training:</a:t>
            </a:r>
            <a:endParaRPr lang="en-GB" sz="2000">
              <a:effectLst/>
              <a:latin typeface="Times New Roman" panose="02020603050405020304" pitchFamily="18" charset="0"/>
              <a:ea typeface="Times New Roman" panose="02020603050405020304" pitchFamily="18" charset="0"/>
            </a:endParaRPr>
          </a:p>
          <a:p>
            <a:pPr marL="0" indent="0">
              <a:buNone/>
            </a:pPr>
            <a:r>
              <a:rPr lang="en-GB" sz="2000">
                <a:effectLst/>
                <a:latin typeface="Arial" panose="020B0604020202020204" pitchFamily="34"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p>
            <a:r>
              <a:rPr lang="en-GB" sz="2000" u="sng">
                <a:solidFill>
                  <a:srgbClr val="0000FF"/>
                </a:solidFill>
                <a:effectLst/>
                <a:latin typeface="Arial" panose="020B0604020202020204" pitchFamily="34" charset="0"/>
                <a:ea typeface="Times New Roman" panose="02020603050405020304" pitchFamily="18" charset="0"/>
                <a:hlinkClick r:id="rId3"/>
              </a:rPr>
              <a:t>Welcome to the Children and Families Hub - YouTube</a:t>
            </a:r>
            <a:endParaRPr lang="en-GB" sz="2000">
              <a:effectLst/>
              <a:latin typeface="Times New Roman" panose="02020603050405020304" pitchFamily="18" charset="0"/>
              <a:ea typeface="Times New Roman" panose="02020603050405020304" pitchFamily="18" charset="0"/>
            </a:endParaRPr>
          </a:p>
          <a:p>
            <a:r>
              <a:rPr lang="en-GB" sz="2000" u="sng">
                <a:solidFill>
                  <a:srgbClr val="0000FF"/>
                </a:solidFill>
                <a:effectLst/>
                <a:latin typeface="Arial" panose="020B0604020202020204" pitchFamily="34" charset="0"/>
                <a:ea typeface="Times New Roman" panose="02020603050405020304" pitchFamily="18" charset="0"/>
                <a:hlinkClick r:id="rId4"/>
              </a:rPr>
              <a:t>Request for Support guidance for professionals - YouTube</a:t>
            </a:r>
            <a:endParaRPr lang="en-GB" sz="2000">
              <a:effectLst/>
              <a:latin typeface="Times New Roman" panose="02020603050405020304" pitchFamily="18" charset="0"/>
              <a:ea typeface="Times New Roman" panose="02020603050405020304" pitchFamily="18" charset="0"/>
            </a:endParaRPr>
          </a:p>
          <a:p>
            <a:r>
              <a:rPr lang="en-GB" sz="2000" u="sng">
                <a:solidFill>
                  <a:srgbClr val="0000FF"/>
                </a:solidFill>
                <a:effectLst/>
                <a:latin typeface="Arial" panose="020B0604020202020204" pitchFamily="34" charset="0"/>
                <a:ea typeface="Times New Roman" panose="02020603050405020304" pitchFamily="18" charset="0"/>
                <a:hlinkClick r:id="rId5"/>
              </a:rPr>
              <a:t>The Windscreen of Need - Essex Children and Families Hub - YouTube</a:t>
            </a:r>
            <a:endParaRPr lang="en-GB" sz="2000">
              <a:effectLst/>
              <a:latin typeface="Times New Roman" panose="02020603050405020304" pitchFamily="18" charset="0"/>
              <a:ea typeface="Times New Roman" panose="02020603050405020304" pitchFamily="18" charset="0"/>
            </a:endParaRPr>
          </a:p>
          <a:p>
            <a:endParaRPr lang="en-GB"/>
          </a:p>
        </p:txBody>
      </p:sp>
      <p:sp>
        <p:nvSpPr>
          <p:cNvPr id="3" name="Title 2">
            <a:extLst>
              <a:ext uri="{FF2B5EF4-FFF2-40B4-BE49-F238E27FC236}">
                <a16:creationId xmlns:a16="http://schemas.microsoft.com/office/drawing/2014/main" id="{11EA3B3E-5CA1-4304-842F-763C436F89D8}"/>
              </a:ext>
            </a:extLst>
          </p:cNvPr>
          <p:cNvSpPr>
            <a:spLocks noGrp="1"/>
          </p:cNvSpPr>
          <p:nvPr>
            <p:ph type="title"/>
          </p:nvPr>
        </p:nvSpPr>
        <p:spPr>
          <a:xfrm>
            <a:off x="784379" y="275483"/>
            <a:ext cx="8208144" cy="648072"/>
          </a:xfrm>
        </p:spPr>
        <p:txBody>
          <a:bodyPr/>
          <a:lstStyle/>
          <a:p>
            <a:r>
              <a:rPr lang="en-GB" sz="3200" b="1">
                <a:solidFill>
                  <a:srgbClr val="C00000"/>
                </a:solidFill>
                <a:effectLst/>
                <a:latin typeface="Arial" panose="020B0604020202020204" pitchFamily="34" charset="0"/>
                <a:ea typeface="Times New Roman" panose="02020603050405020304" pitchFamily="18" charset="0"/>
              </a:rPr>
              <a:t>Updated materials for 2021-22</a:t>
            </a:r>
            <a:r>
              <a:rPr lang="en-GB" sz="3200">
                <a:effectLst/>
                <a:latin typeface="Times New Roman" panose="02020603050405020304" pitchFamily="18" charset="0"/>
                <a:ea typeface="Times New Roman" panose="02020603050405020304" pitchFamily="18" charset="0"/>
              </a:rPr>
              <a:t/>
            </a:r>
            <a:br>
              <a:rPr lang="en-GB" sz="3200">
                <a:effectLst/>
                <a:latin typeface="Times New Roman" panose="02020603050405020304" pitchFamily="18" charset="0"/>
                <a:ea typeface="Times New Roman" panose="02020603050405020304" pitchFamily="18" charset="0"/>
              </a:rPr>
            </a:br>
            <a:endParaRPr lang="en-GB"/>
          </a:p>
        </p:txBody>
      </p:sp>
      <p:pic>
        <p:nvPicPr>
          <p:cNvPr id="4" name="Picture 3">
            <a:extLst>
              <a:ext uri="{FF2B5EF4-FFF2-40B4-BE49-F238E27FC236}">
                <a16:creationId xmlns:a16="http://schemas.microsoft.com/office/drawing/2014/main" id="{8654F240-65A0-4964-90A9-7936910ADED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
        <p:nvSpPr>
          <p:cNvPr id="5" name="Rectangle 4">
            <a:extLst>
              <a:ext uri="{FF2B5EF4-FFF2-40B4-BE49-F238E27FC236}">
                <a16:creationId xmlns:a16="http://schemas.microsoft.com/office/drawing/2014/main" id="{7524E8D9-DDB5-47C3-AFDF-77965D660F49}"/>
              </a:ext>
            </a:extLst>
          </p:cNvPr>
          <p:cNvSpPr/>
          <p:nvPr/>
        </p:nvSpPr>
        <p:spPr bwMode="auto">
          <a:xfrm>
            <a:off x="0" y="0"/>
            <a:ext cx="539552" cy="6858000"/>
          </a:xfrm>
          <a:prstGeom prst="rect">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2674859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ECCBC5-1AEF-4D1C-A061-97D8FD116534}"/>
              </a:ext>
              <a:ext uri="{C183D7F6-B498-43B3-948B-1728B52AA6E4}">
                <adec:decorative xmlns:adec="http://schemas.microsoft.com/office/drawing/2017/decorative" xmlns="" val="1"/>
              </a:ext>
            </a:extLst>
          </p:cNvPr>
          <p:cNvSpPr>
            <a:spLocks noGrp="1"/>
          </p:cNvSpPr>
          <p:nvPr>
            <p:ph sz="quarter" idx="10"/>
          </p:nvPr>
        </p:nvSpPr>
        <p:spPr>
          <a:xfrm>
            <a:off x="827584" y="1700808"/>
            <a:ext cx="8208144" cy="4045959"/>
          </a:xfrm>
        </p:spPr>
        <p:txBody>
          <a:bodyPr/>
          <a:lstStyle/>
          <a:p>
            <a:pPr marL="0" indent="0">
              <a:buNone/>
            </a:pPr>
            <a:r>
              <a:rPr lang="en-GB" sz="2400"/>
              <a:t>The information sharing protocol:</a:t>
            </a:r>
            <a:br>
              <a:rPr lang="en-GB" sz="2400"/>
            </a:br>
            <a:endParaRPr lang="en-GB" sz="2400"/>
          </a:p>
          <a:p>
            <a:r>
              <a:rPr lang="en-GB" sz="2400"/>
              <a:t>A protocol to support  ECC and education providers to deliver services</a:t>
            </a:r>
          </a:p>
          <a:p>
            <a:r>
              <a:rPr lang="en-GB" sz="2400"/>
              <a:t>It supports sharing that is safe, lawful and secure</a:t>
            </a:r>
          </a:p>
          <a:p>
            <a:r>
              <a:rPr lang="en-GB" sz="2400"/>
              <a:t>It helps organisations meet their legal Accountability and Transparency obligations</a:t>
            </a:r>
          </a:p>
          <a:p>
            <a:r>
              <a:rPr lang="en-GB" sz="2400"/>
              <a:t>It sets out the statutory and current practice sharing between education providers</a:t>
            </a:r>
          </a:p>
          <a:p>
            <a:endParaRPr lang="en-GB" sz="2400"/>
          </a:p>
          <a:p>
            <a:r>
              <a:rPr lang="en-GB" sz="2400">
                <a:hlinkClick r:id="rId2"/>
              </a:rPr>
              <a:t>ESI / WEISP</a:t>
            </a:r>
            <a:r>
              <a:rPr lang="en-GB" sz="2400"/>
              <a:t> </a:t>
            </a:r>
            <a:endParaRPr lang="en-GB"/>
          </a:p>
        </p:txBody>
      </p:sp>
      <p:sp>
        <p:nvSpPr>
          <p:cNvPr id="3" name="Title 2">
            <a:extLst>
              <a:ext uri="{FF2B5EF4-FFF2-40B4-BE49-F238E27FC236}">
                <a16:creationId xmlns:a16="http://schemas.microsoft.com/office/drawing/2014/main" id="{0B427484-B49E-4296-A6DD-A1C1B90751BD}"/>
              </a:ext>
              <a:ext uri="{C183D7F6-B498-43B3-948B-1728B52AA6E4}">
                <adec:decorative xmlns:adec="http://schemas.microsoft.com/office/drawing/2017/decorative" xmlns="" val="1"/>
              </a:ext>
            </a:extLst>
          </p:cNvPr>
          <p:cNvSpPr>
            <a:spLocks noGrp="1"/>
          </p:cNvSpPr>
          <p:nvPr>
            <p:ph type="title"/>
          </p:nvPr>
        </p:nvSpPr>
        <p:spPr>
          <a:xfrm>
            <a:off x="746651" y="202332"/>
            <a:ext cx="8208144" cy="1244384"/>
          </a:xfrm>
        </p:spPr>
        <p:txBody>
          <a:bodyPr/>
          <a:lstStyle/>
          <a:p>
            <a:r>
              <a:rPr lang="en-GB">
                <a:solidFill>
                  <a:srgbClr val="C00000"/>
                </a:solidFill>
              </a:rPr>
              <a:t>The Education and Learning Information Sharing Protocol</a:t>
            </a:r>
          </a:p>
        </p:txBody>
      </p:sp>
      <p:pic>
        <p:nvPicPr>
          <p:cNvPr id="6" name="Picture 5">
            <a:extLst>
              <a:ext uri="{FF2B5EF4-FFF2-40B4-BE49-F238E27FC236}">
                <a16:creationId xmlns:a16="http://schemas.microsoft.com/office/drawing/2014/main" id="{1979FFC3-7537-4B6B-9E4F-AFFEA05B87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
        <p:nvSpPr>
          <p:cNvPr id="7" name="Rectangle 6">
            <a:extLst>
              <a:ext uri="{FF2B5EF4-FFF2-40B4-BE49-F238E27FC236}">
                <a16:creationId xmlns:a16="http://schemas.microsoft.com/office/drawing/2014/main" id="{D890CBDE-BAA6-409B-A64A-5AC18AC1D3B7}"/>
              </a:ext>
            </a:extLst>
          </p:cNvPr>
          <p:cNvSpPr/>
          <p:nvPr/>
        </p:nvSpPr>
        <p:spPr bwMode="auto">
          <a:xfrm>
            <a:off x="0" y="0"/>
            <a:ext cx="539552" cy="6858000"/>
          </a:xfrm>
          <a:prstGeom prst="rect">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3417327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AC566-65C0-464B-B837-87A3CCD8BD0F}"/>
              </a:ext>
              <a:ext uri="{C183D7F6-B498-43B3-948B-1728B52AA6E4}">
                <adec:decorative xmlns:adec="http://schemas.microsoft.com/office/drawing/2017/decorative" xmlns="" val="1"/>
              </a:ext>
            </a:extLst>
          </p:cNvPr>
          <p:cNvSpPr>
            <a:spLocks noGrp="1"/>
          </p:cNvSpPr>
          <p:nvPr>
            <p:ph type="title"/>
          </p:nvPr>
        </p:nvSpPr>
        <p:spPr>
          <a:xfrm>
            <a:off x="757040" y="317442"/>
            <a:ext cx="8206680" cy="648072"/>
          </a:xfrm>
        </p:spPr>
        <p:txBody>
          <a:bodyPr/>
          <a:lstStyle/>
          <a:p>
            <a:r>
              <a:rPr lang="en-GB">
                <a:solidFill>
                  <a:srgbClr val="C00000"/>
                </a:solidFill>
              </a:rPr>
              <a:t>Harmful sexual behaviour – peer on peer abuse</a:t>
            </a:r>
            <a:endParaRPr lang="en-GB"/>
          </a:p>
        </p:txBody>
      </p:sp>
      <p:sp>
        <p:nvSpPr>
          <p:cNvPr id="4" name="Content Placeholder 3">
            <a:extLst>
              <a:ext uri="{FF2B5EF4-FFF2-40B4-BE49-F238E27FC236}">
                <a16:creationId xmlns:a16="http://schemas.microsoft.com/office/drawing/2014/main" id="{56E135D5-95DB-4736-8FE8-5D906ACB9105}"/>
              </a:ext>
              <a:ext uri="{C183D7F6-B498-43B3-948B-1728B52AA6E4}">
                <adec:decorative xmlns:adec="http://schemas.microsoft.com/office/drawing/2017/decorative" xmlns="" val="1"/>
              </a:ext>
            </a:extLst>
          </p:cNvPr>
          <p:cNvSpPr>
            <a:spLocks noGrp="1"/>
          </p:cNvSpPr>
          <p:nvPr>
            <p:ph sz="quarter" idx="13"/>
          </p:nvPr>
        </p:nvSpPr>
        <p:spPr>
          <a:xfrm>
            <a:off x="827584" y="1340768"/>
            <a:ext cx="8064896" cy="5328593"/>
          </a:xfrm>
        </p:spPr>
        <p:txBody>
          <a:bodyPr/>
          <a:lstStyle/>
          <a:p>
            <a:pPr fontAlgn="auto">
              <a:spcBef>
                <a:spcPts val="0"/>
              </a:spcBef>
              <a:spcAft>
                <a:spcPts val="0"/>
              </a:spcAft>
              <a:defRPr/>
            </a:pPr>
            <a:endParaRPr lang="en-GB" sz="2000" kern="1200">
              <a:solidFill>
                <a:srgbClr val="000000"/>
              </a:solidFill>
              <a:ea typeface="ＭＳ Ｐゴシック"/>
            </a:endParaRPr>
          </a:p>
          <a:p>
            <a:pPr marL="342900" lvl="0" indent="-342900">
              <a:buFont typeface="Symbol" panose="05050102010706020507" pitchFamily="18" charset="2"/>
              <a:buChar char=""/>
            </a:pPr>
            <a:r>
              <a:rPr lang="en-GB" sz="2400">
                <a:effectLst/>
                <a:latin typeface="Arial" panose="020B0604020202020204" pitchFamily="34" charset="0"/>
                <a:ea typeface="Calibri" panose="020F0502020204030204" pitchFamily="34" charset="0"/>
              </a:rPr>
              <a:t>further training for secondary settings (Spring 2022)</a:t>
            </a:r>
            <a:endParaRPr lang="en-GB" sz="24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400">
                <a:effectLst/>
                <a:latin typeface="Arial" panose="020B0604020202020204" pitchFamily="34" charset="0"/>
                <a:ea typeface="Calibri" panose="020F0502020204030204" pitchFamily="34" charset="0"/>
              </a:rPr>
              <a:t>training for primary settings (Spring 2022)</a:t>
            </a:r>
            <a:endParaRPr lang="en-GB" sz="24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400">
                <a:effectLst/>
                <a:latin typeface="Arial" panose="020B0604020202020204" pitchFamily="34" charset="0"/>
                <a:ea typeface="Calibri" panose="020F0502020204030204" pitchFamily="34" charset="0"/>
              </a:rPr>
              <a:t>training for governors (Spring 2022)</a:t>
            </a:r>
            <a:endParaRPr lang="en-GB" sz="24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400">
                <a:effectLst/>
                <a:latin typeface="Arial" panose="020B0604020202020204" pitchFamily="34" charset="0"/>
                <a:ea typeface="Calibri" panose="020F0502020204030204" pitchFamily="34" charset="0"/>
              </a:rPr>
              <a:t>updated model HSB Policy</a:t>
            </a:r>
            <a:endParaRPr lang="en-GB" sz="24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400">
                <a:effectLst/>
                <a:latin typeface="Arial" panose="020B0604020202020204" pitchFamily="34" charset="0"/>
                <a:ea typeface="Calibri" panose="020F0502020204030204" pitchFamily="34" charset="0"/>
              </a:rPr>
              <a:t>updated HSB checklist / audit</a:t>
            </a:r>
            <a:endParaRPr lang="en-GB" sz="24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400">
                <a:effectLst/>
                <a:latin typeface="Arial" panose="020B0604020202020204" pitchFamily="34" charset="0"/>
                <a:ea typeface="Calibri" panose="020F0502020204030204" pitchFamily="34" charset="0"/>
              </a:rPr>
              <a:t>HSB guidance</a:t>
            </a:r>
            <a:endParaRPr lang="en-GB" sz="24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400">
                <a:effectLst/>
                <a:latin typeface="Arial" panose="020B0604020202020204" pitchFamily="34" charset="0"/>
                <a:ea typeface="Calibri" panose="020F0502020204030204" pitchFamily="34" charset="0"/>
              </a:rPr>
              <a:t>Support with </a:t>
            </a:r>
            <a:r>
              <a:rPr lang="en-GB" sz="2400" u="sng">
                <a:solidFill>
                  <a:srgbClr val="0000FF"/>
                </a:solidFill>
                <a:effectLst/>
                <a:latin typeface="Arial" panose="020B0604020202020204" pitchFamily="34" charset="0"/>
                <a:ea typeface="Calibri" panose="020F0502020204030204" pitchFamily="34" charset="0"/>
                <a:hlinkClick r:id="rId2"/>
              </a:rPr>
              <a:t>Relationships Education, Relationships and Sex Education (RSE) and Health Education (DfE, 2019)</a:t>
            </a:r>
            <a:r>
              <a:rPr lang="en-GB" sz="2400" u="sng">
                <a:solidFill>
                  <a:srgbClr val="0000FF"/>
                </a:solidFill>
                <a:effectLst/>
                <a:latin typeface="Arial" panose="020B0604020202020204" pitchFamily="34" charset="0"/>
                <a:ea typeface="Calibri" panose="020F0502020204030204" pitchFamily="34" charset="0"/>
              </a:rPr>
              <a:t> </a:t>
            </a:r>
            <a:r>
              <a:rPr lang="en-GB" sz="2400">
                <a:effectLst/>
                <a:latin typeface="Arial" panose="020B0604020202020204" pitchFamily="34" charset="0"/>
                <a:ea typeface="Calibri" panose="020F0502020204030204" pitchFamily="34" charset="0"/>
              </a:rPr>
              <a:t>curriculum delivery</a:t>
            </a:r>
            <a:endParaRPr lang="en-GB" sz="2400">
              <a:effectLst/>
              <a:latin typeface="Times New Roman" panose="02020603050405020304" pitchFamily="18" charset="0"/>
              <a:ea typeface="Times New Roman" panose="02020603050405020304" pitchFamily="18" charset="0"/>
            </a:endParaRPr>
          </a:p>
          <a:p>
            <a:pPr marL="457200" lvl="1" indent="0" fontAlgn="auto">
              <a:spcBef>
                <a:spcPts val="0"/>
              </a:spcBef>
              <a:spcAft>
                <a:spcPts val="0"/>
              </a:spcAft>
              <a:buNone/>
              <a:defRPr/>
            </a:pPr>
            <a:endParaRPr lang="en-GB" kern="1200">
              <a:solidFill>
                <a:srgbClr val="000000"/>
              </a:solidFill>
              <a:ea typeface="ＭＳ Ｐゴシック"/>
            </a:endParaRPr>
          </a:p>
          <a:p>
            <a:pPr marL="457200" lvl="1" indent="0" fontAlgn="auto">
              <a:spcBef>
                <a:spcPts val="0"/>
              </a:spcBef>
              <a:spcAft>
                <a:spcPts val="0"/>
              </a:spcAft>
              <a:buNone/>
              <a:defRPr/>
            </a:pPr>
            <a:endParaRPr lang="en-GB" kern="1200">
              <a:solidFill>
                <a:srgbClr val="000000"/>
              </a:solidFill>
              <a:ea typeface="ＭＳ Ｐゴシック"/>
            </a:endParaRPr>
          </a:p>
          <a:p>
            <a:pPr marL="0" lvl="0" indent="0" fontAlgn="auto">
              <a:spcBef>
                <a:spcPts val="0"/>
              </a:spcBef>
              <a:spcAft>
                <a:spcPts val="0"/>
              </a:spcAft>
              <a:buNone/>
              <a:defRPr/>
            </a:pPr>
            <a:endParaRPr lang="en-GB" sz="2000" kern="1200">
              <a:solidFill>
                <a:srgbClr val="000000"/>
              </a:solidFill>
              <a:ea typeface="ＭＳ Ｐゴシック"/>
            </a:endParaRPr>
          </a:p>
          <a:p>
            <a:endParaRPr lang="en-GB" sz="2000"/>
          </a:p>
        </p:txBody>
      </p:sp>
      <p:pic>
        <p:nvPicPr>
          <p:cNvPr id="5" name="Picture 4">
            <a:extLst>
              <a:ext uri="{FF2B5EF4-FFF2-40B4-BE49-F238E27FC236}">
                <a16:creationId xmlns:a16="http://schemas.microsoft.com/office/drawing/2014/main" id="{2457EDA2-8DF8-43E8-9A69-4003F9470EC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
        <p:nvSpPr>
          <p:cNvPr id="6" name="Rectangle 5">
            <a:extLst>
              <a:ext uri="{FF2B5EF4-FFF2-40B4-BE49-F238E27FC236}">
                <a16:creationId xmlns:a16="http://schemas.microsoft.com/office/drawing/2014/main" id="{A7914D56-A14E-4F8C-895F-84D5CB77965E}"/>
              </a:ext>
            </a:extLst>
          </p:cNvPr>
          <p:cNvSpPr/>
          <p:nvPr/>
        </p:nvSpPr>
        <p:spPr bwMode="auto">
          <a:xfrm>
            <a:off x="-18256" y="0"/>
            <a:ext cx="539552" cy="6858000"/>
          </a:xfrm>
          <a:prstGeom prst="rect">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630175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AC566-65C0-464B-B837-87A3CCD8BD0F}"/>
              </a:ext>
              <a:ext uri="{C183D7F6-B498-43B3-948B-1728B52AA6E4}">
                <adec:decorative xmlns:adec="http://schemas.microsoft.com/office/drawing/2017/decorative" xmlns="" val="1"/>
              </a:ext>
            </a:extLst>
          </p:cNvPr>
          <p:cNvSpPr>
            <a:spLocks noGrp="1"/>
          </p:cNvSpPr>
          <p:nvPr>
            <p:ph type="title"/>
          </p:nvPr>
        </p:nvSpPr>
        <p:spPr>
          <a:xfrm>
            <a:off x="757040" y="219370"/>
            <a:ext cx="8206680" cy="648072"/>
          </a:xfrm>
        </p:spPr>
        <p:txBody>
          <a:bodyPr/>
          <a:lstStyle/>
          <a:p>
            <a:r>
              <a:rPr lang="en-GB" sz="3600">
                <a:solidFill>
                  <a:srgbClr val="C00000"/>
                </a:solidFill>
              </a:rPr>
              <a:t>Other ‘bits’</a:t>
            </a:r>
            <a:endParaRPr lang="en-GB" sz="3600"/>
          </a:p>
        </p:txBody>
      </p:sp>
      <p:sp>
        <p:nvSpPr>
          <p:cNvPr id="4" name="Content Placeholder 3">
            <a:extLst>
              <a:ext uri="{FF2B5EF4-FFF2-40B4-BE49-F238E27FC236}">
                <a16:creationId xmlns:a16="http://schemas.microsoft.com/office/drawing/2014/main" id="{56E135D5-95DB-4736-8FE8-5D906ACB9105}"/>
              </a:ext>
              <a:ext uri="{C183D7F6-B498-43B3-948B-1728B52AA6E4}">
                <adec:decorative xmlns:adec="http://schemas.microsoft.com/office/drawing/2017/decorative" xmlns="" val="1"/>
              </a:ext>
            </a:extLst>
          </p:cNvPr>
          <p:cNvSpPr>
            <a:spLocks noGrp="1"/>
          </p:cNvSpPr>
          <p:nvPr>
            <p:ph sz="quarter" idx="13"/>
          </p:nvPr>
        </p:nvSpPr>
        <p:spPr>
          <a:xfrm>
            <a:off x="790711" y="1052736"/>
            <a:ext cx="8278688" cy="5328593"/>
          </a:xfrm>
        </p:spPr>
        <p:txBody>
          <a:bodyPr/>
          <a:lstStyle/>
          <a:p>
            <a:pPr fontAlgn="auto">
              <a:spcBef>
                <a:spcPts val="0"/>
              </a:spcBef>
              <a:spcAft>
                <a:spcPts val="0"/>
              </a:spcAft>
              <a:defRPr/>
            </a:pPr>
            <a:endParaRPr lang="en-GB" sz="2200" kern="1200">
              <a:solidFill>
                <a:srgbClr val="000000"/>
              </a:solidFill>
              <a:ea typeface="ＭＳ Ｐゴシック"/>
            </a:endParaRPr>
          </a:p>
          <a:p>
            <a:pPr fontAlgn="auto">
              <a:spcBef>
                <a:spcPts val="0"/>
              </a:spcBef>
              <a:spcAft>
                <a:spcPts val="0"/>
              </a:spcAft>
              <a:defRPr/>
            </a:pPr>
            <a:r>
              <a:rPr lang="en-GB" sz="3200" kern="1200">
                <a:solidFill>
                  <a:srgbClr val="000000"/>
                </a:solidFill>
                <a:ea typeface="ＭＳ Ｐゴシック"/>
              </a:rPr>
              <a:t>ESCB audit – completion date is end of Spring Term</a:t>
            </a:r>
          </a:p>
          <a:p>
            <a:pPr fontAlgn="auto">
              <a:spcBef>
                <a:spcPts val="0"/>
              </a:spcBef>
              <a:spcAft>
                <a:spcPts val="0"/>
              </a:spcAft>
              <a:defRPr/>
            </a:pPr>
            <a:endParaRPr lang="en-GB" sz="3200" kern="1200">
              <a:solidFill>
                <a:srgbClr val="000000"/>
              </a:solidFill>
              <a:ea typeface="ＭＳ Ｐゴシック"/>
            </a:endParaRPr>
          </a:p>
          <a:p>
            <a:pPr fontAlgn="auto">
              <a:spcBef>
                <a:spcPts val="0"/>
              </a:spcBef>
              <a:spcAft>
                <a:spcPts val="0"/>
              </a:spcAft>
              <a:defRPr/>
            </a:pPr>
            <a:r>
              <a:rPr lang="en-GB" sz="3200" kern="1200">
                <a:solidFill>
                  <a:srgbClr val="000000"/>
                </a:solidFill>
                <a:ea typeface="ＭＳ Ｐゴシック"/>
              </a:rPr>
              <a:t>Prevent training – 6</a:t>
            </a:r>
            <a:r>
              <a:rPr lang="en-GB" sz="3200" kern="1200" baseline="30000">
                <a:solidFill>
                  <a:srgbClr val="000000"/>
                </a:solidFill>
                <a:ea typeface="ＭＳ Ｐゴシック"/>
              </a:rPr>
              <a:t>th</a:t>
            </a:r>
            <a:r>
              <a:rPr lang="en-GB" sz="3200" kern="1200">
                <a:solidFill>
                  <a:srgbClr val="000000"/>
                </a:solidFill>
                <a:ea typeface="ＭＳ Ｐゴシック"/>
              </a:rPr>
              <a:t> December</a:t>
            </a:r>
          </a:p>
          <a:p>
            <a:pPr fontAlgn="auto">
              <a:spcBef>
                <a:spcPts val="0"/>
              </a:spcBef>
              <a:spcAft>
                <a:spcPts val="0"/>
              </a:spcAft>
              <a:defRPr/>
            </a:pPr>
            <a:endParaRPr lang="en-GB" sz="3200" kern="1200">
              <a:solidFill>
                <a:srgbClr val="000000"/>
              </a:solidFill>
              <a:ea typeface="ＭＳ Ｐゴシック"/>
            </a:endParaRPr>
          </a:p>
          <a:p>
            <a:pPr fontAlgn="auto">
              <a:spcBef>
                <a:spcPts val="0"/>
              </a:spcBef>
              <a:spcAft>
                <a:spcPts val="0"/>
              </a:spcAft>
              <a:defRPr/>
            </a:pPr>
            <a:r>
              <a:rPr lang="en-GB" sz="3200" kern="1200">
                <a:solidFill>
                  <a:srgbClr val="000000"/>
                </a:solidFill>
                <a:ea typeface="ＭＳ Ｐゴシック"/>
              </a:rPr>
              <a:t>Updated </a:t>
            </a:r>
            <a:r>
              <a:rPr lang="en-GB" sz="3200" u="sng">
                <a:solidFill>
                  <a:srgbClr val="0000FF"/>
                </a:solidFill>
                <a:effectLst/>
                <a:latin typeface="Arial" panose="020B0604020202020204" pitchFamily="34" charset="0"/>
                <a:ea typeface="Calibri" panose="020F0502020204030204" pitchFamily="34" charset="0"/>
                <a:hlinkClick r:id="rId2"/>
              </a:rPr>
              <a:t>Understanding and Supporting Behaviour</a:t>
            </a:r>
            <a:r>
              <a:rPr lang="en-GB" sz="3200">
                <a:solidFill>
                  <a:srgbClr val="0000FF"/>
                </a:solidFill>
                <a:effectLst/>
                <a:latin typeface="Arial" panose="020B0604020202020204" pitchFamily="34" charset="0"/>
                <a:ea typeface="Calibri" panose="020F0502020204030204" pitchFamily="34" charset="0"/>
              </a:rPr>
              <a:t> </a:t>
            </a:r>
          </a:p>
          <a:p>
            <a:pPr fontAlgn="auto">
              <a:spcBef>
                <a:spcPts val="0"/>
              </a:spcBef>
              <a:spcAft>
                <a:spcPts val="0"/>
              </a:spcAft>
              <a:defRPr/>
            </a:pPr>
            <a:endParaRPr lang="en-GB" sz="3200">
              <a:solidFill>
                <a:srgbClr val="0000FF"/>
              </a:solidFill>
              <a:latin typeface="Arial" panose="020B0604020202020204" pitchFamily="34" charset="0"/>
              <a:ea typeface="Calibri" panose="020F0502020204030204" pitchFamily="34" charset="0"/>
            </a:endParaRPr>
          </a:p>
          <a:p>
            <a:pPr fontAlgn="auto">
              <a:spcBef>
                <a:spcPts val="0"/>
              </a:spcBef>
              <a:spcAft>
                <a:spcPts val="0"/>
              </a:spcAft>
              <a:defRPr/>
            </a:pPr>
            <a:r>
              <a:rPr lang="en-GB" sz="3200" kern="1200">
                <a:solidFill>
                  <a:srgbClr val="000000"/>
                </a:solidFill>
                <a:ea typeface="ＭＳ Ｐゴシック"/>
              </a:rPr>
              <a:t>Safeguarding / Alternative Provision guidance</a:t>
            </a:r>
          </a:p>
          <a:p>
            <a:pPr fontAlgn="auto">
              <a:spcBef>
                <a:spcPts val="0"/>
              </a:spcBef>
              <a:spcAft>
                <a:spcPts val="0"/>
              </a:spcAft>
              <a:defRPr/>
            </a:pPr>
            <a:endParaRPr lang="en-GB" sz="2800" i="1" kern="1200">
              <a:solidFill>
                <a:srgbClr val="0000FF"/>
              </a:solidFill>
              <a:latin typeface="Arial" panose="020B0604020202020204" pitchFamily="34" charset="0"/>
              <a:ea typeface="ＭＳ Ｐゴシック"/>
            </a:endParaRPr>
          </a:p>
          <a:p>
            <a:pPr fontAlgn="auto">
              <a:spcBef>
                <a:spcPts val="0"/>
              </a:spcBef>
              <a:spcAft>
                <a:spcPts val="0"/>
              </a:spcAft>
              <a:defRPr/>
            </a:pPr>
            <a:endParaRPr lang="en-GB" sz="2800" i="1" kern="1200">
              <a:solidFill>
                <a:srgbClr val="000000"/>
              </a:solidFill>
              <a:ea typeface="ＭＳ Ｐゴシック"/>
            </a:endParaRPr>
          </a:p>
          <a:p>
            <a:pPr fontAlgn="auto">
              <a:spcBef>
                <a:spcPts val="0"/>
              </a:spcBef>
              <a:spcAft>
                <a:spcPts val="0"/>
              </a:spcAft>
              <a:defRPr/>
            </a:pPr>
            <a:endParaRPr lang="en-GB" sz="2800" i="1" kern="1200">
              <a:solidFill>
                <a:srgbClr val="000000"/>
              </a:solidFill>
              <a:ea typeface="ＭＳ Ｐゴシック"/>
            </a:endParaRPr>
          </a:p>
          <a:p>
            <a:pPr fontAlgn="auto">
              <a:spcBef>
                <a:spcPts val="0"/>
              </a:spcBef>
              <a:spcAft>
                <a:spcPts val="0"/>
              </a:spcAft>
              <a:defRPr/>
            </a:pPr>
            <a:endParaRPr lang="en-GB" sz="2800" i="1" kern="1200">
              <a:solidFill>
                <a:srgbClr val="000000"/>
              </a:solidFill>
              <a:ea typeface="ＭＳ Ｐゴシック"/>
            </a:endParaRPr>
          </a:p>
          <a:p>
            <a:pPr lvl="1" fontAlgn="auto">
              <a:spcBef>
                <a:spcPts val="0"/>
              </a:spcBef>
              <a:spcAft>
                <a:spcPts val="0"/>
              </a:spcAft>
              <a:defRPr/>
            </a:pPr>
            <a:endParaRPr lang="en-GB" sz="3000" kern="1200">
              <a:solidFill>
                <a:srgbClr val="000000"/>
              </a:solidFill>
              <a:ea typeface="ＭＳ Ｐゴシック"/>
            </a:endParaRPr>
          </a:p>
          <a:p>
            <a:pPr marL="457200" lvl="1" indent="0" fontAlgn="auto">
              <a:spcBef>
                <a:spcPts val="0"/>
              </a:spcBef>
              <a:spcAft>
                <a:spcPts val="0"/>
              </a:spcAft>
              <a:buNone/>
              <a:defRPr/>
            </a:pPr>
            <a:endParaRPr lang="en-GB" sz="2200" kern="1200">
              <a:solidFill>
                <a:srgbClr val="000000"/>
              </a:solidFill>
              <a:ea typeface="ＭＳ Ｐゴシック"/>
            </a:endParaRPr>
          </a:p>
          <a:p>
            <a:pPr marL="0" lvl="0" indent="0" fontAlgn="auto">
              <a:spcBef>
                <a:spcPts val="0"/>
              </a:spcBef>
              <a:spcAft>
                <a:spcPts val="0"/>
              </a:spcAft>
              <a:buNone/>
              <a:defRPr/>
            </a:pPr>
            <a:endParaRPr lang="en-GB" sz="2200" kern="1200">
              <a:solidFill>
                <a:srgbClr val="000000"/>
              </a:solidFill>
              <a:ea typeface="ＭＳ Ｐゴシック"/>
            </a:endParaRPr>
          </a:p>
          <a:p>
            <a:endParaRPr lang="en-GB" sz="2200"/>
          </a:p>
        </p:txBody>
      </p:sp>
      <p:pic>
        <p:nvPicPr>
          <p:cNvPr id="5" name="Picture 4">
            <a:extLst>
              <a:ext uri="{FF2B5EF4-FFF2-40B4-BE49-F238E27FC236}">
                <a16:creationId xmlns:a16="http://schemas.microsoft.com/office/drawing/2014/main" id="{B11C518E-80A9-4C9B-9664-668D42771B6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
        <p:nvSpPr>
          <p:cNvPr id="6" name="Rectangle 5">
            <a:extLst>
              <a:ext uri="{FF2B5EF4-FFF2-40B4-BE49-F238E27FC236}">
                <a16:creationId xmlns:a16="http://schemas.microsoft.com/office/drawing/2014/main" id="{F8F40DEB-4BB4-4220-BA8B-AE86BBC9638C}"/>
              </a:ext>
            </a:extLst>
          </p:cNvPr>
          <p:cNvSpPr/>
          <p:nvPr/>
        </p:nvSpPr>
        <p:spPr bwMode="auto">
          <a:xfrm>
            <a:off x="0" y="0"/>
            <a:ext cx="539552" cy="6858000"/>
          </a:xfrm>
          <a:prstGeom prst="rect">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571425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9" y="0"/>
            <a:ext cx="9162510" cy="6871882"/>
          </a:xfrm>
          <a:prstGeom prst="rect">
            <a:avLst/>
          </a:prstGeom>
        </p:spPr>
      </p:pic>
      <p:sp>
        <p:nvSpPr>
          <p:cNvPr id="4" name="TextBox 3"/>
          <p:cNvSpPr txBox="1"/>
          <p:nvPr/>
        </p:nvSpPr>
        <p:spPr>
          <a:xfrm>
            <a:off x="625079" y="1758190"/>
            <a:ext cx="8195394" cy="3066545"/>
          </a:xfrm>
          <a:prstGeom prst="rect">
            <a:avLst/>
          </a:prstGeom>
          <a:noFill/>
        </p:spPr>
        <p:txBody>
          <a:bodyPr vert="horz" wrap="square" lIns="0" tIns="0" rIns="0" bIns="0" rtlCol="0">
            <a:spAutoFit/>
          </a:bodyPr>
          <a:lstStyle/>
          <a:p>
            <a:pPr marL="0" marR="0" lvl="0" indent="0" algn="l" defTabSz="914400" rtl="0" eaLnBrk="0" fontAlgn="base" latinLnBrk="0" hangingPunct="0">
              <a:lnSpc>
                <a:spcPts val="4851"/>
              </a:lnSpc>
              <a:spcBef>
                <a:spcPct val="0"/>
              </a:spcBef>
              <a:spcAft>
                <a:spcPct val="0"/>
              </a:spcAft>
              <a:buClrTx/>
              <a:buSzTx/>
              <a:buFontTx/>
              <a:buNone/>
              <a:tabLst/>
              <a:defRPr/>
            </a:pPr>
            <a:r>
              <a:rPr kumimoji="0" lang="en-CA" sz="5400" b="0" i="0" u="none" strike="noStrike" kern="1200" cap="none" spc="0" normalizeH="0" baseline="0" noProof="0" dirty="0">
                <a:ln>
                  <a:noFill/>
                </a:ln>
                <a:solidFill>
                  <a:srgbClr val="FFFFFF"/>
                </a:solidFill>
                <a:effectLst/>
                <a:uLnTx/>
                <a:uFillTx/>
                <a:latin typeface="Arial"/>
                <a:ea typeface="MS PGothic" pitchFamily="34" charset="-128"/>
                <a:cs typeface="+mn-cs"/>
              </a:rPr>
              <a:t>Early Years Strategy</a:t>
            </a:r>
          </a:p>
          <a:p>
            <a:pPr marL="0" marR="0" lvl="0" indent="0" algn="l" defTabSz="914400" rtl="0" eaLnBrk="0" fontAlgn="base" latinLnBrk="0" hangingPunct="0">
              <a:lnSpc>
                <a:spcPts val="4851"/>
              </a:lnSpc>
              <a:spcBef>
                <a:spcPct val="0"/>
              </a:spcBef>
              <a:spcAft>
                <a:spcPct val="0"/>
              </a:spcAft>
              <a:buClrTx/>
              <a:buSzTx/>
              <a:buFontTx/>
              <a:buNone/>
              <a:tabLst/>
              <a:defRPr/>
            </a:pPr>
            <a:endParaRPr lang="en-CA" sz="5400" dirty="0">
              <a:solidFill>
                <a:srgbClr val="FFFFFF"/>
              </a:solidFill>
              <a:latin typeface="Arial"/>
            </a:endParaRPr>
          </a:p>
          <a:p>
            <a:pPr marL="0" marR="0" lvl="0" indent="0" algn="l" defTabSz="914400" rtl="0" eaLnBrk="0" fontAlgn="base" latinLnBrk="0" hangingPunct="0">
              <a:lnSpc>
                <a:spcPts val="4851"/>
              </a:lnSpc>
              <a:spcBef>
                <a:spcPct val="0"/>
              </a:spcBef>
              <a:spcAft>
                <a:spcPct val="0"/>
              </a:spcAft>
              <a:buClrTx/>
              <a:buSzTx/>
              <a:buFontTx/>
              <a:buNone/>
              <a:tabLst/>
              <a:defRPr/>
            </a:pPr>
            <a:endParaRPr kumimoji="0" lang="en-CA" sz="5400" b="0" i="0" u="none" strike="noStrike" kern="1200" cap="none" spc="0" normalizeH="0" baseline="0" noProof="0" dirty="0">
              <a:ln>
                <a:noFill/>
              </a:ln>
              <a:solidFill>
                <a:srgbClr val="FFFFFF"/>
              </a:solidFill>
              <a:effectLst/>
              <a:uLnTx/>
              <a:uFillTx/>
              <a:latin typeface="Arial"/>
              <a:ea typeface="MS PGothic" pitchFamily="34" charset="-128"/>
              <a:cs typeface="+mn-cs"/>
            </a:endParaRPr>
          </a:p>
          <a:p>
            <a:pPr marL="0" marR="0" lvl="0" indent="0" algn="l" defTabSz="914400" rtl="0" eaLnBrk="0" fontAlgn="base" latinLnBrk="0" hangingPunct="0">
              <a:lnSpc>
                <a:spcPts val="4851"/>
              </a:lnSpc>
              <a:spcBef>
                <a:spcPct val="0"/>
              </a:spcBef>
              <a:spcAft>
                <a:spcPct val="0"/>
              </a:spcAft>
              <a:buClrTx/>
              <a:buSzTx/>
              <a:buFontTx/>
              <a:buNone/>
              <a:tabLst/>
              <a:defRPr/>
            </a:pPr>
            <a:r>
              <a:rPr lang="en-CA" sz="2800" dirty="0">
                <a:solidFill>
                  <a:srgbClr val="FFFFFF"/>
                </a:solidFill>
                <a:latin typeface="Arial"/>
              </a:rPr>
              <a:t>Carolyn Terry</a:t>
            </a:r>
          </a:p>
          <a:p>
            <a:pPr marL="0" marR="0" lvl="0" indent="0" algn="l" defTabSz="914400" rtl="0" eaLnBrk="0" fontAlgn="base" latinLnBrk="0" hangingPunct="0">
              <a:lnSpc>
                <a:spcPts val="4851"/>
              </a:lnSpc>
              <a:spcBef>
                <a:spcPct val="0"/>
              </a:spcBef>
              <a:spcAft>
                <a:spcPct val="0"/>
              </a:spcAft>
              <a:buClrTx/>
              <a:buSzTx/>
              <a:buFontTx/>
              <a:buNone/>
              <a:tabLst/>
              <a:defRPr/>
            </a:pPr>
            <a:r>
              <a:rPr lang="en-GB" sz="2800" dirty="0">
                <a:solidFill>
                  <a:srgbClr val="FFFFFF"/>
                </a:solidFill>
                <a:latin typeface="Arial"/>
              </a:rPr>
              <a:t>EYCC Sufficiency and Sustainability Manager </a:t>
            </a:r>
            <a:endParaRPr lang="en-CA" sz="2800" dirty="0">
              <a:solidFill>
                <a:srgbClr val="FFFFFF"/>
              </a:solidFill>
              <a:latin typeface="Arial"/>
            </a:endParaRPr>
          </a:p>
        </p:txBody>
      </p:sp>
    </p:spTree>
    <p:extLst>
      <p:ext uri="{BB962C8B-B14F-4D97-AF65-F5344CB8AC3E}">
        <p14:creationId xmlns:p14="http://schemas.microsoft.com/office/powerpoint/2010/main" val="1787608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89">
            <a:extLst>
              <a:ext uri="{FF2B5EF4-FFF2-40B4-BE49-F238E27FC236}">
                <a16:creationId xmlns:a16="http://schemas.microsoft.com/office/drawing/2014/main"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Content Placeholder 68">
            <a:extLst>
              <a:ext uri="{FF2B5EF4-FFF2-40B4-BE49-F238E27FC236}">
                <a16:creationId xmlns:a16="http://schemas.microsoft.com/office/drawing/2014/main" id="{2AACA6E1-DE76-4F83-8C35-0DB0F3BFF4CE}"/>
              </a:ext>
            </a:extLst>
          </p:cNvPr>
          <p:cNvPicPr>
            <a:picLocks noGrp="1" noChangeAspect="1"/>
          </p:cNvPicPr>
          <p:nvPr>
            <p:ph idx="1"/>
          </p:nvPr>
        </p:nvPicPr>
        <p:blipFill rotWithShape="1">
          <a:blip r:embed="rId3">
            <a:alphaModFix amt="50000"/>
          </a:blip>
          <a:srcRect l="2582" r="8439" b="-1"/>
          <a:stretch/>
        </p:blipFill>
        <p:spPr>
          <a:xfrm>
            <a:off x="20" y="10"/>
            <a:ext cx="9141692" cy="6857990"/>
          </a:xfrm>
          <a:prstGeom prst="rect">
            <a:avLst/>
          </a:prstGeom>
        </p:spPr>
      </p:pic>
      <p:sp>
        <p:nvSpPr>
          <p:cNvPr id="2" name="Title 1">
            <a:extLst>
              <a:ext uri="{FF2B5EF4-FFF2-40B4-BE49-F238E27FC236}">
                <a16:creationId xmlns:a16="http://schemas.microsoft.com/office/drawing/2014/main" id="{A385643A-BAB5-4ECC-9E26-0C74CF66F752}"/>
              </a:ext>
            </a:extLst>
          </p:cNvPr>
          <p:cNvSpPr>
            <a:spLocks noGrp="1"/>
          </p:cNvSpPr>
          <p:nvPr>
            <p:ph type="title"/>
          </p:nvPr>
        </p:nvSpPr>
        <p:spPr>
          <a:xfrm>
            <a:off x="1143000" y="1122363"/>
            <a:ext cx="6858000" cy="3063240"/>
          </a:xfrm>
        </p:spPr>
        <p:txBody>
          <a:bodyPr vert="horz" lIns="91440" tIns="45720" rIns="91440" bIns="45720" rtlCol="0" anchor="b">
            <a:normAutofit/>
          </a:bodyPr>
          <a:lstStyle/>
          <a:p>
            <a:pPr algn="ctr" defTabSz="914400"/>
            <a:r>
              <a:rPr lang="en-US" sz="5700" b="1">
                <a:solidFill>
                  <a:srgbClr val="FFFFFF"/>
                </a:solidFill>
              </a:rPr>
              <a:t>Early Years and Childcare Strategy 2022 Update</a:t>
            </a:r>
          </a:p>
        </p:txBody>
      </p:sp>
      <p:sp>
        <p:nvSpPr>
          <p:cNvPr id="9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xmln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a:extLst>
              <a:ext uri="{FF2B5EF4-FFF2-40B4-BE49-F238E27FC236}">
                <a16:creationId xmlns:a16="http://schemas.microsoft.com/office/drawing/2014/main" id="{F5D4FC85-6431-4F7D-A1D4-271433C00C09}"/>
              </a:ext>
            </a:extLst>
          </p:cNvPr>
          <p:cNvSpPr txBox="1">
            <a:spLocks/>
          </p:cNvSpPr>
          <p:nvPr/>
        </p:nvSpPr>
        <p:spPr>
          <a:xfrm>
            <a:off x="1931571" y="1030265"/>
            <a:ext cx="5096865" cy="599795"/>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783" fontAlgn="auto">
              <a:spcAft>
                <a:spcPts val="0"/>
              </a:spcAft>
              <a:defRPr/>
            </a:pPr>
            <a:endParaRPr lang="en-GB" sz="3300" b="1">
              <a:solidFill>
                <a:srgbClr val="1F497D"/>
              </a:solidFill>
              <a:latin typeface="Calibri Light" panose="020F0302020204030204"/>
            </a:endParaRPr>
          </a:p>
        </p:txBody>
      </p:sp>
      <p:pic>
        <p:nvPicPr>
          <p:cNvPr id="7" name="Picture 6">
            <a:extLst>
              <a:ext uri="{FF2B5EF4-FFF2-40B4-BE49-F238E27FC236}">
                <a16:creationId xmlns:a16="http://schemas.microsoft.com/office/drawing/2014/main" id="{68114618-4417-4A31-BB62-6495F312F4B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Tree>
    <p:extLst>
      <p:ext uri="{BB962C8B-B14F-4D97-AF65-F5344CB8AC3E}">
        <p14:creationId xmlns:p14="http://schemas.microsoft.com/office/powerpoint/2010/main" val="200425519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2AACA6E1-DE76-4F83-8C35-0DB0F3BFF4CE}"/>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200000"/>
                    </a14:imgEffect>
                  </a14:imgLayer>
                </a14:imgProps>
              </a:ext>
            </a:extLst>
          </a:blip>
          <a:srcRect l="15345" r="22419" b="-1"/>
          <a:stretch/>
        </p:blipFill>
        <p:spPr>
          <a:xfrm>
            <a:off x="4348157" y="857257"/>
            <a:ext cx="4795614" cy="51434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4" name="Picture 73">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857250"/>
            <a:ext cx="9144000" cy="5143500"/>
          </a:xfrm>
          <a:prstGeom prst="rect">
            <a:avLst/>
          </a:prstGeom>
        </p:spPr>
      </p:pic>
      <p:sp>
        <p:nvSpPr>
          <p:cNvPr id="2" name="Title 1">
            <a:extLst>
              <a:ext uri="{FF2B5EF4-FFF2-40B4-BE49-F238E27FC236}">
                <a16:creationId xmlns:a16="http://schemas.microsoft.com/office/drawing/2014/main" id="{A385643A-BAB5-4ECC-9E26-0C74CF66F752}"/>
              </a:ext>
            </a:extLst>
          </p:cNvPr>
          <p:cNvSpPr>
            <a:spLocks noGrp="1"/>
          </p:cNvSpPr>
          <p:nvPr>
            <p:ph type="title"/>
          </p:nvPr>
        </p:nvSpPr>
        <p:spPr>
          <a:xfrm>
            <a:off x="395536" y="135827"/>
            <a:ext cx="4675908" cy="599795"/>
          </a:xfrm>
        </p:spPr>
        <p:txBody>
          <a:bodyPr>
            <a:normAutofit/>
          </a:bodyPr>
          <a:lstStyle/>
          <a:p>
            <a:r>
              <a:rPr lang="en-GB" b="1">
                <a:solidFill>
                  <a:srgbClr val="000000"/>
                </a:solidFill>
                <a:latin typeface="Arial" panose="020B0604020202020204" pitchFamily="34" charset="0"/>
                <a:cs typeface="Arial" panose="020B0604020202020204" pitchFamily="34" charset="0"/>
              </a:rPr>
              <a:t>Background</a:t>
            </a:r>
            <a:endParaRPr lang="en-GB">
              <a:solidFill>
                <a:srgbClr val="00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8FB2AE9-A8E4-4F6C-960F-7101756CB4A2}"/>
              </a:ext>
            </a:extLst>
          </p:cNvPr>
          <p:cNvSpPr>
            <a:spLocks noGrp="1"/>
          </p:cNvSpPr>
          <p:nvPr>
            <p:ph idx="1"/>
          </p:nvPr>
        </p:nvSpPr>
        <p:spPr>
          <a:xfrm>
            <a:off x="180280" y="1476331"/>
            <a:ext cx="4675908" cy="4832989"/>
          </a:xfrm>
        </p:spPr>
        <p:txBody>
          <a:bodyPr anchor="ctr">
            <a:noAutofit/>
          </a:bodyPr>
          <a:lstStyle/>
          <a:p>
            <a:pPr marL="170974" indent="-170974"/>
            <a:r>
              <a:rPr lang="en-GB" sz="1600">
                <a:solidFill>
                  <a:srgbClr val="000000"/>
                </a:solidFill>
                <a:latin typeface="Calibri"/>
                <a:cs typeface="Calibri"/>
              </a:rPr>
              <a:t>The previous Early Years and Childcare Strategy (EY&amp;CC) 2015–2018 set out the specific commissioning and operational approach that delivered the strategic direction for the Authority, and the Council’s early years and childcare statutory duties in working with children aged from 0 to 19 and key partners such as health, local councils, voluntary sector, early years settings and schools.</a:t>
            </a:r>
            <a:endParaRPr lang="en-GB" sz="1600">
              <a:solidFill>
                <a:srgbClr val="000000"/>
              </a:solidFill>
              <a:highlight>
                <a:srgbClr val="FFFF00"/>
              </a:highlight>
              <a:latin typeface="Calibri"/>
              <a:cs typeface="Calibri"/>
            </a:endParaRPr>
          </a:p>
          <a:p>
            <a:pPr marL="170974" indent="-170974"/>
            <a:r>
              <a:rPr lang="en-GB" sz="1600">
                <a:solidFill>
                  <a:srgbClr val="000000"/>
                </a:solidFill>
                <a:latin typeface="Calibri"/>
                <a:cs typeface="Calibri"/>
              </a:rPr>
              <a:t>As part of the initial Discovery phase for the new strategy, the project team undertook an;</a:t>
            </a:r>
          </a:p>
          <a:p>
            <a:pPr marL="513866" lvl="1" indent="-170974"/>
            <a:r>
              <a:rPr lang="en-GB" sz="1600">
                <a:solidFill>
                  <a:srgbClr val="000000"/>
                </a:solidFill>
                <a:latin typeface="Calibri"/>
                <a:cs typeface="Calibri"/>
              </a:rPr>
              <a:t>Analysis of the Essex Good Level of Development (GLD) data. </a:t>
            </a:r>
          </a:p>
          <a:p>
            <a:pPr marL="513866" lvl="1" indent="-170974"/>
            <a:r>
              <a:rPr lang="en-GB" sz="1600">
                <a:solidFill>
                  <a:srgbClr val="000000"/>
                </a:solidFill>
                <a:latin typeface="Calibri"/>
                <a:cs typeface="Calibri"/>
              </a:rPr>
              <a:t>Initial engagement with schools, early years settings and parents. </a:t>
            </a:r>
          </a:p>
          <a:p>
            <a:pPr marL="513866" lvl="1" indent="-170974"/>
            <a:r>
              <a:rPr lang="en-GB" sz="1600">
                <a:solidFill>
                  <a:srgbClr val="000000"/>
                </a:solidFill>
                <a:latin typeface="Calibri"/>
                <a:cs typeface="Calibri"/>
              </a:rPr>
              <a:t>Initial review of the impact of Covid-19. </a:t>
            </a:r>
          </a:p>
          <a:p>
            <a:pPr marL="513866" lvl="1" indent="-170974"/>
            <a:r>
              <a:rPr lang="en-GB" sz="1600">
                <a:solidFill>
                  <a:srgbClr val="000000"/>
                </a:solidFill>
                <a:latin typeface="Calibri"/>
                <a:cs typeface="Calibri"/>
              </a:rPr>
              <a:t>Horizon scanning.</a:t>
            </a:r>
          </a:p>
          <a:p>
            <a:pPr marL="513866" lvl="1" indent="-170974"/>
            <a:r>
              <a:rPr lang="en-GB" sz="1600">
                <a:solidFill>
                  <a:srgbClr val="000000"/>
                </a:solidFill>
                <a:latin typeface="Calibri"/>
                <a:cs typeface="Calibri"/>
              </a:rPr>
              <a:t>A series of workshops with key ECC staff</a:t>
            </a:r>
          </a:p>
          <a:p>
            <a:pPr marL="170974" indent="-170974"/>
            <a:r>
              <a:rPr lang="en-GB" sz="1600">
                <a:solidFill>
                  <a:srgbClr val="000000"/>
                </a:solidFill>
                <a:latin typeface="Calibri"/>
                <a:cs typeface="Calibri"/>
              </a:rPr>
              <a:t>A draft of the new EY&amp;CC Strategy 2022 has been developed with all key stakeholders during stakeholder engagement sessions and is currently going through ECC’s Governance to approve launching in  January 2022.</a:t>
            </a:r>
          </a:p>
        </p:txBody>
      </p:sp>
      <p:sp>
        <p:nvSpPr>
          <p:cNvPr id="67" name="Title 1">
            <a:extLst>
              <a:ext uri="{FF2B5EF4-FFF2-40B4-BE49-F238E27FC236}">
                <a16:creationId xmlns:a16="http://schemas.microsoft.com/office/drawing/2014/main" id="{F5D4FC85-6431-4F7D-A1D4-271433C00C09}"/>
              </a:ext>
            </a:extLst>
          </p:cNvPr>
          <p:cNvSpPr txBox="1">
            <a:spLocks/>
          </p:cNvSpPr>
          <p:nvPr/>
        </p:nvSpPr>
        <p:spPr>
          <a:xfrm>
            <a:off x="1931571" y="1030265"/>
            <a:ext cx="5096865" cy="599795"/>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783" fontAlgn="auto">
              <a:spcAft>
                <a:spcPts val="0"/>
              </a:spcAft>
              <a:defRPr/>
            </a:pPr>
            <a:endParaRPr lang="en-GB" sz="3300" b="1">
              <a:solidFill>
                <a:srgbClr val="1F497D"/>
              </a:solidFill>
              <a:latin typeface="Calibri Light" panose="020F0302020204030204"/>
            </a:endParaRPr>
          </a:p>
        </p:txBody>
      </p:sp>
      <p:pic>
        <p:nvPicPr>
          <p:cNvPr id="7" name="Picture 6">
            <a:extLst>
              <a:ext uri="{FF2B5EF4-FFF2-40B4-BE49-F238E27FC236}">
                <a16:creationId xmlns:a16="http://schemas.microsoft.com/office/drawing/2014/main" id="{59070967-CA19-4134-B82A-971FF96053C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pic>
        <p:nvPicPr>
          <p:cNvPr id="9" name="Picture 8">
            <a:extLst>
              <a:ext uri="{FF2B5EF4-FFF2-40B4-BE49-F238E27FC236}">
                <a16:creationId xmlns:a16="http://schemas.microsoft.com/office/drawing/2014/main" id="{6C3502C6-F4DC-44CF-901C-207011C14280}"/>
              </a:ext>
            </a:extLst>
          </p:cNvPr>
          <p:cNvPicPr>
            <a:picLocks noChangeAspect="1"/>
          </p:cNvPicPr>
          <p:nvPr/>
        </p:nvPicPr>
        <p:blipFill>
          <a:blip r:embed="rId7">
            <a:alphaModFix amt="70000"/>
          </a:blip>
          <a:stretch>
            <a:fillRect/>
          </a:stretch>
        </p:blipFill>
        <p:spPr>
          <a:xfrm rot="5400000">
            <a:off x="-3302554" y="3303929"/>
            <a:ext cx="6857999" cy="250144"/>
          </a:xfrm>
          <a:prstGeom prst="rect">
            <a:avLst/>
          </a:prstGeom>
        </p:spPr>
      </p:pic>
    </p:spTree>
    <p:extLst>
      <p:ext uri="{BB962C8B-B14F-4D97-AF65-F5344CB8AC3E}">
        <p14:creationId xmlns:p14="http://schemas.microsoft.com/office/powerpoint/2010/main" val="1277184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4F100B3-DFAE-4C72-B8D2-F36780D9228E}"/>
              </a:ext>
            </a:extLst>
          </p:cNvPr>
          <p:cNvGraphicFramePr/>
          <p:nvPr/>
        </p:nvGraphicFramePr>
        <p:xfrm>
          <a:off x="-119617" y="243220"/>
          <a:ext cx="8995144" cy="514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E33F0421-DE06-44CC-9922-AD7EC720D73E}"/>
              </a:ext>
            </a:extLst>
          </p:cNvPr>
          <p:cNvSpPr txBox="1">
            <a:spLocks/>
          </p:cNvSpPr>
          <p:nvPr/>
        </p:nvSpPr>
        <p:spPr>
          <a:xfrm>
            <a:off x="1259632" y="272317"/>
            <a:ext cx="6768752" cy="599795"/>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783" fontAlgn="auto">
              <a:spcAft>
                <a:spcPts val="0"/>
              </a:spcAft>
              <a:defRPr/>
            </a:pPr>
            <a:r>
              <a:rPr lang="en-GB" sz="3300" b="1">
                <a:solidFill>
                  <a:prstClr val="black"/>
                </a:solidFill>
                <a:latin typeface="Arial" panose="020B0604020202020204" pitchFamily="34" charset="0"/>
                <a:cs typeface="Arial" panose="020B0604020202020204" pitchFamily="34" charset="0"/>
              </a:rPr>
              <a:t>Timeline and Key Deliverables</a:t>
            </a:r>
          </a:p>
        </p:txBody>
      </p:sp>
      <p:sp>
        <p:nvSpPr>
          <p:cNvPr id="4" name="TextBox 3">
            <a:extLst>
              <a:ext uri="{FF2B5EF4-FFF2-40B4-BE49-F238E27FC236}">
                <a16:creationId xmlns:a16="http://schemas.microsoft.com/office/drawing/2014/main" id="{CCBD0950-9A9B-4BDE-ABE7-F1CB3D1FDC3A}"/>
              </a:ext>
            </a:extLst>
          </p:cNvPr>
          <p:cNvSpPr txBox="1"/>
          <p:nvPr/>
        </p:nvSpPr>
        <p:spPr>
          <a:xfrm>
            <a:off x="211015" y="3900175"/>
            <a:ext cx="2413355" cy="2123658"/>
          </a:xfrm>
          <a:prstGeom prst="rect">
            <a:avLst/>
          </a:prstGeom>
          <a:noFill/>
        </p:spPr>
        <p:txBody>
          <a:bodyPr wrap="square" rtlCol="0">
            <a:spAutoFit/>
          </a:bodyPr>
          <a:lstStyle/>
          <a:p>
            <a:pPr marL="214313" indent="-214313" defTabSz="685800" eaLnBrk="1" fontAlgn="auto" hangingPunct="1">
              <a:spcBef>
                <a:spcPts val="0"/>
              </a:spcBef>
              <a:spcAft>
                <a:spcPts val="0"/>
              </a:spcAft>
              <a:buFont typeface="Arial" panose="020B0604020202020204" pitchFamily="34" charset="0"/>
              <a:buChar char="•"/>
              <a:defRPr/>
            </a:pPr>
            <a:r>
              <a:rPr lang="en-GB" sz="1200">
                <a:solidFill>
                  <a:prstClr val="black"/>
                </a:solidFill>
                <a:latin typeface="Calibri" panose="020F0502020204030204"/>
                <a:ea typeface="+mn-ea"/>
              </a:rPr>
              <a:t>Share Strategy with Internal and External Stakeholders </a:t>
            </a:r>
          </a:p>
          <a:p>
            <a:pPr marL="214313" indent="-214313" defTabSz="685800" eaLnBrk="1" fontAlgn="auto" hangingPunct="1">
              <a:spcBef>
                <a:spcPts val="0"/>
              </a:spcBef>
              <a:spcAft>
                <a:spcPts val="0"/>
              </a:spcAft>
              <a:buFont typeface="Arial" panose="020B0604020202020204" pitchFamily="34" charset="0"/>
              <a:buChar char="•"/>
              <a:defRPr/>
            </a:pPr>
            <a:r>
              <a:rPr lang="en-GB" sz="1200">
                <a:solidFill>
                  <a:prstClr val="black"/>
                </a:solidFill>
                <a:latin typeface="Calibri" panose="020F0502020204030204"/>
                <a:ea typeface="+mn-ea"/>
              </a:rPr>
              <a:t>Develop Strategy following feedback from Stakeholders</a:t>
            </a:r>
          </a:p>
          <a:p>
            <a:pPr marL="214313" indent="-214313" defTabSz="685800" eaLnBrk="1" fontAlgn="auto" hangingPunct="1">
              <a:spcBef>
                <a:spcPts val="0"/>
              </a:spcBef>
              <a:spcAft>
                <a:spcPts val="0"/>
              </a:spcAft>
              <a:buFont typeface="Arial" panose="020B0604020202020204" pitchFamily="34" charset="0"/>
              <a:buChar char="•"/>
              <a:defRPr/>
            </a:pPr>
            <a:r>
              <a:rPr lang="en-GB" sz="1200">
                <a:solidFill>
                  <a:prstClr val="black"/>
                </a:solidFill>
                <a:latin typeface="Calibri" panose="020F0502020204030204"/>
                <a:ea typeface="+mn-ea"/>
              </a:rPr>
              <a:t>Develop Outcomes and Performance Measures</a:t>
            </a:r>
          </a:p>
          <a:p>
            <a:pPr marL="214313" indent="-214313" defTabSz="685800" eaLnBrk="1" fontAlgn="auto" hangingPunct="1">
              <a:spcBef>
                <a:spcPts val="0"/>
              </a:spcBef>
              <a:spcAft>
                <a:spcPts val="0"/>
              </a:spcAft>
              <a:buFont typeface="Arial" panose="020B0604020202020204" pitchFamily="34" charset="0"/>
              <a:buChar char="•"/>
              <a:defRPr/>
            </a:pPr>
            <a:r>
              <a:rPr lang="en-GB" sz="1200">
                <a:solidFill>
                  <a:prstClr val="black"/>
                </a:solidFill>
                <a:latin typeface="Calibri" panose="020F0502020204030204"/>
                <a:ea typeface="+mn-ea"/>
              </a:rPr>
              <a:t>Comms &amp; Go Live Plan</a:t>
            </a:r>
          </a:p>
          <a:p>
            <a:pPr marL="214313" indent="-214313" defTabSz="685800" eaLnBrk="1" fontAlgn="auto" hangingPunct="1">
              <a:spcBef>
                <a:spcPts val="0"/>
              </a:spcBef>
              <a:spcAft>
                <a:spcPts val="0"/>
              </a:spcAft>
              <a:buFont typeface="Arial" panose="020B0604020202020204" pitchFamily="34" charset="0"/>
              <a:buChar char="•"/>
              <a:defRPr/>
            </a:pPr>
            <a:r>
              <a:rPr lang="en-GB" sz="1200">
                <a:solidFill>
                  <a:prstClr val="black"/>
                </a:solidFill>
                <a:latin typeface="Calibri" panose="020F0502020204030204"/>
                <a:ea typeface="+mn-ea"/>
              </a:rPr>
              <a:t>Draft Delivery Plan</a:t>
            </a:r>
          </a:p>
          <a:p>
            <a:pPr marL="214313" indent="-214313" defTabSz="685800" eaLnBrk="1" fontAlgn="auto" hangingPunct="1">
              <a:spcBef>
                <a:spcPts val="0"/>
              </a:spcBef>
              <a:spcAft>
                <a:spcPts val="0"/>
              </a:spcAft>
              <a:buFont typeface="Arial" panose="020B0604020202020204" pitchFamily="34" charset="0"/>
              <a:buChar char="•"/>
              <a:defRPr/>
            </a:pPr>
            <a:r>
              <a:rPr lang="en-GB" sz="1200">
                <a:solidFill>
                  <a:prstClr val="black"/>
                </a:solidFill>
                <a:latin typeface="Calibri" panose="020F0502020204030204"/>
                <a:ea typeface="+mn-ea"/>
              </a:rPr>
              <a:t>Draft School Readiness Definition</a:t>
            </a:r>
          </a:p>
          <a:p>
            <a:pPr marL="214313" indent="-214313" defTabSz="685800" eaLnBrk="1" fontAlgn="auto" hangingPunct="1">
              <a:spcBef>
                <a:spcPts val="0"/>
              </a:spcBef>
              <a:spcAft>
                <a:spcPts val="0"/>
              </a:spcAft>
              <a:buFont typeface="Arial" panose="020B0604020202020204" pitchFamily="34" charset="0"/>
              <a:buChar char="•"/>
              <a:defRPr/>
            </a:pPr>
            <a:r>
              <a:rPr lang="en-GB" sz="1200">
                <a:solidFill>
                  <a:prstClr val="black"/>
                </a:solidFill>
                <a:latin typeface="Calibri" panose="020F0502020204030204"/>
                <a:ea typeface="+mn-ea"/>
              </a:rPr>
              <a:t>Draft Early Years Charter</a:t>
            </a:r>
          </a:p>
        </p:txBody>
      </p:sp>
      <p:sp>
        <p:nvSpPr>
          <p:cNvPr id="5" name="TextBox 4">
            <a:extLst>
              <a:ext uri="{FF2B5EF4-FFF2-40B4-BE49-F238E27FC236}">
                <a16:creationId xmlns:a16="http://schemas.microsoft.com/office/drawing/2014/main" id="{458047DA-0C30-45D7-A7EB-BC694F202756}"/>
              </a:ext>
            </a:extLst>
          </p:cNvPr>
          <p:cNvSpPr txBox="1"/>
          <p:nvPr/>
        </p:nvSpPr>
        <p:spPr>
          <a:xfrm>
            <a:off x="4800340" y="3992111"/>
            <a:ext cx="1947830" cy="1384995"/>
          </a:xfrm>
          <a:prstGeom prst="rect">
            <a:avLst/>
          </a:prstGeom>
          <a:noFill/>
        </p:spPr>
        <p:txBody>
          <a:bodyPr wrap="square" rtlCol="0">
            <a:spAutoFit/>
          </a:bodyPr>
          <a:lstStyle/>
          <a:p>
            <a:pPr marL="214313" indent="-214313" defTabSz="685800" eaLnBrk="1" fontAlgn="auto" hangingPunct="1">
              <a:spcBef>
                <a:spcPts val="0"/>
              </a:spcBef>
              <a:spcAft>
                <a:spcPts val="0"/>
              </a:spcAft>
              <a:buFont typeface="Arial" panose="020B0604020202020204" pitchFamily="34" charset="0"/>
              <a:buChar char="•"/>
              <a:defRPr/>
            </a:pPr>
            <a:r>
              <a:rPr lang="en-GB" sz="1200">
                <a:solidFill>
                  <a:prstClr val="black"/>
                </a:solidFill>
                <a:latin typeface="Calibri" panose="020F0502020204030204"/>
                <a:ea typeface="+mn-ea"/>
              </a:rPr>
              <a:t>Launch Strategy</a:t>
            </a:r>
          </a:p>
          <a:p>
            <a:pPr marL="214313" indent="-214313" defTabSz="685800" eaLnBrk="1" fontAlgn="auto" hangingPunct="1">
              <a:spcBef>
                <a:spcPts val="0"/>
              </a:spcBef>
              <a:spcAft>
                <a:spcPts val="0"/>
              </a:spcAft>
              <a:buFont typeface="Arial" panose="020B0604020202020204" pitchFamily="34" charset="0"/>
              <a:buChar char="•"/>
              <a:defRPr/>
            </a:pPr>
            <a:r>
              <a:rPr lang="en-GB" sz="1200">
                <a:solidFill>
                  <a:prstClr val="black"/>
                </a:solidFill>
                <a:latin typeface="Calibri" panose="020F0502020204030204"/>
                <a:ea typeface="+mn-ea"/>
              </a:rPr>
              <a:t>Launch The Early Years Charter</a:t>
            </a:r>
          </a:p>
          <a:p>
            <a:pPr marL="214313" indent="-214313" defTabSz="685800" eaLnBrk="1" fontAlgn="auto" hangingPunct="1">
              <a:spcBef>
                <a:spcPts val="0"/>
              </a:spcBef>
              <a:spcAft>
                <a:spcPts val="0"/>
              </a:spcAft>
              <a:buFont typeface="Arial" panose="020B0604020202020204" pitchFamily="34" charset="0"/>
              <a:buChar char="•"/>
              <a:defRPr/>
            </a:pPr>
            <a:r>
              <a:rPr lang="en-GB" sz="1200">
                <a:solidFill>
                  <a:prstClr val="black"/>
                </a:solidFill>
                <a:latin typeface="Calibri" panose="020F0502020204030204"/>
                <a:ea typeface="+mn-ea"/>
              </a:rPr>
              <a:t>Engagement sessions with Key Stakeholders for Strategy Launch and Delivery Plan </a:t>
            </a:r>
          </a:p>
        </p:txBody>
      </p:sp>
      <p:sp>
        <p:nvSpPr>
          <p:cNvPr id="8" name="TextBox 7">
            <a:extLst>
              <a:ext uri="{FF2B5EF4-FFF2-40B4-BE49-F238E27FC236}">
                <a16:creationId xmlns:a16="http://schemas.microsoft.com/office/drawing/2014/main" id="{423294EA-182E-4475-9CE7-D415B14BC116}"/>
              </a:ext>
            </a:extLst>
          </p:cNvPr>
          <p:cNvSpPr txBox="1"/>
          <p:nvPr/>
        </p:nvSpPr>
        <p:spPr>
          <a:xfrm>
            <a:off x="6858000" y="3992111"/>
            <a:ext cx="1749972" cy="830997"/>
          </a:xfrm>
          <a:prstGeom prst="rect">
            <a:avLst/>
          </a:prstGeom>
          <a:noFill/>
        </p:spPr>
        <p:txBody>
          <a:bodyPr wrap="square" rtlCol="0">
            <a:spAutoFit/>
          </a:bodyPr>
          <a:lstStyle/>
          <a:p>
            <a:pPr marL="214313" indent="-214313" defTabSz="685800" eaLnBrk="1" fontAlgn="auto" hangingPunct="1">
              <a:spcBef>
                <a:spcPts val="0"/>
              </a:spcBef>
              <a:spcAft>
                <a:spcPts val="0"/>
              </a:spcAft>
              <a:buFont typeface="Arial" panose="020B0604020202020204" pitchFamily="34" charset="0"/>
              <a:buChar char="•"/>
              <a:defRPr/>
            </a:pPr>
            <a:r>
              <a:rPr lang="en-GB" sz="1200">
                <a:solidFill>
                  <a:prstClr val="black"/>
                </a:solidFill>
                <a:latin typeface="Calibri" panose="020F0502020204030204"/>
                <a:ea typeface="+mn-ea"/>
              </a:rPr>
              <a:t>Pilot new ideas</a:t>
            </a:r>
          </a:p>
          <a:p>
            <a:pPr marL="214313" indent="-214313" defTabSz="685800" eaLnBrk="1" fontAlgn="auto" hangingPunct="1">
              <a:spcBef>
                <a:spcPts val="0"/>
              </a:spcBef>
              <a:spcAft>
                <a:spcPts val="0"/>
              </a:spcAft>
              <a:buFont typeface="Arial" panose="020B0604020202020204" pitchFamily="34" charset="0"/>
              <a:buChar char="•"/>
              <a:defRPr/>
            </a:pPr>
            <a:r>
              <a:rPr lang="en-GB" sz="1200">
                <a:solidFill>
                  <a:prstClr val="black"/>
                </a:solidFill>
                <a:latin typeface="Calibri" panose="020F0502020204030204"/>
                <a:ea typeface="+mn-ea"/>
              </a:rPr>
              <a:t>Realise Outcomes and Measure Success </a:t>
            </a:r>
          </a:p>
          <a:p>
            <a:pPr defTabSz="685800" eaLnBrk="1" fontAlgn="auto" hangingPunct="1">
              <a:spcBef>
                <a:spcPts val="0"/>
              </a:spcBef>
              <a:spcAft>
                <a:spcPts val="0"/>
              </a:spcAft>
            </a:pPr>
            <a:endParaRPr lang="en-GB" sz="1200">
              <a:solidFill>
                <a:prstClr val="black"/>
              </a:solidFill>
              <a:latin typeface="Calibri" panose="020F0502020204030204"/>
              <a:ea typeface="+mn-ea"/>
            </a:endParaRPr>
          </a:p>
        </p:txBody>
      </p:sp>
      <p:sp>
        <p:nvSpPr>
          <p:cNvPr id="9" name="TextBox 8">
            <a:extLst>
              <a:ext uri="{FF2B5EF4-FFF2-40B4-BE49-F238E27FC236}">
                <a16:creationId xmlns:a16="http://schemas.microsoft.com/office/drawing/2014/main" id="{FF123CBF-6EDC-481B-874E-28910232208D}"/>
              </a:ext>
            </a:extLst>
          </p:cNvPr>
          <p:cNvSpPr txBox="1"/>
          <p:nvPr/>
        </p:nvSpPr>
        <p:spPr>
          <a:xfrm>
            <a:off x="2624370" y="3992111"/>
            <a:ext cx="2066139" cy="1569660"/>
          </a:xfrm>
          <a:prstGeom prst="rect">
            <a:avLst/>
          </a:prstGeom>
          <a:noFill/>
        </p:spPr>
        <p:txBody>
          <a:bodyPr wrap="square" rtlCol="0">
            <a:spAutoFit/>
          </a:bodyPr>
          <a:lstStyle/>
          <a:p>
            <a:pPr marL="214313" indent="-214313" defTabSz="685800" eaLnBrk="1" fontAlgn="auto" hangingPunct="1">
              <a:spcBef>
                <a:spcPts val="0"/>
              </a:spcBef>
              <a:spcAft>
                <a:spcPts val="0"/>
              </a:spcAft>
              <a:buFont typeface="Arial" panose="020B0604020202020204" pitchFamily="34" charset="0"/>
              <a:buChar char="•"/>
              <a:defRPr/>
            </a:pPr>
            <a:r>
              <a:rPr lang="en-GB" sz="1200">
                <a:solidFill>
                  <a:prstClr val="black"/>
                </a:solidFill>
                <a:latin typeface="Calibri" panose="020F0502020204030204"/>
                <a:ea typeface="+mn-ea"/>
              </a:rPr>
              <a:t>Project Governance - EY&amp;CC Strategy Contents signed off</a:t>
            </a:r>
          </a:p>
          <a:p>
            <a:pPr marL="214313" indent="-214313" defTabSz="685800" eaLnBrk="1" fontAlgn="auto" hangingPunct="1">
              <a:spcBef>
                <a:spcPts val="0"/>
              </a:spcBef>
              <a:spcAft>
                <a:spcPts val="0"/>
              </a:spcAft>
              <a:buFont typeface="Arial" panose="020B0604020202020204" pitchFamily="34" charset="0"/>
              <a:buChar char="•"/>
              <a:defRPr/>
            </a:pPr>
            <a:r>
              <a:rPr lang="en-GB" sz="1200">
                <a:solidFill>
                  <a:prstClr val="black"/>
                </a:solidFill>
                <a:latin typeface="Calibri" panose="020F0502020204030204"/>
                <a:ea typeface="+mn-ea"/>
              </a:rPr>
              <a:t>Strategy designed and finalised in an external facing document</a:t>
            </a:r>
          </a:p>
          <a:p>
            <a:pPr marL="214313" indent="-214313" defTabSz="685800" eaLnBrk="1" fontAlgn="auto" hangingPunct="1">
              <a:spcBef>
                <a:spcPts val="0"/>
              </a:spcBef>
              <a:spcAft>
                <a:spcPts val="0"/>
              </a:spcAft>
              <a:buFont typeface="Arial" panose="020B0604020202020204" pitchFamily="34" charset="0"/>
              <a:buChar char="•"/>
              <a:defRPr/>
            </a:pPr>
            <a:r>
              <a:rPr lang="en-GB" sz="1200">
                <a:solidFill>
                  <a:prstClr val="black"/>
                </a:solidFill>
                <a:latin typeface="Calibri" panose="020F0502020204030204"/>
                <a:ea typeface="+mn-ea"/>
              </a:rPr>
              <a:t>Finalise Delivery Plan</a:t>
            </a:r>
          </a:p>
          <a:p>
            <a:pPr defTabSz="685800" eaLnBrk="1" fontAlgn="auto" hangingPunct="1">
              <a:spcBef>
                <a:spcPts val="0"/>
              </a:spcBef>
              <a:spcAft>
                <a:spcPts val="0"/>
              </a:spcAft>
              <a:defRPr/>
            </a:pPr>
            <a:endParaRPr lang="en-GB" sz="1200">
              <a:solidFill>
                <a:prstClr val="black"/>
              </a:solidFill>
              <a:latin typeface="Calibri" panose="020F0502020204030204"/>
              <a:ea typeface="+mn-ea"/>
            </a:endParaRPr>
          </a:p>
        </p:txBody>
      </p:sp>
      <p:pic>
        <p:nvPicPr>
          <p:cNvPr id="10" name="Picture 9">
            <a:extLst>
              <a:ext uri="{FF2B5EF4-FFF2-40B4-BE49-F238E27FC236}">
                <a16:creationId xmlns:a16="http://schemas.microsoft.com/office/drawing/2014/main" id="{D1BCBAA1-10F4-4677-9944-00F7663E8FD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pic>
        <p:nvPicPr>
          <p:cNvPr id="12" name="Picture 11">
            <a:extLst>
              <a:ext uri="{FF2B5EF4-FFF2-40B4-BE49-F238E27FC236}">
                <a16:creationId xmlns:a16="http://schemas.microsoft.com/office/drawing/2014/main" id="{4595EA9B-975E-440B-A338-7F44B2D62933}"/>
              </a:ext>
            </a:extLst>
          </p:cNvPr>
          <p:cNvPicPr>
            <a:picLocks noChangeAspect="1"/>
          </p:cNvPicPr>
          <p:nvPr/>
        </p:nvPicPr>
        <p:blipFill>
          <a:blip r:embed="rId8">
            <a:alphaModFix amt="70000"/>
          </a:blip>
          <a:stretch>
            <a:fillRect/>
          </a:stretch>
        </p:blipFill>
        <p:spPr>
          <a:xfrm rot="5400000">
            <a:off x="-3302554" y="3303929"/>
            <a:ext cx="6857999" cy="250144"/>
          </a:xfrm>
          <a:prstGeom prst="rect">
            <a:avLst/>
          </a:prstGeom>
        </p:spPr>
      </p:pic>
    </p:spTree>
    <p:extLst>
      <p:ext uri="{BB962C8B-B14F-4D97-AF65-F5344CB8AC3E}">
        <p14:creationId xmlns:p14="http://schemas.microsoft.com/office/powerpoint/2010/main" val="2199045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2AACA6E1-DE76-4F83-8C35-0DB0F3BFF4CE}"/>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200000"/>
                    </a14:imgEffect>
                  </a14:imgLayer>
                </a14:imgProps>
              </a:ext>
            </a:extLst>
          </a:blip>
          <a:srcRect l="15345" r="22419" b="-1"/>
          <a:stretch/>
        </p:blipFill>
        <p:spPr>
          <a:xfrm>
            <a:off x="4348157" y="857257"/>
            <a:ext cx="4795614" cy="51434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4" name="Picture 73">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857250"/>
            <a:ext cx="9144000" cy="5143500"/>
          </a:xfrm>
          <a:prstGeom prst="rect">
            <a:avLst/>
          </a:prstGeom>
        </p:spPr>
      </p:pic>
      <p:sp>
        <p:nvSpPr>
          <p:cNvPr id="2" name="Title 1">
            <a:extLst>
              <a:ext uri="{FF2B5EF4-FFF2-40B4-BE49-F238E27FC236}">
                <a16:creationId xmlns:a16="http://schemas.microsoft.com/office/drawing/2014/main" id="{A385643A-BAB5-4ECC-9E26-0C74CF66F752}"/>
              </a:ext>
            </a:extLst>
          </p:cNvPr>
          <p:cNvSpPr>
            <a:spLocks noGrp="1"/>
          </p:cNvSpPr>
          <p:nvPr>
            <p:ph type="title"/>
          </p:nvPr>
        </p:nvSpPr>
        <p:spPr>
          <a:xfrm>
            <a:off x="395536" y="283288"/>
            <a:ext cx="5221020" cy="573965"/>
          </a:xfrm>
        </p:spPr>
        <p:txBody>
          <a:bodyPr>
            <a:noAutofit/>
          </a:bodyPr>
          <a:lstStyle/>
          <a:p>
            <a:r>
              <a:rPr lang="en-GB" sz="2700" b="1">
                <a:solidFill>
                  <a:srgbClr val="000000"/>
                </a:solidFill>
                <a:latin typeface="Arial" panose="020B0604020202020204" pitchFamily="34" charset="0"/>
                <a:cs typeface="Arial" panose="020B0604020202020204" pitchFamily="34" charset="0"/>
              </a:rPr>
              <a:t>Impact of Covid on the Early Years Sector and Families </a:t>
            </a:r>
            <a:endParaRPr lang="en-GB" sz="2700">
              <a:solidFill>
                <a:srgbClr val="00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8FB2AE9-A8E4-4F6C-960F-7101756CB4A2}"/>
              </a:ext>
            </a:extLst>
          </p:cNvPr>
          <p:cNvSpPr>
            <a:spLocks noGrp="1"/>
          </p:cNvSpPr>
          <p:nvPr>
            <p:ph idx="1"/>
          </p:nvPr>
        </p:nvSpPr>
        <p:spPr>
          <a:xfrm>
            <a:off x="336588" y="1743306"/>
            <a:ext cx="4325552" cy="4197676"/>
          </a:xfrm>
        </p:spPr>
        <p:txBody>
          <a:bodyPr anchor="ctr">
            <a:noAutofit/>
          </a:bodyPr>
          <a:lstStyle/>
          <a:p>
            <a:pPr marL="0" indent="0">
              <a:buNone/>
            </a:pPr>
            <a:r>
              <a:rPr lang="en-GB" sz="1300">
                <a:ea typeface="Calibri" panose="020F0502020204030204" pitchFamily="34" charset="0"/>
              </a:rPr>
              <a:t>Numerous complexities emerge when we consider the implications of the pandemic and the diverse range of experiences faced by the early years sector, families and children.</a:t>
            </a:r>
          </a:p>
          <a:p>
            <a:r>
              <a:rPr lang="en-GB" sz="1300">
                <a:ea typeface="Calibri" panose="020F0502020204030204" pitchFamily="34" charset="0"/>
              </a:rPr>
              <a:t>Early indicators are showing that some Children are experiencing </a:t>
            </a:r>
          </a:p>
          <a:p>
            <a:pPr lvl="1"/>
            <a:r>
              <a:rPr lang="en-GB" sz="1300">
                <a:ea typeface="Calibri" panose="020F0502020204030204" pitchFamily="34" charset="0"/>
              </a:rPr>
              <a:t>Separation Anxiety </a:t>
            </a:r>
          </a:p>
          <a:p>
            <a:pPr lvl="1"/>
            <a:r>
              <a:rPr lang="en-GB" sz="1300">
                <a:ea typeface="Calibri" panose="020F0502020204030204" pitchFamily="34" charset="0"/>
              </a:rPr>
              <a:t>Delayed speech and language </a:t>
            </a:r>
          </a:p>
          <a:p>
            <a:pPr lvl="1"/>
            <a:r>
              <a:rPr lang="en-GB" sz="1300">
                <a:ea typeface="Calibri" panose="020F0502020204030204" pitchFamily="34" charset="0"/>
              </a:rPr>
              <a:t>Struggling to form friendship group with peers </a:t>
            </a:r>
          </a:p>
          <a:p>
            <a:pPr lvl="1"/>
            <a:r>
              <a:rPr lang="en-GB" sz="1300">
                <a:ea typeface="Calibri" panose="020F0502020204030204" pitchFamily="34" charset="0"/>
              </a:rPr>
              <a:t>Delay in support and assessment </a:t>
            </a:r>
            <a:r>
              <a:rPr lang="en-GB" sz="1300" err="1">
                <a:ea typeface="Calibri" panose="020F0502020204030204" pitchFamily="34" charset="0"/>
              </a:rPr>
              <a:t>ie</a:t>
            </a:r>
            <a:r>
              <a:rPr lang="en-GB" sz="1300">
                <a:ea typeface="Calibri" panose="020F0502020204030204" pitchFamily="34" charset="0"/>
              </a:rPr>
              <a:t> for children with SEND </a:t>
            </a:r>
          </a:p>
          <a:p>
            <a:pPr lvl="1"/>
            <a:r>
              <a:rPr lang="en-GB" sz="1300">
                <a:ea typeface="Calibri" panose="020F0502020204030204" pitchFamily="34" charset="0"/>
              </a:rPr>
              <a:t>Stressful family situations, including Increased poverty</a:t>
            </a:r>
          </a:p>
          <a:p>
            <a:r>
              <a:rPr lang="en-GB" sz="1300">
                <a:ea typeface="Calibri" panose="020F0502020204030204" pitchFamily="34" charset="0"/>
              </a:rPr>
              <a:t>Early indicators are showing that some Parents are experiencing </a:t>
            </a:r>
          </a:p>
          <a:p>
            <a:pPr lvl="1"/>
            <a:r>
              <a:rPr lang="en-GB" sz="1300">
                <a:ea typeface="Calibri" panose="020F0502020204030204" pitchFamily="34" charset="0"/>
              </a:rPr>
              <a:t>Increased poverty</a:t>
            </a:r>
          </a:p>
          <a:p>
            <a:pPr lvl="1"/>
            <a:r>
              <a:rPr lang="en-GB" sz="1300">
                <a:ea typeface="Calibri" panose="020F0502020204030204" pitchFamily="34" charset="0"/>
              </a:rPr>
              <a:t>Stressful family situations </a:t>
            </a:r>
          </a:p>
          <a:p>
            <a:pPr lvl="1"/>
            <a:r>
              <a:rPr lang="en-GB" sz="1300">
                <a:ea typeface="Calibri" panose="020F0502020204030204" pitchFamily="34" charset="0"/>
              </a:rPr>
              <a:t>Mental health issues </a:t>
            </a:r>
          </a:p>
          <a:p>
            <a:r>
              <a:rPr lang="en-GB" sz="1300">
                <a:ea typeface="Calibri" panose="020F0502020204030204" pitchFamily="34" charset="0"/>
              </a:rPr>
              <a:t>Early indicators are showing that some settings  are experiencing </a:t>
            </a:r>
          </a:p>
          <a:p>
            <a:pPr lvl="1"/>
            <a:r>
              <a:rPr lang="en-GB" sz="1300">
                <a:ea typeface="Calibri" panose="020F0502020204030204" pitchFamily="34" charset="0"/>
              </a:rPr>
              <a:t>Financial pressures </a:t>
            </a:r>
          </a:p>
          <a:p>
            <a:pPr lvl="1"/>
            <a:r>
              <a:rPr lang="en-GB" sz="1300">
                <a:ea typeface="Calibri" panose="020F0502020204030204" pitchFamily="34" charset="0"/>
              </a:rPr>
              <a:t>Increased pressures in supporting anxious parents, children showing developmental delay and stress related workforce issues </a:t>
            </a:r>
          </a:p>
          <a:p>
            <a:pPr lvl="1"/>
            <a:r>
              <a:rPr lang="en-GB" sz="1300">
                <a:ea typeface="Calibri" panose="020F0502020204030204" pitchFamily="34" charset="0"/>
              </a:rPr>
              <a:t>Inability to invest in training and development to meet the changing needs of the children</a:t>
            </a:r>
          </a:p>
        </p:txBody>
      </p:sp>
      <p:sp>
        <p:nvSpPr>
          <p:cNvPr id="67" name="Title 1">
            <a:extLst>
              <a:ext uri="{FF2B5EF4-FFF2-40B4-BE49-F238E27FC236}">
                <a16:creationId xmlns:a16="http://schemas.microsoft.com/office/drawing/2014/main" id="{F5D4FC85-6431-4F7D-A1D4-271433C00C09}"/>
              </a:ext>
            </a:extLst>
          </p:cNvPr>
          <p:cNvSpPr txBox="1">
            <a:spLocks/>
          </p:cNvSpPr>
          <p:nvPr/>
        </p:nvSpPr>
        <p:spPr>
          <a:xfrm>
            <a:off x="1931571" y="1030265"/>
            <a:ext cx="5096865" cy="599795"/>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783" fontAlgn="auto">
              <a:spcAft>
                <a:spcPts val="0"/>
              </a:spcAft>
              <a:defRPr/>
            </a:pPr>
            <a:endParaRPr lang="en-GB" sz="3300" b="1">
              <a:solidFill>
                <a:srgbClr val="1F497D"/>
              </a:solidFill>
              <a:latin typeface="Calibri Light" panose="020F0302020204030204"/>
            </a:endParaRPr>
          </a:p>
        </p:txBody>
      </p:sp>
      <p:pic>
        <p:nvPicPr>
          <p:cNvPr id="7" name="Picture 6">
            <a:extLst>
              <a:ext uri="{FF2B5EF4-FFF2-40B4-BE49-F238E27FC236}">
                <a16:creationId xmlns:a16="http://schemas.microsoft.com/office/drawing/2014/main" id="{25AD69DF-AC36-410F-864F-53CA5AB39D2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pic>
        <p:nvPicPr>
          <p:cNvPr id="9" name="Picture 8">
            <a:extLst>
              <a:ext uri="{FF2B5EF4-FFF2-40B4-BE49-F238E27FC236}">
                <a16:creationId xmlns:a16="http://schemas.microsoft.com/office/drawing/2014/main" id="{D84DCF33-0FCB-490F-9F10-EF210C1A9532}"/>
              </a:ext>
            </a:extLst>
          </p:cNvPr>
          <p:cNvPicPr>
            <a:picLocks noChangeAspect="1"/>
          </p:cNvPicPr>
          <p:nvPr/>
        </p:nvPicPr>
        <p:blipFill>
          <a:blip r:embed="rId7">
            <a:alphaModFix amt="70000"/>
          </a:blip>
          <a:stretch>
            <a:fillRect/>
          </a:stretch>
        </p:blipFill>
        <p:spPr>
          <a:xfrm rot="5400000">
            <a:off x="-3302554" y="3303929"/>
            <a:ext cx="6857999" cy="250144"/>
          </a:xfrm>
          <a:prstGeom prst="rect">
            <a:avLst/>
          </a:prstGeom>
        </p:spPr>
      </p:pic>
    </p:spTree>
    <p:extLst>
      <p:ext uri="{BB962C8B-B14F-4D97-AF65-F5344CB8AC3E}">
        <p14:creationId xmlns:p14="http://schemas.microsoft.com/office/powerpoint/2010/main" val="3351211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3FCB-CBF5-4548-8203-DB1EE4221AE9}"/>
              </a:ext>
            </a:extLst>
          </p:cNvPr>
          <p:cNvSpPr>
            <a:spLocks noGrp="1"/>
          </p:cNvSpPr>
          <p:nvPr>
            <p:ph type="title"/>
          </p:nvPr>
        </p:nvSpPr>
        <p:spPr>
          <a:xfrm>
            <a:off x="628650" y="117352"/>
            <a:ext cx="7886700" cy="593332"/>
          </a:xfrm>
        </p:spPr>
        <p:txBody>
          <a:bodyPr>
            <a:normAutofit/>
          </a:bodyPr>
          <a:lstStyle/>
          <a:p>
            <a:pPr marL="271463" algn="ctr"/>
            <a:r>
              <a:rPr lang="en-GB" sz="2800" b="1">
                <a:latin typeface="Arial" panose="020B0604020202020204" pitchFamily="34" charset="0"/>
                <a:cs typeface="Arial" panose="020B0604020202020204" pitchFamily="34" charset="0"/>
              </a:rPr>
              <a:t>ECC Education - Strategic Aims 2021 - 2022</a:t>
            </a:r>
          </a:p>
        </p:txBody>
      </p:sp>
      <p:graphicFrame>
        <p:nvGraphicFramePr>
          <p:cNvPr id="5" name="Table 4">
            <a:extLst>
              <a:ext uri="{FF2B5EF4-FFF2-40B4-BE49-F238E27FC236}">
                <a16:creationId xmlns:a16="http://schemas.microsoft.com/office/drawing/2014/main" id="{E8FDC80B-5EC9-4349-9D2D-987932DE074C}"/>
              </a:ext>
            </a:extLst>
          </p:cNvPr>
          <p:cNvGraphicFramePr>
            <a:graphicFrameLocks noGrp="1"/>
          </p:cNvGraphicFramePr>
          <p:nvPr>
            <p:extLst>
              <p:ext uri="{D42A27DB-BD31-4B8C-83A1-F6EECF244321}">
                <p14:modId xmlns:p14="http://schemas.microsoft.com/office/powerpoint/2010/main" val="3959449430"/>
              </p:ext>
            </p:extLst>
          </p:nvPr>
        </p:nvGraphicFramePr>
        <p:xfrm>
          <a:off x="669423" y="896395"/>
          <a:ext cx="8453140" cy="5256585"/>
        </p:xfrm>
        <a:graphic>
          <a:graphicData uri="http://schemas.openxmlformats.org/drawingml/2006/table">
            <a:tbl>
              <a:tblPr firstRow="1" firstCol="1" bandRow="1"/>
              <a:tblGrid>
                <a:gridCol w="3702437">
                  <a:extLst>
                    <a:ext uri="{9D8B030D-6E8A-4147-A177-3AD203B41FA5}">
                      <a16:colId xmlns:a16="http://schemas.microsoft.com/office/drawing/2014/main" val="2285764858"/>
                    </a:ext>
                  </a:extLst>
                </a:gridCol>
                <a:gridCol w="4750703">
                  <a:extLst>
                    <a:ext uri="{9D8B030D-6E8A-4147-A177-3AD203B41FA5}">
                      <a16:colId xmlns:a16="http://schemas.microsoft.com/office/drawing/2014/main" val="1857955326"/>
                    </a:ext>
                  </a:extLst>
                </a:gridCol>
              </a:tblGrid>
              <a:tr h="876097">
                <a:tc>
                  <a:txBody>
                    <a:bodyPr/>
                    <a:lstStyle/>
                    <a:p>
                      <a:pPr algn="r">
                        <a:lnSpc>
                          <a:spcPct val="107000"/>
                        </a:lnSpc>
                        <a:spcAft>
                          <a:spcPts val="800"/>
                        </a:spcAft>
                      </a:pPr>
                      <a:r>
                        <a:rPr lang="en-GB" sz="1100" b="1" kern="1200">
                          <a:solidFill>
                            <a:srgbClr val="4472C4"/>
                          </a:solidFill>
                          <a:effectLst/>
                          <a:latin typeface="MetaNormal-Roman" panose="020B0502030000020004" pitchFamily="34" charset="0"/>
                          <a:ea typeface="Calibri" panose="020F0502020204030204" pitchFamily="34" charset="0"/>
                          <a:cs typeface="Times New Roman" panose="02020603050405020304" pitchFamily="18" charset="0"/>
                        </a:rPr>
                        <a:t>Drive collaboration, </a:t>
                      </a:r>
                      <a:r>
                        <a:rPr lang="en-GB" sz="1100">
                          <a:effectLst/>
                          <a:latin typeface="MetaNormal-Roman" panose="020B0502030000020004" pitchFamily="34" charset="0"/>
                          <a:ea typeface="Calibri" panose="020F0502020204030204" pitchFamily="34" charset="0"/>
                          <a:cs typeface="Times New Roman" panose="02020603050405020304" pitchFamily="18" charset="0"/>
                        </a:rPr>
                        <a:t>partnership working and collective improvement across the Education, Health and Care system.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4796" marR="34796" marT="0" marB="0" anchor="ctr">
                    <a:lnL>
                      <a:noFill/>
                    </a:lnL>
                    <a:lnR>
                      <a:noFill/>
                    </a:lnR>
                    <a:lnT>
                      <a:noFill/>
                    </a:lnT>
                    <a:lnB>
                      <a:noFill/>
                    </a:lnB>
                  </a:tcPr>
                </a:tc>
                <a:tc>
                  <a:txBody>
                    <a:bodyPr/>
                    <a:lstStyle/>
                    <a:p>
                      <a:pPr>
                        <a:lnSpc>
                          <a:spcPct val="107000"/>
                        </a:lnSpc>
                        <a:spcAft>
                          <a:spcPts val="800"/>
                        </a:spcAft>
                      </a:pPr>
                      <a:r>
                        <a:rPr lang="en-GB" sz="1100">
                          <a:effectLst/>
                          <a:latin typeface="MetaNormal-Roman" panose="020B0502030000020004" pitchFamily="34" charset="0"/>
                          <a:ea typeface="Calibri" panose="020F0502020204030204" pitchFamily="34" charset="0"/>
                          <a:cs typeface="Times New Roman" panose="02020603050405020304" pitchFamily="18" charset="0"/>
                        </a:rPr>
                        <a:t>So that a connected system can achieve more significant, sustainable improvements utilising all of our collective assets, resources, skills and innovation for the benefit of all children and young people.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4796" marR="34796" marT="0" marB="0" anchor="ctr">
                    <a:lnL>
                      <a:noFill/>
                    </a:lnL>
                    <a:lnR>
                      <a:noFill/>
                    </a:lnR>
                    <a:lnT>
                      <a:noFill/>
                    </a:lnT>
                    <a:lnB>
                      <a:noFill/>
                    </a:lnB>
                  </a:tcPr>
                </a:tc>
                <a:extLst>
                  <a:ext uri="{0D108BD9-81ED-4DB2-BD59-A6C34878D82A}">
                    <a16:rowId xmlns:a16="http://schemas.microsoft.com/office/drawing/2014/main" val="3499381553"/>
                  </a:ext>
                </a:extLst>
              </a:tr>
              <a:tr h="1132190">
                <a:tc>
                  <a:txBody>
                    <a:bodyPr/>
                    <a:lstStyle/>
                    <a:p>
                      <a:pPr algn="r">
                        <a:lnSpc>
                          <a:spcPct val="107000"/>
                        </a:lnSpc>
                        <a:spcAft>
                          <a:spcPts val="800"/>
                        </a:spcAft>
                      </a:pPr>
                      <a:r>
                        <a:rPr lang="en-GB" sz="1100" b="1">
                          <a:solidFill>
                            <a:srgbClr val="7030A0"/>
                          </a:solidFill>
                          <a:effectLst/>
                          <a:latin typeface="MetaNormal-Roman" panose="020B0502030000020004" pitchFamily="34" charset="0"/>
                          <a:ea typeface="Calibri" panose="020F0502020204030204" pitchFamily="34" charset="0"/>
                          <a:cs typeface="Times New Roman" panose="02020603050405020304" pitchFamily="18" charset="0"/>
                        </a:rPr>
                        <a:t>Encourage place-based working</a:t>
                      </a:r>
                      <a:r>
                        <a:rPr lang="en-GB" sz="1100" b="1">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100">
                          <a:solidFill>
                            <a:srgbClr val="000000"/>
                          </a:solidFill>
                          <a:effectLst/>
                          <a:latin typeface="MetaNormal-Roman" panose="020B0502030000020004" pitchFamily="34" charset="0"/>
                          <a:ea typeface="Calibri" panose="020F0502020204030204" pitchFamily="34" charset="0"/>
                          <a:cs typeface="Times New Roman" panose="02020603050405020304" pitchFamily="18" charset="0"/>
                        </a:rPr>
                        <a:t>understanding the needs, challenges and opportunities of different localities of Essex.</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4796" marR="34796" marT="0" marB="0" anchor="ctr">
                    <a:lnL>
                      <a:noFill/>
                    </a:lnL>
                    <a:lnR>
                      <a:noFill/>
                    </a:lnR>
                    <a:lnT>
                      <a:noFill/>
                    </a:lnT>
                    <a:lnB>
                      <a:noFill/>
                    </a:lnB>
                    <a:solidFill>
                      <a:srgbClr val="F2F2F2"/>
                    </a:solidFill>
                  </a:tcPr>
                </a:tc>
                <a:tc>
                  <a:txBody>
                    <a:bodyPr/>
                    <a:lstStyle/>
                    <a:p>
                      <a:pPr>
                        <a:lnSpc>
                          <a:spcPct val="107000"/>
                        </a:lnSpc>
                        <a:spcAft>
                          <a:spcPts val="800"/>
                        </a:spcAft>
                      </a:pPr>
                      <a:r>
                        <a:rPr lang="en-GB" sz="1100">
                          <a:solidFill>
                            <a:srgbClr val="000000"/>
                          </a:solidFill>
                          <a:effectLst/>
                          <a:latin typeface="MetaNormal-Roman" panose="020B0502030000020004" pitchFamily="34" charset="0"/>
                          <a:ea typeface="Calibri" panose="020F0502020204030204" pitchFamily="34" charset="0"/>
                          <a:cs typeface="Times New Roman" panose="02020603050405020304" pitchFamily="18" charset="0"/>
                        </a:rPr>
                        <a:t>So that we can respond effectively, make best use of resources and encourage all relevant partners in those localities to work effectively together around the needs of young people. Including forging links with local employers and post 16 opportunities to support economic growth and lead to Essex jobs for the young people of Essex.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4796" marR="34796" marT="0" marB="0" anchor="ctr">
                    <a:lnL>
                      <a:noFill/>
                    </a:lnL>
                    <a:lnR>
                      <a:noFill/>
                    </a:lnR>
                    <a:lnT>
                      <a:noFill/>
                    </a:lnT>
                    <a:lnB>
                      <a:noFill/>
                    </a:lnB>
                    <a:solidFill>
                      <a:srgbClr val="F2F2F2"/>
                    </a:solidFill>
                  </a:tcPr>
                </a:tc>
                <a:extLst>
                  <a:ext uri="{0D108BD9-81ED-4DB2-BD59-A6C34878D82A}">
                    <a16:rowId xmlns:a16="http://schemas.microsoft.com/office/drawing/2014/main" val="294165341"/>
                  </a:ext>
                </a:extLst>
              </a:tr>
              <a:tr h="876097">
                <a:tc>
                  <a:txBody>
                    <a:bodyPr/>
                    <a:lstStyle/>
                    <a:p>
                      <a:pPr algn="r">
                        <a:lnSpc>
                          <a:spcPct val="107000"/>
                        </a:lnSpc>
                        <a:spcAft>
                          <a:spcPts val="800"/>
                        </a:spcAft>
                      </a:pPr>
                      <a:r>
                        <a:rPr lang="en-GB" sz="1100" b="1" kern="1200">
                          <a:solidFill>
                            <a:srgbClr val="7030A0"/>
                          </a:solidFill>
                          <a:effectLst/>
                          <a:latin typeface="MetaNormal-Roman" panose="020B0502030000020004" pitchFamily="34" charset="0"/>
                          <a:ea typeface="Calibri" panose="020F0502020204030204" pitchFamily="34" charset="0"/>
                          <a:cs typeface="Times New Roman" panose="02020603050405020304" pitchFamily="18" charset="0"/>
                        </a:rPr>
                        <a:t>Align our workforce, strategies, communication </a:t>
                      </a:r>
                      <a:r>
                        <a:rPr lang="en-GB" sz="1100">
                          <a:effectLst/>
                          <a:latin typeface="MetaNormal-Roman" panose="020B0502030000020004" pitchFamily="34" charset="0"/>
                          <a:ea typeface="Calibri" panose="020F0502020204030204" pitchFamily="34" charset="0"/>
                          <a:cs typeface="Times New Roman" panose="02020603050405020304" pitchFamily="18" charset="0"/>
                        </a:rPr>
                        <a:t>and information across our directorate, behind one clear vision and overarching strategy.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4796" marR="34796" marT="0" marB="0" anchor="ctr">
                    <a:lnL>
                      <a:noFill/>
                    </a:lnL>
                    <a:lnR>
                      <a:noFill/>
                    </a:lnR>
                    <a:lnT>
                      <a:noFill/>
                    </a:lnT>
                    <a:lnB>
                      <a:noFill/>
                    </a:lnB>
                  </a:tcPr>
                </a:tc>
                <a:tc>
                  <a:txBody>
                    <a:bodyPr/>
                    <a:lstStyle/>
                    <a:p>
                      <a:pPr>
                        <a:lnSpc>
                          <a:spcPct val="107000"/>
                        </a:lnSpc>
                        <a:spcAft>
                          <a:spcPts val="800"/>
                        </a:spcAft>
                      </a:pPr>
                      <a:r>
                        <a:rPr lang="en-GB" sz="1100">
                          <a:effectLst/>
                          <a:latin typeface="MetaNormal-Roman" panose="020B0502030000020004" pitchFamily="34" charset="0"/>
                          <a:ea typeface="Calibri" panose="020F0502020204030204" pitchFamily="34" charset="0"/>
                          <a:cs typeface="Times New Roman" panose="02020603050405020304" pitchFamily="18" charset="0"/>
                        </a:rPr>
                        <a:t>So that our business and service plans enable achievement of our vision for Education in Essex with a workforce who is well equipped and supported to achieve the very best outcomes for children and young people in Essex.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4796" marR="34796" marT="0" marB="0" anchor="ctr">
                    <a:lnL>
                      <a:noFill/>
                    </a:lnL>
                    <a:lnR>
                      <a:noFill/>
                    </a:lnR>
                    <a:lnT>
                      <a:noFill/>
                    </a:lnT>
                    <a:lnB>
                      <a:noFill/>
                    </a:lnB>
                  </a:tcPr>
                </a:tc>
                <a:extLst>
                  <a:ext uri="{0D108BD9-81ED-4DB2-BD59-A6C34878D82A}">
                    <a16:rowId xmlns:a16="http://schemas.microsoft.com/office/drawing/2014/main" val="1188165928"/>
                  </a:ext>
                </a:extLst>
              </a:tr>
              <a:tr h="748052">
                <a:tc>
                  <a:txBody>
                    <a:bodyPr/>
                    <a:lstStyle/>
                    <a:p>
                      <a:pPr algn="r">
                        <a:lnSpc>
                          <a:spcPct val="107000"/>
                        </a:lnSpc>
                        <a:spcAft>
                          <a:spcPts val="800"/>
                        </a:spcAft>
                      </a:pPr>
                      <a:r>
                        <a:rPr lang="en-GB" sz="1100">
                          <a:solidFill>
                            <a:srgbClr val="000000"/>
                          </a:solidFill>
                          <a:effectLst/>
                          <a:latin typeface="MetaNormal-Roman" panose="020B0502030000020004" pitchFamily="34" charset="0"/>
                          <a:ea typeface="Calibri" panose="020F0502020204030204" pitchFamily="34" charset="0"/>
                          <a:cs typeface="Times New Roman" panose="02020603050405020304" pitchFamily="18" charset="0"/>
                        </a:rPr>
                        <a:t>Support, drive and enable whole school/setting </a:t>
                      </a:r>
                      <a:r>
                        <a:rPr lang="en-GB" sz="1100" b="1" kern="1200">
                          <a:solidFill>
                            <a:srgbClr val="4472C4"/>
                          </a:solidFill>
                          <a:effectLst/>
                          <a:latin typeface="MetaNormal-Roman" panose="020B0502030000020004" pitchFamily="34" charset="0"/>
                          <a:ea typeface="Calibri" panose="020F0502020204030204" pitchFamily="34" charset="0"/>
                          <a:cs typeface="Times New Roman" panose="02020603050405020304" pitchFamily="18" charset="0"/>
                        </a:rPr>
                        <a:t>inclusive practice, </a:t>
                      </a:r>
                      <a:r>
                        <a:rPr lang="en-GB" sz="1100">
                          <a:solidFill>
                            <a:srgbClr val="000000"/>
                          </a:solidFill>
                          <a:effectLst/>
                          <a:latin typeface="MetaNormal-Roman" panose="020B0502030000020004" pitchFamily="34" charset="0"/>
                          <a:ea typeface="Calibri" panose="020F0502020204030204" pitchFamily="34" charset="0"/>
                          <a:cs typeface="Times New Roman" panose="02020603050405020304" pitchFamily="18" charset="0"/>
                        </a:rPr>
                        <a:t>underpinned by our </a:t>
                      </a:r>
                      <a:r>
                        <a:rPr lang="en-GB" sz="1100" b="1" kern="1200">
                          <a:solidFill>
                            <a:srgbClr val="ED7D31"/>
                          </a:solidFill>
                          <a:effectLst/>
                          <a:latin typeface="MetaNormal-Roman" panose="020B0502030000020004" pitchFamily="34" charset="0"/>
                          <a:ea typeface="Calibri" panose="020F0502020204030204" pitchFamily="34" charset="0"/>
                          <a:cs typeface="Times New Roman" panose="02020603050405020304" pitchFamily="18" charset="0"/>
                        </a:rPr>
                        <a:t>early intervention </a:t>
                      </a:r>
                      <a:r>
                        <a:rPr lang="en-GB" sz="1100">
                          <a:solidFill>
                            <a:srgbClr val="000000"/>
                          </a:solidFill>
                          <a:effectLst/>
                          <a:latin typeface="MetaNormal-Roman" panose="020B0502030000020004" pitchFamily="34" charset="0"/>
                          <a:ea typeface="Calibri" panose="020F0502020204030204" pitchFamily="34" charset="0"/>
                          <a:cs typeface="Times New Roman" panose="02020603050405020304" pitchFamily="18" charset="0"/>
                        </a:rPr>
                        <a:t>and </a:t>
                      </a:r>
                      <a:r>
                        <a:rPr lang="en-GB" sz="1100" b="1">
                          <a:solidFill>
                            <a:srgbClr val="ED7D31"/>
                          </a:solidFill>
                          <a:effectLst/>
                          <a:latin typeface="MetaNormal-Roman" panose="020B0502030000020004" pitchFamily="34" charset="0"/>
                          <a:ea typeface="Calibri" panose="020F0502020204030204" pitchFamily="34" charset="0"/>
                          <a:cs typeface="Times New Roman" panose="02020603050405020304" pitchFamily="18" charset="0"/>
                        </a:rPr>
                        <a:t>non-labelling</a:t>
                      </a:r>
                      <a:r>
                        <a:rPr lang="en-GB" sz="1100">
                          <a:solidFill>
                            <a:srgbClr val="ED7D31"/>
                          </a:solidFill>
                          <a:effectLst/>
                          <a:latin typeface="MetaNormal-Roman" panose="020B0502030000020004" pitchFamily="34" charset="0"/>
                          <a:ea typeface="Calibri" panose="020F0502020204030204" pitchFamily="34" charset="0"/>
                          <a:cs typeface="Times New Roman" panose="02020603050405020304" pitchFamily="18" charset="0"/>
                        </a:rPr>
                        <a:t> </a:t>
                      </a:r>
                      <a:r>
                        <a:rPr lang="en-GB" sz="1100">
                          <a:solidFill>
                            <a:srgbClr val="000000"/>
                          </a:solidFill>
                          <a:effectLst/>
                          <a:latin typeface="MetaNormal-Roman" panose="020B0502030000020004" pitchFamily="34" charset="0"/>
                          <a:ea typeface="Calibri" panose="020F0502020204030204" pitchFamily="34" charset="0"/>
                          <a:cs typeface="Times New Roman" panose="02020603050405020304" pitchFamily="18" charset="0"/>
                        </a:rPr>
                        <a:t>approach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4796" marR="34796" marT="0" marB="0" anchor="ctr">
                    <a:lnL>
                      <a:noFill/>
                    </a:lnL>
                    <a:lnR>
                      <a:noFill/>
                    </a:lnR>
                    <a:lnT>
                      <a:noFill/>
                    </a:lnT>
                    <a:lnB>
                      <a:noFill/>
                    </a:lnB>
                    <a:solidFill>
                      <a:srgbClr val="F2F2F2"/>
                    </a:solidFill>
                  </a:tcPr>
                </a:tc>
                <a:tc>
                  <a:txBody>
                    <a:bodyPr/>
                    <a:lstStyle/>
                    <a:p>
                      <a:pPr>
                        <a:lnSpc>
                          <a:spcPct val="107000"/>
                        </a:lnSpc>
                        <a:spcAft>
                          <a:spcPts val="800"/>
                        </a:spcAft>
                      </a:pPr>
                      <a:r>
                        <a:rPr lang="en-GB" sz="1100">
                          <a:solidFill>
                            <a:srgbClr val="000000"/>
                          </a:solidFill>
                          <a:effectLst/>
                          <a:latin typeface="MetaNormal-Roman" panose="020B0502030000020004" pitchFamily="34" charset="0"/>
                          <a:ea typeface="Calibri" panose="020F0502020204030204" pitchFamily="34" charset="0"/>
                          <a:cs typeface="Times New Roman" panose="02020603050405020304" pitchFamily="18" charset="0"/>
                        </a:rPr>
                        <a:t>So that all children and young people have access to high quality, inclusive learning experiences, with timely intervention to remove barriers and build aspiration.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4796" marR="34796" marT="0" marB="0" anchor="ctr">
                    <a:lnL>
                      <a:noFill/>
                    </a:lnL>
                    <a:lnR>
                      <a:noFill/>
                    </a:lnR>
                    <a:lnT>
                      <a:noFill/>
                    </a:lnT>
                    <a:lnB>
                      <a:noFill/>
                    </a:lnB>
                    <a:solidFill>
                      <a:srgbClr val="F2F2F2"/>
                    </a:solidFill>
                  </a:tcPr>
                </a:tc>
                <a:extLst>
                  <a:ext uri="{0D108BD9-81ED-4DB2-BD59-A6C34878D82A}">
                    <a16:rowId xmlns:a16="http://schemas.microsoft.com/office/drawing/2014/main" val="3091709246"/>
                  </a:ext>
                </a:extLst>
              </a:tr>
              <a:tr h="876097">
                <a:tc>
                  <a:txBody>
                    <a:bodyPr/>
                    <a:lstStyle/>
                    <a:p>
                      <a:pPr algn="r">
                        <a:lnSpc>
                          <a:spcPct val="107000"/>
                        </a:lnSpc>
                        <a:spcAft>
                          <a:spcPts val="800"/>
                        </a:spcAft>
                      </a:pPr>
                      <a:r>
                        <a:rPr lang="en-GB" sz="1100">
                          <a:effectLst/>
                          <a:latin typeface="MetaNormal-Roman" panose="020B0502030000020004" pitchFamily="34" charset="0"/>
                          <a:ea typeface="Calibri" panose="020F0502020204030204" pitchFamily="34" charset="0"/>
                          <a:cs typeface="Times New Roman" panose="02020603050405020304" pitchFamily="18" charset="0"/>
                        </a:rPr>
                        <a:t>Deliver </a:t>
                      </a:r>
                      <a:r>
                        <a:rPr lang="en-GB" sz="1100" b="1">
                          <a:solidFill>
                            <a:srgbClr val="4472C4"/>
                          </a:solidFill>
                          <a:effectLst/>
                          <a:latin typeface="MetaNormal-Roman" panose="020B0502030000020004" pitchFamily="34" charset="0"/>
                          <a:ea typeface="Calibri" panose="020F0502020204030204" pitchFamily="34" charset="0"/>
                          <a:cs typeface="Times New Roman" panose="02020603050405020304" pitchFamily="18" charset="0"/>
                        </a:rPr>
                        <a:t>sufficient, high quality, sustainable</a:t>
                      </a:r>
                      <a:r>
                        <a:rPr lang="en-GB" sz="1100">
                          <a:solidFill>
                            <a:srgbClr val="4472C4"/>
                          </a:solidFill>
                          <a:effectLst/>
                          <a:latin typeface="MetaNormal-Roman" panose="020B0502030000020004" pitchFamily="34" charset="0"/>
                          <a:ea typeface="Calibri" panose="020F0502020204030204" pitchFamily="34" charset="0"/>
                          <a:cs typeface="Times New Roman" panose="02020603050405020304" pitchFamily="18" charset="0"/>
                        </a:rPr>
                        <a:t> </a:t>
                      </a:r>
                      <a:r>
                        <a:rPr lang="en-GB" sz="1100" b="1">
                          <a:solidFill>
                            <a:srgbClr val="4472C4"/>
                          </a:solidFill>
                          <a:effectLst/>
                          <a:latin typeface="MetaNormal-Roman" panose="020B0502030000020004" pitchFamily="34" charset="0"/>
                          <a:ea typeface="Calibri" panose="020F0502020204030204" pitchFamily="34" charset="0"/>
                          <a:cs typeface="Times New Roman" panose="02020603050405020304" pitchFamily="18" charset="0"/>
                        </a:rPr>
                        <a:t>education places</a:t>
                      </a:r>
                      <a:r>
                        <a:rPr lang="en-GB" sz="1100">
                          <a:solidFill>
                            <a:srgbClr val="4472C4"/>
                          </a:solidFill>
                          <a:effectLst/>
                          <a:latin typeface="MetaNormal-Roman" panose="020B0502030000020004" pitchFamily="34" charset="0"/>
                          <a:ea typeface="Calibri" panose="020F0502020204030204" pitchFamily="34" charset="0"/>
                          <a:cs typeface="Times New Roman" panose="02020603050405020304" pitchFamily="18" charset="0"/>
                        </a:rPr>
                        <a:t> </a:t>
                      </a:r>
                      <a:r>
                        <a:rPr lang="en-GB" sz="1100">
                          <a:effectLst/>
                          <a:latin typeface="MetaNormal-Roman" panose="020B0502030000020004" pitchFamily="34" charset="0"/>
                          <a:ea typeface="Calibri" panose="020F0502020204030204" pitchFamily="34" charset="0"/>
                          <a:cs typeface="Times New Roman" panose="02020603050405020304" pitchFamily="18" charset="0"/>
                        </a:rPr>
                        <a:t>for all Essex children and young people, underpinned by a network of school partnerships accelerating school improvement.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4796" marR="34796" marT="0" marB="0" anchor="ctr">
                    <a:lnL>
                      <a:noFill/>
                    </a:lnL>
                    <a:lnR>
                      <a:noFill/>
                    </a:lnR>
                    <a:lnT>
                      <a:noFill/>
                    </a:lnT>
                    <a:lnB>
                      <a:noFill/>
                    </a:lnB>
                  </a:tcPr>
                </a:tc>
                <a:tc>
                  <a:txBody>
                    <a:bodyPr/>
                    <a:lstStyle/>
                    <a:p>
                      <a:pPr>
                        <a:lnSpc>
                          <a:spcPct val="107000"/>
                        </a:lnSpc>
                        <a:spcAft>
                          <a:spcPts val="800"/>
                        </a:spcAft>
                      </a:pPr>
                      <a:r>
                        <a:rPr lang="en-GB" sz="1100">
                          <a:effectLst/>
                          <a:latin typeface="MetaNormal-Roman" panose="020B0502030000020004" pitchFamily="34" charset="0"/>
                          <a:ea typeface="Calibri" panose="020F0502020204030204" pitchFamily="34" charset="0"/>
                          <a:cs typeface="Times New Roman" panose="02020603050405020304" pitchFamily="18" charset="0"/>
                        </a:rPr>
                        <a:t>So that every child and young person has a place in a ‘good’ or outstanding’ school which delivers high quality learning experiences, attainment and retention of skills and knowledge and enables successful transition into adult life.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4796" marR="34796" marT="0" marB="0" anchor="ctr">
                    <a:lnL>
                      <a:noFill/>
                    </a:lnL>
                    <a:lnR>
                      <a:noFill/>
                    </a:lnR>
                    <a:lnT>
                      <a:noFill/>
                    </a:lnT>
                    <a:lnB>
                      <a:noFill/>
                    </a:lnB>
                  </a:tcPr>
                </a:tc>
                <a:extLst>
                  <a:ext uri="{0D108BD9-81ED-4DB2-BD59-A6C34878D82A}">
                    <a16:rowId xmlns:a16="http://schemas.microsoft.com/office/drawing/2014/main" val="3586358478"/>
                  </a:ext>
                </a:extLst>
              </a:tr>
              <a:tr h="748052">
                <a:tc>
                  <a:txBody>
                    <a:bodyPr/>
                    <a:lstStyle/>
                    <a:p>
                      <a:pPr algn="r">
                        <a:lnSpc>
                          <a:spcPct val="107000"/>
                        </a:lnSpc>
                        <a:spcAft>
                          <a:spcPts val="800"/>
                        </a:spcAft>
                      </a:pPr>
                      <a:r>
                        <a:rPr lang="en-GB" sz="1100">
                          <a:solidFill>
                            <a:srgbClr val="000000"/>
                          </a:solidFill>
                          <a:effectLst/>
                          <a:latin typeface="MetaNormal-Roman" panose="020B0502030000020004" pitchFamily="34" charset="0"/>
                          <a:ea typeface="Calibri" panose="020F0502020204030204" pitchFamily="34" charset="0"/>
                          <a:cs typeface="Times New Roman" panose="02020603050405020304" pitchFamily="18" charset="0"/>
                        </a:rPr>
                        <a:t>Enable Essex to have a </a:t>
                      </a:r>
                      <a:r>
                        <a:rPr lang="en-GB" sz="1100" b="1">
                          <a:solidFill>
                            <a:srgbClr val="00B050"/>
                          </a:solidFill>
                          <a:effectLst/>
                          <a:latin typeface="MetaNormal-Roman" panose="020B0502030000020004" pitchFamily="34" charset="0"/>
                          <a:ea typeface="Calibri" panose="020F0502020204030204" pitchFamily="34" charset="0"/>
                          <a:cs typeface="Times New Roman" panose="02020603050405020304" pitchFamily="18" charset="0"/>
                        </a:rPr>
                        <a:t>thriving education workforce</a:t>
                      </a:r>
                      <a:r>
                        <a:rPr lang="en-GB" sz="1100">
                          <a:solidFill>
                            <a:srgbClr val="00B050"/>
                          </a:solidFill>
                          <a:effectLst/>
                          <a:latin typeface="MetaNormal-Roman" panose="020B0502030000020004" pitchFamily="34" charset="0"/>
                          <a:ea typeface="Calibri" panose="020F0502020204030204" pitchFamily="34" charset="0"/>
                          <a:cs typeface="Times New Roman" panose="02020603050405020304" pitchFamily="18" charset="0"/>
                        </a:rPr>
                        <a:t> </a:t>
                      </a:r>
                      <a:r>
                        <a:rPr lang="en-GB" sz="1100">
                          <a:solidFill>
                            <a:srgbClr val="000000"/>
                          </a:solidFill>
                          <a:effectLst/>
                          <a:latin typeface="MetaNormal-Roman" panose="020B0502030000020004" pitchFamily="34" charset="0"/>
                          <a:ea typeface="Calibri" panose="020F0502020204030204" pitchFamily="34" charset="0"/>
                          <a:cs typeface="Times New Roman" panose="02020603050405020304" pitchFamily="18" charset="0"/>
                        </a:rPr>
                        <a:t>with access to informal and formal professional learning</a:t>
                      </a:r>
                      <a:r>
                        <a:rPr lang="en-GB" sz="1100" b="1">
                          <a:solidFill>
                            <a:srgbClr val="000000"/>
                          </a:solidFill>
                          <a:effectLst/>
                          <a:latin typeface="MetaNormal-Roman" panose="020B0502030000020004" pitchFamily="34" charset="0"/>
                          <a:ea typeface="Calibri" panose="020F0502020204030204" pitchFamily="34" charset="0"/>
                          <a:cs typeface="Times New Roman" panose="02020603050405020304" pitchFamily="18" charset="0"/>
                        </a:rPr>
                        <a:t> </a:t>
                      </a:r>
                      <a:r>
                        <a:rPr lang="en-GB" sz="1100">
                          <a:solidFill>
                            <a:srgbClr val="000000"/>
                          </a:solidFill>
                          <a:effectLst/>
                          <a:latin typeface="MetaNormal-Roman" panose="020B0502030000020004" pitchFamily="34" charset="0"/>
                          <a:ea typeface="Calibri" panose="020F0502020204030204" pitchFamily="34" charset="0"/>
                          <a:cs typeface="Times New Roman" panose="02020603050405020304" pitchFamily="18" charset="0"/>
                        </a:rPr>
                        <a:t>opportunities and </a:t>
                      </a:r>
                      <a:r>
                        <a:rPr lang="en-GB" sz="1100" b="1">
                          <a:solidFill>
                            <a:srgbClr val="00B050"/>
                          </a:solidFill>
                          <a:effectLst/>
                          <a:latin typeface="MetaNormal-Roman" panose="020B0502030000020004" pitchFamily="34" charset="0"/>
                          <a:ea typeface="Calibri" panose="020F0502020204030204" pitchFamily="34" charset="0"/>
                          <a:cs typeface="Times New Roman" panose="02020603050405020304" pitchFamily="18" charset="0"/>
                        </a:rPr>
                        <a:t>wellbeing</a:t>
                      </a:r>
                      <a:r>
                        <a:rPr lang="en-GB" sz="1100">
                          <a:solidFill>
                            <a:srgbClr val="000000"/>
                          </a:solidFill>
                          <a:effectLst/>
                          <a:latin typeface="MetaNormal-Roman" panose="020B0502030000020004" pitchFamily="34" charset="0"/>
                          <a:ea typeface="Calibri" panose="020F0502020204030204" pitchFamily="34" charset="0"/>
                          <a:cs typeface="Times New Roman" panose="02020603050405020304" pitchFamily="18" charset="0"/>
                        </a:rPr>
                        <a:t> support initiatives.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4796" marR="34796" marT="0" marB="0" anchor="ctr">
                    <a:lnL>
                      <a:noFill/>
                    </a:lnL>
                    <a:lnR>
                      <a:noFill/>
                    </a:lnR>
                    <a:lnT>
                      <a:noFill/>
                    </a:lnT>
                    <a:lnB>
                      <a:noFill/>
                    </a:lnB>
                    <a:solidFill>
                      <a:srgbClr val="F2F2F2"/>
                    </a:solidFill>
                  </a:tcPr>
                </a:tc>
                <a:tc>
                  <a:txBody>
                    <a:bodyPr/>
                    <a:lstStyle/>
                    <a:p>
                      <a:pPr>
                        <a:lnSpc>
                          <a:spcPct val="107000"/>
                        </a:lnSpc>
                        <a:spcAft>
                          <a:spcPts val="800"/>
                        </a:spcAft>
                      </a:pPr>
                      <a:r>
                        <a:rPr lang="en-GB" sz="1100">
                          <a:solidFill>
                            <a:srgbClr val="000000"/>
                          </a:solidFill>
                          <a:effectLst/>
                          <a:latin typeface="MetaNormal-Roman" panose="020B0502030000020004" pitchFamily="34" charset="0"/>
                          <a:ea typeface="Calibri" panose="020F0502020204030204" pitchFamily="34" charset="0"/>
                          <a:cs typeface="Times New Roman" panose="02020603050405020304" pitchFamily="18" charset="0"/>
                        </a:rPr>
                        <a:t>So that the delivery of high-quality teaching and learning can be sustained and our best talent nurtured and retained within Essex for the benefit of children and young people.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4796" marR="34796" marT="0" marB="0" anchor="ctr">
                    <a:lnL>
                      <a:noFill/>
                    </a:lnL>
                    <a:lnR>
                      <a:noFill/>
                    </a:lnR>
                    <a:lnT>
                      <a:noFill/>
                    </a:lnT>
                    <a:lnB>
                      <a:noFill/>
                    </a:lnB>
                    <a:solidFill>
                      <a:srgbClr val="F2F2F2"/>
                    </a:solidFill>
                  </a:tcPr>
                </a:tc>
                <a:extLst>
                  <a:ext uri="{0D108BD9-81ED-4DB2-BD59-A6C34878D82A}">
                    <a16:rowId xmlns:a16="http://schemas.microsoft.com/office/drawing/2014/main" val="4059388468"/>
                  </a:ext>
                </a:extLst>
              </a:tr>
            </a:tbl>
          </a:graphicData>
        </a:graphic>
      </p:graphicFrame>
      <p:sp>
        <p:nvSpPr>
          <p:cNvPr id="4" name="Rectangle 3">
            <a:extLst>
              <a:ext uri="{FF2B5EF4-FFF2-40B4-BE49-F238E27FC236}">
                <a16:creationId xmlns:a16="http://schemas.microsoft.com/office/drawing/2014/main" id="{F41CB861-46D8-42D8-90D9-CD35AD5E0982}"/>
              </a:ext>
            </a:extLst>
          </p:cNvPr>
          <p:cNvSpPr/>
          <p:nvPr/>
        </p:nvSpPr>
        <p:spPr bwMode="auto">
          <a:xfrm>
            <a:off x="0" y="0"/>
            <a:ext cx="539552" cy="6858000"/>
          </a:xfrm>
          <a:prstGeom prst="rect">
            <a:avLst/>
          </a:prstGeom>
          <a:solidFill>
            <a:srgbClr val="6A3460"/>
          </a:solidFill>
          <a:ln w="9525" cap="flat" cmpd="sng" algn="ctr">
            <a:solidFill>
              <a:srgbClr val="6825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6" name="Picture 5">
            <a:extLst>
              <a:ext uri="{FF2B5EF4-FFF2-40B4-BE49-F238E27FC236}">
                <a16:creationId xmlns:a16="http://schemas.microsoft.com/office/drawing/2014/main" id="{FA533D48-D19E-4C99-AEDD-A7595D3FFDC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Tree>
    <p:extLst>
      <p:ext uri="{BB962C8B-B14F-4D97-AF65-F5344CB8AC3E}">
        <p14:creationId xmlns:p14="http://schemas.microsoft.com/office/powerpoint/2010/main" val="2319512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2AACA6E1-DE76-4F83-8C35-0DB0F3BFF4CE}"/>
              </a:ext>
            </a:extLst>
          </p:cNvPr>
          <p:cNvPicPr>
            <a:picLocks noChangeAspect="1"/>
          </p:cNvPicPr>
          <p:nvPr/>
        </p:nvPicPr>
        <p:blipFill rotWithShape="1">
          <a:blip r:embed="rId3">
            <a:alphaModFix amt="70000"/>
          </a:blip>
          <a:srcRect l="15805" r="21959" b="-1"/>
          <a:stretch/>
        </p:blipFill>
        <p:spPr>
          <a:xfrm>
            <a:off x="4348157" y="857257"/>
            <a:ext cx="4795614" cy="5143493"/>
          </a:xfrm>
          <a:prstGeom prst="rect">
            <a:avLst/>
          </a:prstGeom>
        </p:spPr>
      </p:pic>
      <p:pic>
        <p:nvPicPr>
          <p:cNvPr id="83" name="Picture 73">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857250"/>
            <a:ext cx="9144000" cy="5143500"/>
          </a:xfrm>
          <a:prstGeom prst="rect">
            <a:avLst/>
          </a:prstGeom>
        </p:spPr>
      </p:pic>
      <p:sp>
        <p:nvSpPr>
          <p:cNvPr id="2" name="Title 1">
            <a:extLst>
              <a:ext uri="{FF2B5EF4-FFF2-40B4-BE49-F238E27FC236}">
                <a16:creationId xmlns:a16="http://schemas.microsoft.com/office/drawing/2014/main" id="{A385643A-BAB5-4ECC-9E26-0C74CF66F752}"/>
              </a:ext>
            </a:extLst>
          </p:cNvPr>
          <p:cNvSpPr>
            <a:spLocks noGrp="1"/>
          </p:cNvSpPr>
          <p:nvPr>
            <p:ph type="title"/>
          </p:nvPr>
        </p:nvSpPr>
        <p:spPr>
          <a:xfrm>
            <a:off x="395536" y="195378"/>
            <a:ext cx="6912768" cy="872290"/>
          </a:xfrm>
        </p:spPr>
        <p:txBody>
          <a:bodyPr>
            <a:normAutofit/>
          </a:bodyPr>
          <a:lstStyle/>
          <a:p>
            <a:r>
              <a:rPr lang="en-GB" b="1">
                <a:solidFill>
                  <a:srgbClr val="000000"/>
                </a:solidFill>
                <a:latin typeface="Arial" panose="020B0604020202020204" pitchFamily="34" charset="0"/>
                <a:cs typeface="Arial" panose="020B0604020202020204" pitchFamily="34" charset="0"/>
              </a:rPr>
              <a:t>Early Years and Childcare Vision</a:t>
            </a:r>
            <a:endParaRPr lang="en-GB">
              <a:solidFill>
                <a:srgbClr val="00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8FB2AE9-A8E4-4F6C-960F-7101756CB4A2}"/>
              </a:ext>
            </a:extLst>
          </p:cNvPr>
          <p:cNvSpPr>
            <a:spLocks noGrp="1"/>
          </p:cNvSpPr>
          <p:nvPr>
            <p:ph idx="1"/>
          </p:nvPr>
        </p:nvSpPr>
        <p:spPr>
          <a:xfrm>
            <a:off x="395536" y="1630060"/>
            <a:ext cx="4032448" cy="4355767"/>
          </a:xfrm>
        </p:spPr>
        <p:txBody>
          <a:bodyPr anchor="ctr">
            <a:noAutofit/>
          </a:bodyPr>
          <a:lstStyle/>
          <a:p>
            <a:pPr marL="0" indent="0" algn="just">
              <a:lnSpc>
                <a:spcPct val="107000"/>
              </a:lnSpc>
              <a:spcBef>
                <a:spcPts val="450"/>
              </a:spcBef>
              <a:buNone/>
            </a:pPr>
            <a:r>
              <a:rPr lang="en-GB" sz="1400">
                <a:ea typeface="Calibri" panose="020F0502020204030204" pitchFamily="34" charset="0"/>
                <a:cs typeface="Times New Roman" panose="02020603050405020304" pitchFamily="18" charset="0"/>
              </a:rPr>
              <a:t>In Essex there will be no </a:t>
            </a:r>
            <a:r>
              <a:rPr lang="en-GB" sz="1400"/>
              <a:t>barriers to children achieving the best they can be </a:t>
            </a:r>
            <a:r>
              <a:rPr lang="en-GB" sz="1400">
                <a:solidFill>
                  <a:srgbClr val="000000"/>
                </a:solidFill>
              </a:rPr>
              <a:t>and realising their full potential.  To achieve this vision, we will ensure: </a:t>
            </a:r>
          </a:p>
          <a:p>
            <a:pPr marL="162000" indent="-162000" algn="just">
              <a:lnSpc>
                <a:spcPct val="100000"/>
              </a:lnSpc>
              <a:spcBef>
                <a:spcPts val="450"/>
              </a:spcBef>
            </a:pPr>
            <a:r>
              <a:rPr lang="en-GB" sz="1400">
                <a:solidFill>
                  <a:srgbClr val="000000"/>
                </a:solidFill>
              </a:rPr>
              <a:t>There are sufficient affordable, quality and inclusive early years and childcare places for all children in Essex</a:t>
            </a:r>
          </a:p>
          <a:p>
            <a:pPr marL="162000" indent="-162000" algn="just">
              <a:lnSpc>
                <a:spcPct val="100000"/>
              </a:lnSpc>
              <a:spcBef>
                <a:spcPts val="450"/>
              </a:spcBef>
            </a:pPr>
            <a:r>
              <a:rPr lang="en-GB" sz="1400">
                <a:solidFill>
                  <a:srgbClr val="000000"/>
                </a:solidFill>
              </a:rPr>
              <a:t>All schools in Essex are inclusive and provide quality education for children no matter what their needs are </a:t>
            </a:r>
          </a:p>
          <a:p>
            <a:pPr marL="162000" indent="-162000" algn="just">
              <a:lnSpc>
                <a:spcPct val="100000"/>
              </a:lnSpc>
              <a:spcBef>
                <a:spcPts val="450"/>
              </a:spcBef>
            </a:pPr>
            <a:r>
              <a:rPr lang="en-GB" sz="1400">
                <a:solidFill>
                  <a:srgbClr val="000000"/>
                </a:solidFill>
              </a:rPr>
              <a:t>All children in Essex are supported through all their transitions in Early Years</a:t>
            </a:r>
          </a:p>
          <a:p>
            <a:pPr marL="162000" indent="-162000" algn="just">
              <a:lnSpc>
                <a:spcPct val="100000"/>
              </a:lnSpc>
              <a:spcBef>
                <a:spcPts val="450"/>
              </a:spcBef>
            </a:pPr>
            <a:r>
              <a:rPr lang="en-GB" sz="1400">
                <a:solidFill>
                  <a:srgbClr val="000000"/>
                </a:solidFill>
              </a:rPr>
              <a:t>All families are supported to be the best they can be </a:t>
            </a:r>
            <a:endParaRPr lang="en-GB" sz="1400">
              <a:cs typeface="Times New Roman" panose="02020603050405020304" pitchFamily="18" charset="0"/>
            </a:endParaRPr>
          </a:p>
          <a:p>
            <a:pPr marL="162000" indent="-162000" algn="just">
              <a:lnSpc>
                <a:spcPct val="100000"/>
              </a:lnSpc>
              <a:spcBef>
                <a:spcPts val="450"/>
              </a:spcBef>
            </a:pPr>
            <a:r>
              <a:rPr lang="en-GB" sz="1400">
                <a:solidFill>
                  <a:srgbClr val="000000"/>
                </a:solidFill>
              </a:rPr>
              <a:t>Families understand the services available to them and how they can access these </a:t>
            </a:r>
          </a:p>
          <a:p>
            <a:pPr marL="162000" indent="-162000" algn="just">
              <a:lnSpc>
                <a:spcPct val="100000"/>
              </a:lnSpc>
              <a:spcBef>
                <a:spcPts val="450"/>
              </a:spcBef>
            </a:pPr>
            <a:r>
              <a:rPr lang="en-GB" sz="1400">
                <a:solidFill>
                  <a:srgbClr val="000000"/>
                </a:solidFill>
              </a:rPr>
              <a:t>All children in Essex can express themselves in their individual way and are confident in how they communicate with others </a:t>
            </a:r>
          </a:p>
          <a:p>
            <a:pPr marL="162000" indent="-162000" algn="just">
              <a:lnSpc>
                <a:spcPct val="100000"/>
              </a:lnSpc>
              <a:spcBef>
                <a:spcPts val="450"/>
              </a:spcBef>
            </a:pPr>
            <a:r>
              <a:rPr lang="en-GB" sz="1400">
                <a:solidFill>
                  <a:srgbClr val="000000"/>
                </a:solidFill>
              </a:rPr>
              <a:t>Essex County Council provides access to the support and expertise needed to fulfil this vision</a:t>
            </a:r>
            <a:endParaRPr lang="en-GB" sz="1400">
              <a:ea typeface="Times New Roman" panose="02020603050405020304" pitchFamily="18" charset="0"/>
              <a:cs typeface="Times New Roman" panose="02020603050405020304" pitchFamily="18" charset="0"/>
            </a:endParaRPr>
          </a:p>
        </p:txBody>
      </p:sp>
      <p:sp>
        <p:nvSpPr>
          <p:cNvPr id="67" name="Title 1">
            <a:extLst>
              <a:ext uri="{FF2B5EF4-FFF2-40B4-BE49-F238E27FC236}">
                <a16:creationId xmlns:a16="http://schemas.microsoft.com/office/drawing/2014/main" id="{F5D4FC85-6431-4F7D-A1D4-271433C00C09}"/>
              </a:ext>
            </a:extLst>
          </p:cNvPr>
          <p:cNvSpPr txBox="1">
            <a:spLocks/>
          </p:cNvSpPr>
          <p:nvPr/>
        </p:nvSpPr>
        <p:spPr>
          <a:xfrm>
            <a:off x="1931571" y="1030265"/>
            <a:ext cx="5096865" cy="599795"/>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783" fontAlgn="auto">
              <a:spcAft>
                <a:spcPts val="0"/>
              </a:spcAft>
            </a:pPr>
            <a:endParaRPr lang="en-GB" sz="3300" b="1">
              <a:solidFill>
                <a:srgbClr val="1F497D"/>
              </a:solidFill>
              <a:latin typeface="Calibri Light" panose="020F0302020204030204"/>
            </a:endParaRPr>
          </a:p>
        </p:txBody>
      </p:sp>
      <p:pic>
        <p:nvPicPr>
          <p:cNvPr id="7" name="Picture 6">
            <a:extLst>
              <a:ext uri="{FF2B5EF4-FFF2-40B4-BE49-F238E27FC236}">
                <a16:creationId xmlns:a16="http://schemas.microsoft.com/office/drawing/2014/main" id="{CFCFF6E9-868F-4504-BCEE-7AC6C798DE6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pic>
        <p:nvPicPr>
          <p:cNvPr id="9" name="Picture 8">
            <a:extLst>
              <a:ext uri="{FF2B5EF4-FFF2-40B4-BE49-F238E27FC236}">
                <a16:creationId xmlns:a16="http://schemas.microsoft.com/office/drawing/2014/main" id="{4FE0AC4E-A009-4420-B77B-C152A50A7144}"/>
              </a:ext>
            </a:extLst>
          </p:cNvPr>
          <p:cNvPicPr>
            <a:picLocks noChangeAspect="1"/>
          </p:cNvPicPr>
          <p:nvPr/>
        </p:nvPicPr>
        <p:blipFill>
          <a:blip r:embed="rId6">
            <a:alphaModFix amt="70000"/>
          </a:blip>
          <a:stretch>
            <a:fillRect/>
          </a:stretch>
        </p:blipFill>
        <p:spPr>
          <a:xfrm rot="5400000">
            <a:off x="-3302554" y="3303929"/>
            <a:ext cx="6857999" cy="250144"/>
          </a:xfrm>
          <a:prstGeom prst="rect">
            <a:avLst/>
          </a:prstGeom>
        </p:spPr>
      </p:pic>
    </p:spTree>
    <p:extLst>
      <p:ext uri="{BB962C8B-B14F-4D97-AF65-F5344CB8AC3E}">
        <p14:creationId xmlns:p14="http://schemas.microsoft.com/office/powerpoint/2010/main" val="1814433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1F152E-2C36-45C4-BBB7-45AB3C76B1FA}"/>
              </a:ext>
            </a:extLst>
          </p:cNvPr>
          <p:cNvSpPr>
            <a:spLocks noGrp="1"/>
          </p:cNvSpPr>
          <p:nvPr>
            <p:ph type="title"/>
          </p:nvPr>
        </p:nvSpPr>
        <p:spPr>
          <a:xfrm>
            <a:off x="1037673" y="348865"/>
            <a:ext cx="7288583" cy="1576446"/>
          </a:xfrm>
        </p:spPr>
        <p:txBody>
          <a:bodyPr anchor="ctr">
            <a:normAutofit/>
          </a:bodyPr>
          <a:lstStyle/>
          <a:p>
            <a:pPr>
              <a:spcAft>
                <a:spcPts val="600"/>
              </a:spcAft>
            </a:pPr>
            <a:r>
              <a:rPr lang="en-GB" sz="3500" b="1" u="sng">
                <a:solidFill>
                  <a:srgbClr val="FFFFFF"/>
                </a:solidFill>
                <a:latin typeface="Calibri" panose="020F0502020204030204" pitchFamily="34" charset="0"/>
                <a:ea typeface="Calibri" panose="020F0502020204030204" pitchFamily="34" charset="0"/>
                <a:cs typeface="Times New Roman" panose="02020603050405020304" pitchFamily="18" charset="0"/>
              </a:rPr>
              <a:t>Our Strategy Aims</a:t>
            </a:r>
            <a:br>
              <a:rPr lang="en-GB" sz="3500" b="1" u="sng">
                <a:solidFill>
                  <a:srgbClr val="FFFFFF"/>
                </a:solidFill>
                <a:latin typeface="Calibri" panose="020F0502020204030204" pitchFamily="34" charset="0"/>
                <a:ea typeface="Calibri" panose="020F0502020204030204" pitchFamily="34" charset="0"/>
                <a:cs typeface="Times New Roman" panose="02020603050405020304" pitchFamily="18" charset="0"/>
              </a:rPr>
            </a:br>
            <a:r>
              <a:rPr lang="en-GB" sz="3500">
                <a:solidFill>
                  <a:srgbClr val="FFFFFF"/>
                </a:solidFill>
                <a:latin typeface="Calibri" panose="020F0502020204030204" pitchFamily="34" charset="0"/>
                <a:ea typeface="Calibri" panose="020F0502020204030204" pitchFamily="34" charset="0"/>
                <a:cs typeface="Times New Roman" panose="02020603050405020304" pitchFamily="18" charset="0"/>
              </a:rPr>
              <a:t>To implement our vision, we have agreed the following six aims: </a:t>
            </a:r>
          </a:p>
        </p:txBody>
      </p:sp>
      <p:graphicFrame>
        <p:nvGraphicFramePr>
          <p:cNvPr id="10" name="Content Placeholder 2">
            <a:extLst>
              <a:ext uri="{FF2B5EF4-FFF2-40B4-BE49-F238E27FC236}">
                <a16:creationId xmlns:a16="http://schemas.microsoft.com/office/drawing/2014/main" id="{B4D8B243-1E98-4137-8A02-EEE5F9E0C796}"/>
              </a:ext>
            </a:extLst>
          </p:cNvPr>
          <p:cNvGraphicFramePr>
            <a:graphicFrameLocks noGrp="1"/>
          </p:cNvGraphicFramePr>
          <p:nvPr>
            <p:ph idx="1"/>
            <p:extLst>
              <p:ext uri="{D42A27DB-BD31-4B8C-83A1-F6EECF244321}">
                <p14:modId xmlns:p14="http://schemas.microsoft.com/office/powerpoint/2010/main" val="1711549241"/>
              </p:ext>
            </p:extLst>
          </p:nvPr>
        </p:nvGraphicFramePr>
        <p:xfrm>
          <a:off x="483042" y="2170031"/>
          <a:ext cx="8337430" cy="457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02F0EFD5-E42A-43CB-A671-AD8239F9DB3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Tree>
    <p:extLst>
      <p:ext uri="{BB962C8B-B14F-4D97-AF65-F5344CB8AC3E}">
        <p14:creationId xmlns:p14="http://schemas.microsoft.com/office/powerpoint/2010/main" val="269008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92244-9F05-465E-9A92-5EADA064363E}"/>
              </a:ext>
            </a:extLst>
          </p:cNvPr>
          <p:cNvSpPr>
            <a:spLocks noGrp="1"/>
          </p:cNvSpPr>
          <p:nvPr>
            <p:ph type="title"/>
          </p:nvPr>
        </p:nvSpPr>
        <p:spPr>
          <a:xfrm>
            <a:off x="251518" y="151826"/>
            <a:ext cx="8892482" cy="748309"/>
          </a:xfrm>
        </p:spPr>
        <p:txBody>
          <a:bodyPr>
            <a:normAutofit fontScale="90000"/>
          </a:bodyPr>
          <a:lstStyle/>
          <a:p>
            <a:pPr algn="ctr"/>
            <a:r>
              <a:rPr lang="en-GB" sz="3000" b="1">
                <a:latin typeface="Arial" panose="020B0604020202020204" pitchFamily="34" charset="0"/>
                <a:cs typeface="Arial" panose="020B0604020202020204" pitchFamily="34" charset="0"/>
              </a:rPr>
              <a:t>What are the key priorities for Year 1 </a:t>
            </a:r>
            <a:br>
              <a:rPr lang="en-GB" sz="3000" b="1">
                <a:latin typeface="Arial" panose="020B0604020202020204" pitchFamily="34" charset="0"/>
                <a:cs typeface="Arial" panose="020B0604020202020204" pitchFamily="34" charset="0"/>
              </a:rPr>
            </a:br>
            <a:r>
              <a:rPr lang="en-GB" sz="3000" b="1">
                <a:latin typeface="Arial" panose="020B0604020202020204" pitchFamily="34" charset="0"/>
                <a:cs typeface="Arial" panose="020B0604020202020204" pitchFamily="34" charset="0"/>
              </a:rPr>
              <a:t>of the new Strategy?</a:t>
            </a:r>
          </a:p>
        </p:txBody>
      </p:sp>
      <p:sp>
        <p:nvSpPr>
          <p:cNvPr id="3" name="Content Placeholder 2">
            <a:extLst>
              <a:ext uri="{FF2B5EF4-FFF2-40B4-BE49-F238E27FC236}">
                <a16:creationId xmlns:a16="http://schemas.microsoft.com/office/drawing/2014/main" id="{69CB36D8-8D89-4809-BF04-BFC06294DFB2}"/>
              </a:ext>
            </a:extLst>
          </p:cNvPr>
          <p:cNvSpPr>
            <a:spLocks noGrp="1"/>
          </p:cNvSpPr>
          <p:nvPr>
            <p:ph idx="1"/>
          </p:nvPr>
        </p:nvSpPr>
        <p:spPr>
          <a:xfrm>
            <a:off x="395892" y="1340929"/>
            <a:ext cx="4032092" cy="5616463"/>
          </a:xfrm>
        </p:spPr>
        <p:txBody>
          <a:bodyPr>
            <a:normAutofit fontScale="47500" lnSpcReduction="20000"/>
          </a:bodyPr>
          <a:lstStyle/>
          <a:p>
            <a:pPr marL="0" indent="0" algn="just">
              <a:buNone/>
            </a:pPr>
            <a:r>
              <a:rPr lang="en-GB" sz="2900">
                <a:latin typeface="+mj-lt"/>
                <a:ea typeface="Calibri" panose="020F0502020204030204" pitchFamily="34" charset="0"/>
                <a:cs typeface="Times New Roman" panose="02020603050405020304" pitchFamily="18" charset="0"/>
              </a:rPr>
              <a:t>The insight we have at this point tells us we need to focus our year one plan on the following elements;</a:t>
            </a:r>
          </a:p>
          <a:p>
            <a:pPr marL="170974" indent="-170974" algn="just"/>
            <a:r>
              <a:rPr lang="en-GB" sz="2900">
                <a:latin typeface="+mj-lt"/>
                <a:ea typeface="Calibri" panose="020F0502020204030204" pitchFamily="34" charset="0"/>
                <a:cs typeface="Times New Roman" panose="02020603050405020304" pitchFamily="18" charset="0"/>
              </a:rPr>
              <a:t>Continue to build on the good outcomes we have achieved so far in the last strategy, with an ambition to further increase the % of children achieving GLD</a:t>
            </a:r>
          </a:p>
          <a:p>
            <a:pPr marL="170974" indent="-170974" algn="just"/>
            <a:r>
              <a:rPr lang="en-GB" sz="2900">
                <a:latin typeface="+mj-lt"/>
                <a:ea typeface="Calibri" panose="020F0502020204030204" pitchFamily="34" charset="0"/>
                <a:cs typeface="Times New Roman" panose="02020603050405020304" pitchFamily="18" charset="0"/>
              </a:rPr>
              <a:t>Focus on identifying those children as early as possible that will need more support, </a:t>
            </a:r>
            <a:r>
              <a:rPr lang="en-GB" sz="2900" err="1">
                <a:latin typeface="+mj-lt"/>
                <a:ea typeface="Calibri" panose="020F0502020204030204" pitchFamily="34" charset="0"/>
                <a:cs typeface="Times New Roman" panose="02020603050405020304" pitchFamily="18" charset="0"/>
              </a:rPr>
              <a:t>ie</a:t>
            </a:r>
            <a:r>
              <a:rPr lang="en-GB" sz="2900">
                <a:latin typeface="+mj-lt"/>
                <a:ea typeface="Calibri" panose="020F0502020204030204" pitchFamily="34" charset="0"/>
                <a:cs typeface="Times New Roman" panose="02020603050405020304" pitchFamily="18" charset="0"/>
              </a:rPr>
              <a:t> improved assessment at the 2 year check, focusing on the cohorts we know generally do not achieve a GLD </a:t>
            </a:r>
            <a:r>
              <a:rPr lang="en-GB" sz="2900" err="1">
                <a:latin typeface="+mj-lt"/>
                <a:ea typeface="Calibri" panose="020F0502020204030204" pitchFamily="34" charset="0"/>
                <a:cs typeface="Times New Roman" panose="02020603050405020304" pitchFamily="18" charset="0"/>
              </a:rPr>
              <a:t>ie</a:t>
            </a:r>
            <a:r>
              <a:rPr lang="en-GB" sz="2900">
                <a:latin typeface="+mj-lt"/>
                <a:ea typeface="Calibri" panose="020F0502020204030204" pitchFamily="34" charset="0"/>
                <a:cs typeface="Times New Roman" panose="02020603050405020304" pitchFamily="18" charset="0"/>
              </a:rPr>
              <a:t> summer born / SEN</a:t>
            </a:r>
          </a:p>
          <a:p>
            <a:pPr marL="170974" indent="-170974" algn="just"/>
            <a:r>
              <a:rPr lang="en-GB" sz="2900">
                <a:latin typeface="+mj-lt"/>
                <a:ea typeface="Calibri" panose="020F0502020204030204" pitchFamily="34" charset="0"/>
                <a:cs typeface="Times New Roman" panose="02020603050405020304" pitchFamily="18" charset="0"/>
              </a:rPr>
              <a:t>Increase the take up for eligible 2 year olds to access a funded learning place.</a:t>
            </a:r>
          </a:p>
          <a:p>
            <a:pPr marL="170974" indent="-170974" algn="just"/>
            <a:r>
              <a:rPr lang="en-GB" sz="2900">
                <a:latin typeface="+mj-lt"/>
                <a:ea typeface="Calibri" panose="020F0502020204030204" pitchFamily="34" charset="0"/>
                <a:cs typeface="Times New Roman" panose="02020603050405020304" pitchFamily="18" charset="0"/>
              </a:rPr>
              <a:t>Focus on economically disadvantaged children to help narrow their word gap</a:t>
            </a:r>
          </a:p>
          <a:p>
            <a:pPr marL="170974" indent="-170974" algn="just"/>
            <a:r>
              <a:rPr lang="en-GB" sz="2900">
                <a:latin typeface="+mj-lt"/>
                <a:ea typeface="Calibri" panose="020F0502020204030204" pitchFamily="34" charset="0"/>
                <a:cs typeface="Times New Roman" panose="02020603050405020304" pitchFamily="18" charset="0"/>
              </a:rPr>
              <a:t>Contributing to the Levelling Up Agenda with a focus on the Strong Foundations in Early Years goal</a:t>
            </a:r>
          </a:p>
          <a:p>
            <a:pPr marL="170974" indent="-170974" algn="just"/>
            <a:r>
              <a:rPr lang="en-GB" sz="2900">
                <a:latin typeface="+mj-lt"/>
                <a:ea typeface="Calibri" panose="020F0502020204030204" pitchFamily="34" charset="0"/>
                <a:cs typeface="Times New Roman" panose="02020603050405020304" pitchFamily="18" charset="0"/>
              </a:rPr>
              <a:t>The impact of Covid-19 on young children's learning</a:t>
            </a:r>
          </a:p>
          <a:p>
            <a:pPr marL="170974" indent="-170974" algn="just"/>
            <a:r>
              <a:rPr lang="en-GB" sz="2900">
                <a:latin typeface="+mj-lt"/>
                <a:ea typeface="Calibri" panose="020F0502020204030204" pitchFamily="34" charset="0"/>
                <a:cs typeface="Times New Roman" panose="02020603050405020304" pitchFamily="18" charset="0"/>
              </a:rPr>
              <a:t>Making sure our Parents are as informed as they can be in order to make the right choices</a:t>
            </a:r>
          </a:p>
          <a:p>
            <a:pPr marL="170974" indent="-170974" algn="just"/>
            <a:r>
              <a:rPr lang="en-GB" sz="2900">
                <a:latin typeface="+mj-lt"/>
                <a:ea typeface="Calibri" panose="020F0502020204030204" pitchFamily="34" charset="0"/>
                <a:cs typeface="Times New Roman" panose="02020603050405020304" pitchFamily="18" charset="0"/>
              </a:rPr>
              <a:t>Launch of a new Essex Early Years and Childcare Charter</a:t>
            </a:r>
          </a:p>
          <a:p>
            <a:pPr marL="0" indent="0">
              <a:buNone/>
            </a:pPr>
            <a:endParaRPr lang="en-GB" sz="2900">
              <a:latin typeface="+mj-lt"/>
              <a:ea typeface="Calibri" panose="020F0502020204030204" pitchFamily="34" charset="0"/>
              <a:cs typeface="Times New Roman" panose="02020603050405020304" pitchFamily="18" charset="0"/>
            </a:endParaRPr>
          </a:p>
          <a:p>
            <a:pPr marL="0" indent="0">
              <a:buNone/>
            </a:pPr>
            <a:r>
              <a:rPr lang="en-GB" sz="2900" b="1" i="1">
                <a:latin typeface="+mj-lt"/>
                <a:ea typeface="Calibri" panose="020F0502020204030204" pitchFamily="34" charset="0"/>
                <a:cs typeface="Times New Roman" panose="02020603050405020304" pitchFamily="18" charset="0"/>
              </a:rPr>
              <a:t>All of the above will be set out in a detailed Delivery Plan </a:t>
            </a:r>
          </a:p>
          <a:p>
            <a:pPr marL="342892" lvl="1" indent="0">
              <a:buNone/>
            </a:pPr>
            <a:endParaRPr lang="en-GB" sz="1500">
              <a:latin typeface="+mj-lt"/>
              <a:ea typeface="Calibri" panose="020F0502020204030204" pitchFamily="34" charset="0"/>
              <a:cs typeface="Times New Roman" panose="02020603050405020304" pitchFamily="18" charset="0"/>
            </a:endParaRPr>
          </a:p>
          <a:p>
            <a:endParaRPr lang="en-GB" sz="1500">
              <a:latin typeface="+mj-lt"/>
            </a:endParaRPr>
          </a:p>
        </p:txBody>
      </p:sp>
      <p:pic>
        <p:nvPicPr>
          <p:cNvPr id="5" name="Picture 4">
            <a:extLst>
              <a:ext uri="{FF2B5EF4-FFF2-40B4-BE49-F238E27FC236}">
                <a16:creationId xmlns:a16="http://schemas.microsoft.com/office/drawing/2014/main" id="{47AE4724-371D-452E-80B9-66D4342ACCCA}"/>
              </a:ext>
            </a:extLst>
          </p:cNvPr>
          <p:cNvPicPr>
            <a:picLocks noChangeAspect="1"/>
          </p:cNvPicPr>
          <p:nvPr/>
        </p:nvPicPr>
        <p:blipFill>
          <a:blip r:embed="rId2">
            <a:alphaModFix amt="70000"/>
          </a:blip>
          <a:stretch>
            <a:fillRect/>
          </a:stretch>
        </p:blipFill>
        <p:spPr>
          <a:xfrm rot="5400000">
            <a:off x="-3302554" y="3303929"/>
            <a:ext cx="6857999" cy="250144"/>
          </a:xfrm>
          <a:prstGeom prst="rect">
            <a:avLst/>
          </a:prstGeom>
        </p:spPr>
      </p:pic>
      <p:pic>
        <p:nvPicPr>
          <p:cNvPr id="7" name="Picture 6" descr="Child photographing toys">
            <a:extLst>
              <a:ext uri="{FF2B5EF4-FFF2-40B4-BE49-F238E27FC236}">
                <a16:creationId xmlns:a16="http://schemas.microsoft.com/office/drawing/2014/main" id="{B6D5731D-975E-4AC4-A277-0F2B3B54CF11}"/>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a:stretch/>
        </p:blipFill>
        <p:spPr>
          <a:xfrm>
            <a:off x="4585793" y="1989466"/>
            <a:ext cx="4440500" cy="2879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6FA084F9-4B6C-4D13-BAEE-75EF9F92011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Tree>
    <p:extLst>
      <p:ext uri="{BB962C8B-B14F-4D97-AF65-F5344CB8AC3E}">
        <p14:creationId xmlns:p14="http://schemas.microsoft.com/office/powerpoint/2010/main" val="2250224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32">
            <a:extLst>
              <a:ext uri="{FF2B5EF4-FFF2-40B4-BE49-F238E27FC236}">
                <a16:creationId xmlns:a16="http://schemas.microsoft.com/office/drawing/2014/main" id="{979E27D9-03C7-44E2-9FF8-15D0C8506A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2946DC41-7E8A-4BAF-B887-354B548B4DED}"/>
              </a:ext>
            </a:extLst>
          </p:cNvPr>
          <p:cNvSpPr>
            <a:spLocks noGrp="1"/>
          </p:cNvSpPr>
          <p:nvPr>
            <p:ph type="title"/>
          </p:nvPr>
        </p:nvSpPr>
        <p:spPr>
          <a:xfrm>
            <a:off x="440606" y="1513156"/>
            <a:ext cx="2327856" cy="3316407"/>
          </a:xfrm>
          <a:solidFill>
            <a:schemeClr val="accent4">
              <a:lumMod val="20000"/>
              <a:lumOff val="80000"/>
            </a:schemeClr>
          </a:solidFill>
          <a:ln>
            <a:solidFill>
              <a:schemeClr val="accent1"/>
            </a:solidFill>
          </a:ln>
        </p:spPr>
        <p:txBody>
          <a:bodyPr anchor="t">
            <a:normAutofit/>
          </a:bodyPr>
          <a:lstStyle/>
          <a:p>
            <a:pPr algn="r"/>
            <a:r>
              <a:rPr lang="en-GB" sz="2100" b="1">
                <a:latin typeface="+mn-lt"/>
              </a:rPr>
              <a:t>Aim 1 Outcomes</a:t>
            </a:r>
            <a:r>
              <a:rPr lang="en-GB" sz="2100" b="1"/>
              <a:t>: </a:t>
            </a:r>
            <a:r>
              <a:rPr lang="en-GB" sz="2100">
                <a:latin typeface="+mn-lt"/>
              </a:rPr>
              <a:t>Children and their families achieve their potential with support from an effective and connected early years system that as a clear vision, purpose and direction</a:t>
            </a:r>
          </a:p>
        </p:txBody>
      </p:sp>
      <p:sp>
        <p:nvSpPr>
          <p:cNvPr id="3" name="Content Placeholder 2">
            <a:extLst>
              <a:ext uri="{FF2B5EF4-FFF2-40B4-BE49-F238E27FC236}">
                <a16:creationId xmlns:a16="http://schemas.microsoft.com/office/drawing/2014/main" id="{D5D9EABB-4A69-48F5-B7FA-C4DAF3D09FEA}"/>
              </a:ext>
            </a:extLst>
          </p:cNvPr>
          <p:cNvSpPr>
            <a:spLocks noGrp="1"/>
          </p:cNvSpPr>
          <p:nvPr>
            <p:ph idx="1"/>
          </p:nvPr>
        </p:nvSpPr>
        <p:spPr>
          <a:xfrm>
            <a:off x="2957550" y="685800"/>
            <a:ext cx="5790757" cy="5143499"/>
          </a:xfrm>
        </p:spPr>
        <p:txBody>
          <a:bodyPr anchor="t">
            <a:noAutofit/>
          </a:bodyPr>
          <a:lstStyle/>
          <a:p>
            <a:pPr marL="257175" indent="-257175" algn="just">
              <a:buFont typeface="+mj-lt"/>
              <a:buAutoNum type="arabicPeriod"/>
            </a:pPr>
            <a:r>
              <a:rPr lang="en-GB" sz="2400"/>
              <a:t>The System effectively mobilises to improve outcomes for identified groups</a:t>
            </a:r>
          </a:p>
          <a:p>
            <a:pPr marL="257175" indent="-257175" algn="just">
              <a:buFont typeface="+mj-lt"/>
              <a:buAutoNum type="arabicPeriod"/>
            </a:pPr>
            <a:r>
              <a:rPr lang="en-GB" sz="2400"/>
              <a:t>Professionals across the early years system work collaboratively with others to ensure best outcomes for children and their families’</a:t>
            </a:r>
          </a:p>
          <a:p>
            <a:pPr marL="257175" indent="-257175" algn="just">
              <a:buFont typeface="+mj-lt"/>
              <a:buAutoNum type="arabicPeriod"/>
            </a:pPr>
            <a:r>
              <a:rPr lang="en-GB" sz="2400"/>
              <a:t>Each stakeholder can clearly articulate their contribution to this Strategy and report progress to other stakeholders</a:t>
            </a:r>
          </a:p>
          <a:p>
            <a:pPr marL="257175" indent="-257175" algn="just">
              <a:buFont typeface="+mj-lt"/>
              <a:buAutoNum type="arabicPeriod"/>
            </a:pPr>
            <a:r>
              <a:rPr lang="en-GB" sz="2400"/>
              <a:t>Parents are well informed about how to best help their child develop  and are easily able to access help when they need it.</a:t>
            </a:r>
            <a:endParaRPr lang="en-GB" sz="1800">
              <a:cs typeface="Calibri"/>
            </a:endParaRPr>
          </a:p>
        </p:txBody>
      </p:sp>
      <p:sp>
        <p:nvSpPr>
          <p:cNvPr id="48" name="Rectangle 34">
            <a:extLst>
              <a:ext uri="{FF2B5EF4-FFF2-40B4-BE49-F238E27FC236}">
                <a16:creationId xmlns:a16="http://schemas.microsoft.com/office/drawing/2014/main" id="{EEBF1590-3B36-48EE-A89D-3B6F3CB256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657850"/>
            <a:ext cx="9144000" cy="342580"/>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49" name="Rectangle 36">
            <a:extLst>
              <a:ext uri="{FF2B5EF4-FFF2-40B4-BE49-F238E27FC236}">
                <a16:creationId xmlns:a16="http://schemas.microsoft.com/office/drawing/2014/main" id="{AC8F6C8C-AB5A-4548-942D-E3FD40ACBC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5657849"/>
            <a:ext cx="6115049" cy="342579"/>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8" name="Picture 7">
            <a:extLst>
              <a:ext uri="{FF2B5EF4-FFF2-40B4-BE49-F238E27FC236}">
                <a16:creationId xmlns:a16="http://schemas.microsoft.com/office/drawing/2014/main" id="{955E47C1-B778-4ADF-8EE4-CD5ED0CCAD5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pic>
        <p:nvPicPr>
          <p:cNvPr id="9" name="Picture 8">
            <a:extLst>
              <a:ext uri="{FF2B5EF4-FFF2-40B4-BE49-F238E27FC236}">
                <a16:creationId xmlns:a16="http://schemas.microsoft.com/office/drawing/2014/main" id="{20226FF7-ADCF-48A3-AEFA-C92B603F73ED}"/>
              </a:ext>
            </a:extLst>
          </p:cNvPr>
          <p:cNvPicPr>
            <a:picLocks noChangeAspect="1"/>
          </p:cNvPicPr>
          <p:nvPr/>
        </p:nvPicPr>
        <p:blipFill>
          <a:blip r:embed="rId4">
            <a:alphaModFix amt="70000"/>
          </a:blip>
          <a:stretch>
            <a:fillRect/>
          </a:stretch>
        </p:blipFill>
        <p:spPr>
          <a:xfrm rot="5400000">
            <a:off x="-3302554" y="3303929"/>
            <a:ext cx="6857999" cy="250144"/>
          </a:xfrm>
          <a:prstGeom prst="rect">
            <a:avLst/>
          </a:prstGeom>
        </p:spPr>
      </p:pic>
    </p:spTree>
    <p:extLst>
      <p:ext uri="{BB962C8B-B14F-4D97-AF65-F5344CB8AC3E}">
        <p14:creationId xmlns:p14="http://schemas.microsoft.com/office/powerpoint/2010/main" val="2499985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32">
            <a:extLst>
              <a:ext uri="{FF2B5EF4-FFF2-40B4-BE49-F238E27FC236}">
                <a16:creationId xmlns:a16="http://schemas.microsoft.com/office/drawing/2014/main" id="{979E27D9-03C7-44E2-9FF8-15D0C8506A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2946DC41-7E8A-4BAF-B887-354B548B4DED}"/>
              </a:ext>
            </a:extLst>
          </p:cNvPr>
          <p:cNvSpPr>
            <a:spLocks noGrp="1"/>
          </p:cNvSpPr>
          <p:nvPr>
            <p:ph type="title"/>
          </p:nvPr>
        </p:nvSpPr>
        <p:spPr>
          <a:xfrm>
            <a:off x="492617" y="1578875"/>
            <a:ext cx="2327856" cy="3316407"/>
          </a:xfrm>
          <a:solidFill>
            <a:schemeClr val="accent4">
              <a:lumMod val="20000"/>
              <a:lumOff val="80000"/>
            </a:schemeClr>
          </a:solidFill>
          <a:ln>
            <a:solidFill>
              <a:schemeClr val="accent1"/>
            </a:solidFill>
          </a:ln>
        </p:spPr>
        <p:txBody>
          <a:bodyPr anchor="t">
            <a:normAutofit/>
          </a:bodyPr>
          <a:lstStyle/>
          <a:p>
            <a:pPr algn="r">
              <a:lnSpc>
                <a:spcPct val="107000"/>
              </a:lnSpc>
              <a:spcAft>
                <a:spcPts val="600"/>
              </a:spcAft>
            </a:pPr>
            <a:r>
              <a:rPr lang="en-GB" sz="2100" b="1">
                <a:latin typeface="Calibri"/>
                <a:ea typeface="Times New Roman" panose="02020603050405020304" pitchFamily="18" charset="0"/>
                <a:cs typeface="Calibri"/>
              </a:rPr>
              <a:t>Aim 2 Outcomes: </a:t>
            </a:r>
            <a:r>
              <a:rPr lang="en-GB" sz="2100">
                <a:latin typeface="+mn-lt"/>
                <a:ea typeface="+mj-lt"/>
                <a:cs typeface="+mj-lt"/>
              </a:rPr>
              <a:t>All children have a positive journey through their early years and are well supported to transition to Reception and start Year 1 </a:t>
            </a:r>
            <a:endParaRPr lang="en-GB" sz="2100">
              <a:latin typeface="+mn-l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5D9EABB-4A69-48F5-B7FA-C4DAF3D09FEA}"/>
              </a:ext>
            </a:extLst>
          </p:cNvPr>
          <p:cNvSpPr>
            <a:spLocks noGrp="1"/>
          </p:cNvSpPr>
          <p:nvPr>
            <p:ph idx="1"/>
          </p:nvPr>
        </p:nvSpPr>
        <p:spPr>
          <a:xfrm>
            <a:off x="2934773" y="1653482"/>
            <a:ext cx="6094927" cy="3167192"/>
          </a:xfrm>
        </p:spPr>
        <p:txBody>
          <a:bodyPr anchor="t">
            <a:noAutofit/>
          </a:bodyPr>
          <a:lstStyle/>
          <a:p>
            <a:pPr marL="257175" indent="-257175" algn="just">
              <a:buFont typeface="+mj-lt"/>
              <a:buAutoNum type="arabicPeriod"/>
            </a:pPr>
            <a:r>
              <a:rPr lang="en-GB" sz="2400"/>
              <a:t>Improving the % of children achieving a Good Level of Development</a:t>
            </a:r>
          </a:p>
          <a:p>
            <a:pPr marL="257175" indent="-257175" algn="just">
              <a:buFont typeface="+mj-lt"/>
              <a:buAutoNum type="arabicPeriod"/>
            </a:pPr>
            <a:r>
              <a:rPr lang="en-GB" sz="2400"/>
              <a:t>Children are resilient and able to learn well</a:t>
            </a:r>
          </a:p>
          <a:p>
            <a:pPr marL="257175" indent="-257175" algn="just">
              <a:buFont typeface="+mj-lt"/>
              <a:buAutoNum type="arabicPeriod"/>
            </a:pPr>
            <a:r>
              <a:rPr lang="en-GB" sz="2400">
                <a:cs typeface="Calibri"/>
              </a:rPr>
              <a:t>One agreed definition of School Readiness that is communicated and used across the System.</a:t>
            </a:r>
          </a:p>
          <a:p>
            <a:pPr marL="257175" indent="-257175" algn="just">
              <a:buFont typeface="+mj-lt"/>
              <a:buAutoNum type="arabicPeriod"/>
            </a:pPr>
            <a:r>
              <a:rPr lang="en-GB" sz="2400"/>
              <a:t>Information and support is easily accessible and able to support parents with  home learning environments</a:t>
            </a:r>
          </a:p>
          <a:p>
            <a:pPr marL="0" indent="0" algn="just">
              <a:buNone/>
            </a:pPr>
            <a:endParaRPr lang="en-GB" sz="2400"/>
          </a:p>
        </p:txBody>
      </p:sp>
      <p:sp>
        <p:nvSpPr>
          <p:cNvPr id="48" name="Rectangle 34">
            <a:extLst>
              <a:ext uri="{FF2B5EF4-FFF2-40B4-BE49-F238E27FC236}">
                <a16:creationId xmlns:a16="http://schemas.microsoft.com/office/drawing/2014/main" id="{EEBF1590-3B36-48EE-A89D-3B6F3CB256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657850"/>
            <a:ext cx="9144000" cy="342580"/>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49" name="Rectangle 36">
            <a:extLst>
              <a:ext uri="{FF2B5EF4-FFF2-40B4-BE49-F238E27FC236}">
                <a16:creationId xmlns:a16="http://schemas.microsoft.com/office/drawing/2014/main" id="{AC8F6C8C-AB5A-4548-942D-E3FD40ACBC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5657849"/>
            <a:ext cx="6115049" cy="342579"/>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pic>
        <p:nvPicPr>
          <p:cNvPr id="8" name="Picture 7">
            <a:extLst>
              <a:ext uri="{FF2B5EF4-FFF2-40B4-BE49-F238E27FC236}">
                <a16:creationId xmlns:a16="http://schemas.microsoft.com/office/drawing/2014/main" id="{4C8EE637-A158-4141-87F7-94EB149B39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pic>
        <p:nvPicPr>
          <p:cNvPr id="9" name="Picture 8">
            <a:extLst>
              <a:ext uri="{FF2B5EF4-FFF2-40B4-BE49-F238E27FC236}">
                <a16:creationId xmlns:a16="http://schemas.microsoft.com/office/drawing/2014/main" id="{FED370C9-7536-42B8-9DF6-6DBE3BB1D2E0}"/>
              </a:ext>
            </a:extLst>
          </p:cNvPr>
          <p:cNvPicPr>
            <a:picLocks noChangeAspect="1"/>
          </p:cNvPicPr>
          <p:nvPr/>
        </p:nvPicPr>
        <p:blipFill>
          <a:blip r:embed="rId4">
            <a:alphaModFix amt="70000"/>
          </a:blip>
          <a:stretch>
            <a:fillRect/>
          </a:stretch>
        </p:blipFill>
        <p:spPr>
          <a:xfrm rot="5400000">
            <a:off x="-3302554" y="3303929"/>
            <a:ext cx="6857999" cy="250144"/>
          </a:xfrm>
          <a:prstGeom prst="rect">
            <a:avLst/>
          </a:prstGeom>
        </p:spPr>
      </p:pic>
    </p:spTree>
    <p:extLst>
      <p:ext uri="{BB962C8B-B14F-4D97-AF65-F5344CB8AC3E}">
        <p14:creationId xmlns:p14="http://schemas.microsoft.com/office/powerpoint/2010/main" val="1869508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32">
            <a:extLst>
              <a:ext uri="{FF2B5EF4-FFF2-40B4-BE49-F238E27FC236}">
                <a16:creationId xmlns:a16="http://schemas.microsoft.com/office/drawing/2014/main" id="{979E27D9-03C7-44E2-9FF8-15D0C8506A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2946DC41-7E8A-4BAF-B887-354B548B4DED}"/>
              </a:ext>
            </a:extLst>
          </p:cNvPr>
          <p:cNvSpPr>
            <a:spLocks noGrp="1"/>
          </p:cNvSpPr>
          <p:nvPr>
            <p:ph type="title"/>
          </p:nvPr>
        </p:nvSpPr>
        <p:spPr>
          <a:xfrm>
            <a:off x="492617" y="1578875"/>
            <a:ext cx="2327856" cy="3316407"/>
          </a:xfrm>
          <a:solidFill>
            <a:schemeClr val="accent4">
              <a:lumMod val="20000"/>
              <a:lumOff val="80000"/>
            </a:schemeClr>
          </a:solidFill>
          <a:ln>
            <a:solidFill>
              <a:schemeClr val="accent1"/>
            </a:solidFill>
          </a:ln>
        </p:spPr>
        <p:txBody>
          <a:bodyPr anchor="t">
            <a:normAutofit/>
          </a:bodyPr>
          <a:lstStyle/>
          <a:p>
            <a:pPr algn="r">
              <a:lnSpc>
                <a:spcPct val="107000"/>
              </a:lnSpc>
              <a:spcAft>
                <a:spcPts val="600"/>
              </a:spcAft>
            </a:pPr>
            <a:r>
              <a:rPr lang="en-GB" sz="2100" b="1">
                <a:latin typeface="Calibri" panose="020F0502020204030204" pitchFamily="34" charset="0"/>
                <a:ea typeface="Times New Roman" panose="02020603050405020304" pitchFamily="18" charset="0"/>
                <a:cs typeface="Calibri" panose="020F0502020204030204" pitchFamily="34" charset="0"/>
              </a:rPr>
              <a:t>Aim 3 Outcomes: </a:t>
            </a:r>
            <a:r>
              <a:rPr lang="en-GB" sz="2100">
                <a:latin typeface="Calibri" panose="020F0502020204030204" pitchFamily="34" charset="0"/>
                <a:ea typeface="Times New Roman" panose="02020603050405020304" pitchFamily="18" charset="0"/>
                <a:cs typeface="Calibri" panose="020F0502020204030204" pitchFamily="34" charset="0"/>
              </a:rPr>
              <a:t>Children who may be at risk of poor outcomes are prioritised for high quality targeted support   </a:t>
            </a:r>
            <a:endParaRPr lang="en-GB" sz="2100">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5D9EABB-4A69-48F5-B7FA-C4DAF3D09FEA}"/>
              </a:ext>
            </a:extLst>
          </p:cNvPr>
          <p:cNvSpPr>
            <a:spLocks noGrp="1"/>
          </p:cNvSpPr>
          <p:nvPr>
            <p:ph idx="1"/>
          </p:nvPr>
        </p:nvSpPr>
        <p:spPr>
          <a:xfrm>
            <a:off x="2915815" y="188640"/>
            <a:ext cx="6115049" cy="3761166"/>
          </a:xfrm>
        </p:spPr>
        <p:txBody>
          <a:bodyPr anchor="t">
            <a:noAutofit/>
          </a:bodyPr>
          <a:lstStyle/>
          <a:p>
            <a:pPr marL="257175" indent="-257175" algn="just">
              <a:buFont typeface="+mj-lt"/>
              <a:buAutoNum type="arabicPeriod"/>
            </a:pPr>
            <a:r>
              <a:rPr lang="en-GB" sz="2400"/>
              <a:t>Children are supported by their families, their community and where necessary professionals to thrive and be successful </a:t>
            </a:r>
          </a:p>
          <a:p>
            <a:pPr marL="257175" indent="-257175" algn="just">
              <a:buFont typeface="+mj-lt"/>
              <a:buAutoNum type="arabicPeriod"/>
            </a:pPr>
            <a:r>
              <a:rPr lang="en-GB" sz="2400">
                <a:cs typeface="Calibri"/>
              </a:rPr>
              <a:t>Increased take up of Special Educational Needs (SEN) Early Years and School Provision and Free Early Education Entitlement (FEEE) Placements for Children with SEN</a:t>
            </a:r>
          </a:p>
          <a:p>
            <a:pPr marL="257175" indent="-257175" algn="just">
              <a:buFont typeface="+mj-lt"/>
              <a:buAutoNum type="arabicPeriod"/>
            </a:pPr>
            <a:r>
              <a:rPr lang="en-GB" sz="2400">
                <a:cs typeface="Calibri"/>
              </a:rPr>
              <a:t>Increased take up of FEEE Placements for 2, 3 and 4 year olds from disadvantaged households</a:t>
            </a:r>
          </a:p>
          <a:p>
            <a:pPr marL="257175" indent="-257175" algn="just">
              <a:buFont typeface="+mj-lt"/>
              <a:buAutoNum type="arabicPeriod"/>
            </a:pPr>
            <a:r>
              <a:rPr lang="en-GB" sz="2400">
                <a:cs typeface="Calibri"/>
              </a:rPr>
              <a:t>Early identification of children and young people whose learning and development may require targeted or specialist support</a:t>
            </a:r>
          </a:p>
          <a:p>
            <a:pPr marL="257175" indent="-257175" algn="just">
              <a:buFont typeface="+mj-lt"/>
              <a:buAutoNum type="arabicPeriod"/>
            </a:pPr>
            <a:r>
              <a:rPr lang="en-GB" sz="2400">
                <a:cs typeface="Calibri"/>
              </a:rPr>
              <a:t>For all children to make good progress from their individual starting points</a:t>
            </a:r>
          </a:p>
        </p:txBody>
      </p:sp>
      <p:sp>
        <p:nvSpPr>
          <p:cNvPr id="48" name="Rectangle 34">
            <a:extLst>
              <a:ext uri="{FF2B5EF4-FFF2-40B4-BE49-F238E27FC236}">
                <a16:creationId xmlns:a16="http://schemas.microsoft.com/office/drawing/2014/main" id="{EEBF1590-3B36-48EE-A89D-3B6F3CB256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657850"/>
            <a:ext cx="9144000" cy="342580"/>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49" name="Rectangle 36">
            <a:extLst>
              <a:ext uri="{FF2B5EF4-FFF2-40B4-BE49-F238E27FC236}">
                <a16:creationId xmlns:a16="http://schemas.microsoft.com/office/drawing/2014/main" id="{AC8F6C8C-AB5A-4548-942D-E3FD40ACBC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5657849"/>
            <a:ext cx="6115049" cy="342579"/>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pic>
        <p:nvPicPr>
          <p:cNvPr id="8" name="Picture 7">
            <a:extLst>
              <a:ext uri="{FF2B5EF4-FFF2-40B4-BE49-F238E27FC236}">
                <a16:creationId xmlns:a16="http://schemas.microsoft.com/office/drawing/2014/main" id="{C4BE419C-A956-44A2-A319-0D64689A33B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pic>
        <p:nvPicPr>
          <p:cNvPr id="9" name="Picture 8">
            <a:extLst>
              <a:ext uri="{FF2B5EF4-FFF2-40B4-BE49-F238E27FC236}">
                <a16:creationId xmlns:a16="http://schemas.microsoft.com/office/drawing/2014/main" id="{D808540E-C92A-4807-881F-3AF7BCE067F8}"/>
              </a:ext>
            </a:extLst>
          </p:cNvPr>
          <p:cNvPicPr>
            <a:picLocks noChangeAspect="1"/>
          </p:cNvPicPr>
          <p:nvPr/>
        </p:nvPicPr>
        <p:blipFill>
          <a:blip r:embed="rId4">
            <a:alphaModFix amt="70000"/>
          </a:blip>
          <a:stretch>
            <a:fillRect/>
          </a:stretch>
        </p:blipFill>
        <p:spPr>
          <a:xfrm rot="5400000">
            <a:off x="-3302554" y="3303929"/>
            <a:ext cx="6857999" cy="250144"/>
          </a:xfrm>
          <a:prstGeom prst="rect">
            <a:avLst/>
          </a:prstGeom>
        </p:spPr>
      </p:pic>
    </p:spTree>
    <p:extLst>
      <p:ext uri="{BB962C8B-B14F-4D97-AF65-F5344CB8AC3E}">
        <p14:creationId xmlns:p14="http://schemas.microsoft.com/office/powerpoint/2010/main" val="3824019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32">
            <a:extLst>
              <a:ext uri="{FF2B5EF4-FFF2-40B4-BE49-F238E27FC236}">
                <a16:creationId xmlns:a16="http://schemas.microsoft.com/office/drawing/2014/main" id="{979E27D9-03C7-44E2-9FF8-15D0C8506A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2946DC41-7E8A-4BAF-B887-354B548B4DED}"/>
              </a:ext>
            </a:extLst>
          </p:cNvPr>
          <p:cNvSpPr>
            <a:spLocks noGrp="1"/>
          </p:cNvSpPr>
          <p:nvPr>
            <p:ph type="title"/>
          </p:nvPr>
        </p:nvSpPr>
        <p:spPr>
          <a:xfrm>
            <a:off x="492617" y="1578875"/>
            <a:ext cx="2327856" cy="3316407"/>
          </a:xfrm>
          <a:solidFill>
            <a:schemeClr val="accent4">
              <a:lumMod val="20000"/>
              <a:lumOff val="80000"/>
            </a:schemeClr>
          </a:solidFill>
          <a:ln>
            <a:solidFill>
              <a:schemeClr val="accent1"/>
            </a:solidFill>
          </a:ln>
        </p:spPr>
        <p:txBody>
          <a:bodyPr anchor="t">
            <a:normAutofit fontScale="90000"/>
          </a:bodyPr>
          <a:lstStyle/>
          <a:p>
            <a:pPr algn="r">
              <a:lnSpc>
                <a:spcPct val="107000"/>
              </a:lnSpc>
              <a:spcAft>
                <a:spcPts val="600"/>
              </a:spcAft>
            </a:pPr>
            <a:r>
              <a:rPr lang="en-GB" sz="2100" b="1">
                <a:latin typeface="Calibri" panose="020F0502020204030204" pitchFamily="34" charset="0"/>
                <a:ea typeface="Times New Roman" panose="02020603050405020304" pitchFamily="18" charset="0"/>
                <a:cs typeface="Calibri" panose="020F0502020204030204" pitchFamily="34" charset="0"/>
              </a:rPr>
              <a:t>Aim 4 Outcomes: </a:t>
            </a:r>
            <a:r>
              <a:rPr lang="en-GB" sz="2100">
                <a:latin typeface="Calibri" panose="020F0502020204030204" pitchFamily="34" charset="0"/>
                <a:ea typeface="Times New Roman" panose="02020603050405020304" pitchFamily="18" charset="0"/>
                <a:cs typeface="Calibri" panose="020F0502020204030204" pitchFamily="34" charset="0"/>
              </a:rPr>
              <a:t>Children’s early learning and development is expertly supported by a strong, skilled and knowledgeable early years and childcare system workforce </a:t>
            </a:r>
            <a:endParaRPr lang="en-GB" sz="2100">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5D9EABB-4A69-48F5-B7FA-C4DAF3D09FEA}"/>
              </a:ext>
            </a:extLst>
          </p:cNvPr>
          <p:cNvSpPr>
            <a:spLocks noGrp="1"/>
          </p:cNvSpPr>
          <p:nvPr>
            <p:ph idx="1"/>
          </p:nvPr>
        </p:nvSpPr>
        <p:spPr>
          <a:xfrm>
            <a:off x="3009507" y="1578875"/>
            <a:ext cx="5945458" cy="3001346"/>
          </a:xfrm>
        </p:spPr>
        <p:txBody>
          <a:bodyPr anchor="t">
            <a:noAutofit/>
          </a:bodyPr>
          <a:lstStyle/>
          <a:p>
            <a:pPr marL="257175" indent="-257175">
              <a:buFont typeface="+mj-lt"/>
              <a:buAutoNum type="arabicPeriod"/>
            </a:pPr>
            <a:r>
              <a:rPr lang="en-GB" sz="2400"/>
              <a:t>The wider workforce who support children and young people are confident in their role as facilitators of learning and development</a:t>
            </a:r>
          </a:p>
          <a:p>
            <a:pPr marL="257175" indent="-257175">
              <a:buFont typeface="+mj-lt"/>
              <a:buAutoNum type="arabicPeriod"/>
            </a:pPr>
            <a:r>
              <a:rPr lang="en-GB" sz="2400">
                <a:cs typeface="Calibri"/>
              </a:rPr>
              <a:t>A workforce that puts a clear focus on children and their families' needs</a:t>
            </a:r>
          </a:p>
          <a:p>
            <a:pPr marL="257175" indent="-257175">
              <a:buFont typeface="+mj-lt"/>
              <a:buAutoNum type="arabicPeriod"/>
            </a:pPr>
            <a:r>
              <a:rPr lang="en-GB" sz="2400">
                <a:cs typeface="Calibri"/>
              </a:rPr>
              <a:t>Internal Staff have access to appropriate continued professional development</a:t>
            </a:r>
          </a:p>
          <a:p>
            <a:pPr marL="257175" indent="-257175">
              <a:buFont typeface="+mj-lt"/>
              <a:buAutoNum type="arabicPeriod"/>
            </a:pPr>
            <a:r>
              <a:rPr lang="en-GB" sz="2400">
                <a:cs typeface="Calibri"/>
              </a:rPr>
              <a:t>External Staff have access to appropriate continued professional development</a:t>
            </a:r>
          </a:p>
        </p:txBody>
      </p:sp>
      <p:sp>
        <p:nvSpPr>
          <p:cNvPr id="48" name="Rectangle 34">
            <a:extLst>
              <a:ext uri="{FF2B5EF4-FFF2-40B4-BE49-F238E27FC236}">
                <a16:creationId xmlns:a16="http://schemas.microsoft.com/office/drawing/2014/main" id="{EEBF1590-3B36-48EE-A89D-3B6F3CB256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657850"/>
            <a:ext cx="9144000" cy="342580"/>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49" name="Rectangle 36">
            <a:extLst>
              <a:ext uri="{FF2B5EF4-FFF2-40B4-BE49-F238E27FC236}">
                <a16:creationId xmlns:a16="http://schemas.microsoft.com/office/drawing/2014/main" id="{AC8F6C8C-AB5A-4548-942D-E3FD40ACBC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5657849"/>
            <a:ext cx="6115049" cy="342579"/>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pic>
        <p:nvPicPr>
          <p:cNvPr id="8" name="Picture 7">
            <a:extLst>
              <a:ext uri="{FF2B5EF4-FFF2-40B4-BE49-F238E27FC236}">
                <a16:creationId xmlns:a16="http://schemas.microsoft.com/office/drawing/2014/main" id="{7E733528-48F0-47F7-84FB-943A48C6249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pic>
        <p:nvPicPr>
          <p:cNvPr id="9" name="Picture 8">
            <a:extLst>
              <a:ext uri="{FF2B5EF4-FFF2-40B4-BE49-F238E27FC236}">
                <a16:creationId xmlns:a16="http://schemas.microsoft.com/office/drawing/2014/main" id="{D96412B4-C76C-44E6-87D9-F3C4EF1EA310}"/>
              </a:ext>
            </a:extLst>
          </p:cNvPr>
          <p:cNvPicPr>
            <a:picLocks noChangeAspect="1"/>
          </p:cNvPicPr>
          <p:nvPr/>
        </p:nvPicPr>
        <p:blipFill>
          <a:blip r:embed="rId4">
            <a:alphaModFix amt="70000"/>
          </a:blip>
          <a:stretch>
            <a:fillRect/>
          </a:stretch>
        </p:blipFill>
        <p:spPr>
          <a:xfrm rot="5400000">
            <a:off x="-3302554" y="3303929"/>
            <a:ext cx="6857999" cy="250144"/>
          </a:xfrm>
          <a:prstGeom prst="rect">
            <a:avLst/>
          </a:prstGeom>
        </p:spPr>
      </p:pic>
    </p:spTree>
    <p:extLst>
      <p:ext uri="{BB962C8B-B14F-4D97-AF65-F5344CB8AC3E}">
        <p14:creationId xmlns:p14="http://schemas.microsoft.com/office/powerpoint/2010/main" val="206620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32">
            <a:extLst>
              <a:ext uri="{FF2B5EF4-FFF2-40B4-BE49-F238E27FC236}">
                <a16:creationId xmlns:a16="http://schemas.microsoft.com/office/drawing/2014/main" id="{979E27D9-03C7-44E2-9FF8-15D0C8506A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2946DC41-7E8A-4BAF-B887-354B548B4DED}"/>
              </a:ext>
            </a:extLst>
          </p:cNvPr>
          <p:cNvSpPr>
            <a:spLocks noGrp="1"/>
          </p:cNvSpPr>
          <p:nvPr>
            <p:ph type="title"/>
          </p:nvPr>
        </p:nvSpPr>
        <p:spPr>
          <a:xfrm>
            <a:off x="492617" y="1578875"/>
            <a:ext cx="2327856" cy="3316407"/>
          </a:xfrm>
          <a:solidFill>
            <a:schemeClr val="accent4">
              <a:lumMod val="20000"/>
              <a:lumOff val="80000"/>
            </a:schemeClr>
          </a:solidFill>
          <a:ln>
            <a:solidFill>
              <a:schemeClr val="accent1"/>
            </a:solidFill>
          </a:ln>
        </p:spPr>
        <p:txBody>
          <a:bodyPr anchor="t">
            <a:normAutofit/>
          </a:bodyPr>
          <a:lstStyle/>
          <a:p>
            <a:pPr algn="r">
              <a:lnSpc>
                <a:spcPct val="107000"/>
              </a:lnSpc>
              <a:spcAft>
                <a:spcPts val="600"/>
              </a:spcAft>
            </a:pPr>
            <a:r>
              <a:rPr lang="en-GB" sz="2100" b="1">
                <a:latin typeface="Calibri" panose="020F0502020204030204" pitchFamily="34" charset="0"/>
                <a:ea typeface="Times New Roman" panose="02020603050405020304" pitchFamily="18" charset="0"/>
                <a:cs typeface="Calibri" panose="020F0502020204030204" pitchFamily="34" charset="0"/>
              </a:rPr>
              <a:t>Aim 5 Outcomes: </a:t>
            </a:r>
            <a:r>
              <a:rPr lang="en-GB" sz="2100">
                <a:latin typeface="Calibri" panose="020F0502020204030204" pitchFamily="34" charset="0"/>
                <a:ea typeface="Times New Roman" panose="02020603050405020304" pitchFamily="18" charset="0"/>
                <a:cs typeface="Calibri" panose="020F0502020204030204" pitchFamily="34" charset="0"/>
              </a:rPr>
              <a:t>Parents can access sufficient, high quality and fully inclusive childcare places that support early learning and Working Parents</a:t>
            </a:r>
            <a:endParaRPr lang="en-GB" sz="2100">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5D9EABB-4A69-48F5-B7FA-C4DAF3D09FEA}"/>
              </a:ext>
            </a:extLst>
          </p:cNvPr>
          <p:cNvSpPr>
            <a:spLocks noGrp="1"/>
          </p:cNvSpPr>
          <p:nvPr>
            <p:ph idx="1"/>
          </p:nvPr>
        </p:nvSpPr>
        <p:spPr>
          <a:xfrm>
            <a:off x="2960790" y="773595"/>
            <a:ext cx="6002930" cy="4027003"/>
          </a:xfrm>
        </p:spPr>
        <p:txBody>
          <a:bodyPr anchor="t">
            <a:noAutofit/>
          </a:bodyPr>
          <a:lstStyle/>
          <a:p>
            <a:pPr marL="257175" indent="-257175" algn="just">
              <a:buFont typeface="+mj-lt"/>
              <a:buAutoNum type="arabicPeriod"/>
            </a:pPr>
            <a:r>
              <a:rPr lang="en-GB" sz="2400"/>
              <a:t>There will be sufficient high quality and fully Inclusive childcare places for the community, that supports working parents and provides funded early learning places.</a:t>
            </a:r>
          </a:p>
          <a:p>
            <a:pPr marL="257175" indent="-257175" algn="just">
              <a:buFont typeface="+mj-lt"/>
              <a:buAutoNum type="arabicPeriod"/>
            </a:pPr>
            <a:r>
              <a:rPr lang="en-GB" sz="2400"/>
              <a:t>There is clear and accessible information advice and guidance for parents and they are aware of all childcare options available to them </a:t>
            </a:r>
          </a:p>
          <a:p>
            <a:pPr marL="257175" indent="-257175" algn="just">
              <a:buFont typeface="+mj-lt"/>
              <a:buAutoNum type="arabicPeriod"/>
            </a:pPr>
            <a:r>
              <a:rPr lang="en-GB" sz="2400"/>
              <a:t>The sector is supported to understand and meet the needs of community, including working parents</a:t>
            </a:r>
          </a:p>
          <a:p>
            <a:pPr marL="257175" indent="-257175" algn="just">
              <a:buFont typeface="+mj-lt"/>
              <a:buAutoNum type="arabicPeriod"/>
            </a:pPr>
            <a:r>
              <a:rPr lang="en-GB" sz="2400"/>
              <a:t>Parents feel confident in the childcare options available to them</a:t>
            </a:r>
          </a:p>
        </p:txBody>
      </p:sp>
      <p:sp>
        <p:nvSpPr>
          <p:cNvPr id="48" name="Rectangle 34">
            <a:extLst>
              <a:ext uri="{FF2B5EF4-FFF2-40B4-BE49-F238E27FC236}">
                <a16:creationId xmlns:a16="http://schemas.microsoft.com/office/drawing/2014/main" id="{EEBF1590-3B36-48EE-A89D-3B6F3CB256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657850"/>
            <a:ext cx="9144000" cy="342580"/>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49" name="Rectangle 36">
            <a:extLst>
              <a:ext uri="{FF2B5EF4-FFF2-40B4-BE49-F238E27FC236}">
                <a16:creationId xmlns:a16="http://schemas.microsoft.com/office/drawing/2014/main" id="{AC8F6C8C-AB5A-4548-942D-E3FD40ACBC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5657849"/>
            <a:ext cx="6115049" cy="342579"/>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pic>
        <p:nvPicPr>
          <p:cNvPr id="8" name="Picture 7">
            <a:extLst>
              <a:ext uri="{FF2B5EF4-FFF2-40B4-BE49-F238E27FC236}">
                <a16:creationId xmlns:a16="http://schemas.microsoft.com/office/drawing/2014/main" id="{2A3F1487-2AF4-4555-B186-751EF1B6D66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pic>
        <p:nvPicPr>
          <p:cNvPr id="9" name="Picture 8">
            <a:extLst>
              <a:ext uri="{FF2B5EF4-FFF2-40B4-BE49-F238E27FC236}">
                <a16:creationId xmlns:a16="http://schemas.microsoft.com/office/drawing/2014/main" id="{030526BE-1084-4006-9EAB-C56764488CDB}"/>
              </a:ext>
            </a:extLst>
          </p:cNvPr>
          <p:cNvPicPr>
            <a:picLocks noChangeAspect="1"/>
          </p:cNvPicPr>
          <p:nvPr/>
        </p:nvPicPr>
        <p:blipFill>
          <a:blip r:embed="rId4">
            <a:alphaModFix amt="70000"/>
          </a:blip>
          <a:stretch>
            <a:fillRect/>
          </a:stretch>
        </p:blipFill>
        <p:spPr>
          <a:xfrm rot="5400000">
            <a:off x="-3302554" y="3303929"/>
            <a:ext cx="6857999" cy="250144"/>
          </a:xfrm>
          <a:prstGeom prst="rect">
            <a:avLst/>
          </a:prstGeom>
        </p:spPr>
      </p:pic>
    </p:spTree>
    <p:extLst>
      <p:ext uri="{BB962C8B-B14F-4D97-AF65-F5344CB8AC3E}">
        <p14:creationId xmlns:p14="http://schemas.microsoft.com/office/powerpoint/2010/main" val="158888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32">
            <a:extLst>
              <a:ext uri="{FF2B5EF4-FFF2-40B4-BE49-F238E27FC236}">
                <a16:creationId xmlns:a16="http://schemas.microsoft.com/office/drawing/2014/main" id="{979E27D9-03C7-44E2-9FF8-15D0C8506A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2946DC41-7E8A-4BAF-B887-354B548B4DED}"/>
              </a:ext>
            </a:extLst>
          </p:cNvPr>
          <p:cNvSpPr>
            <a:spLocks noGrp="1"/>
          </p:cNvSpPr>
          <p:nvPr>
            <p:ph type="title"/>
          </p:nvPr>
        </p:nvSpPr>
        <p:spPr>
          <a:xfrm>
            <a:off x="356161" y="2127540"/>
            <a:ext cx="2327856" cy="1921049"/>
          </a:xfrm>
          <a:solidFill>
            <a:schemeClr val="accent4">
              <a:lumMod val="20000"/>
              <a:lumOff val="80000"/>
            </a:schemeClr>
          </a:solidFill>
          <a:ln>
            <a:solidFill>
              <a:schemeClr val="accent1"/>
            </a:solidFill>
          </a:ln>
        </p:spPr>
        <p:txBody>
          <a:bodyPr anchor="t">
            <a:normAutofit/>
          </a:bodyPr>
          <a:lstStyle/>
          <a:p>
            <a:pPr algn="r">
              <a:lnSpc>
                <a:spcPct val="107000"/>
              </a:lnSpc>
              <a:spcAft>
                <a:spcPts val="600"/>
              </a:spcAft>
            </a:pPr>
            <a:r>
              <a:rPr lang="en-GB" sz="2100" b="1">
                <a:latin typeface="Calibri" panose="020F0502020204030204" pitchFamily="34" charset="0"/>
                <a:ea typeface="Times New Roman" panose="02020603050405020304" pitchFamily="18" charset="0"/>
                <a:cs typeface="Calibri" panose="020F0502020204030204" pitchFamily="34" charset="0"/>
              </a:rPr>
              <a:t>Aim 6 Outcomes: </a:t>
            </a:r>
            <a:r>
              <a:rPr lang="en-GB" sz="2100">
                <a:latin typeface="Calibri" panose="020F0502020204030204" pitchFamily="34" charset="0"/>
                <a:ea typeface="Times New Roman" panose="02020603050405020304" pitchFamily="18" charset="0"/>
                <a:cs typeface="Calibri" panose="020F0502020204030204" pitchFamily="34" charset="0"/>
              </a:rPr>
              <a:t>Families are enabled to be the best they can be </a:t>
            </a:r>
            <a:endParaRPr lang="en-GB" sz="2100">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5D9EABB-4A69-48F5-B7FA-C4DAF3D09FEA}"/>
              </a:ext>
            </a:extLst>
          </p:cNvPr>
          <p:cNvSpPr>
            <a:spLocks noGrp="1"/>
          </p:cNvSpPr>
          <p:nvPr>
            <p:ph idx="1"/>
          </p:nvPr>
        </p:nvSpPr>
        <p:spPr>
          <a:xfrm>
            <a:off x="2895567" y="1124744"/>
            <a:ext cx="5872190" cy="3926642"/>
          </a:xfrm>
        </p:spPr>
        <p:txBody>
          <a:bodyPr anchor="t">
            <a:noAutofit/>
          </a:bodyPr>
          <a:lstStyle/>
          <a:p>
            <a:pPr marL="257175" indent="-257175">
              <a:buFont typeface="+mj-lt"/>
              <a:buAutoNum type="arabicPeriod"/>
            </a:pPr>
            <a:r>
              <a:rPr lang="en-GB" sz="2400"/>
              <a:t>Parents are well informed about how to best help their child develop  and motivated to make great choices</a:t>
            </a:r>
          </a:p>
          <a:p>
            <a:pPr marL="257175" indent="-257175">
              <a:buFont typeface="+mj-lt"/>
              <a:buAutoNum type="arabicPeriod"/>
            </a:pPr>
            <a:r>
              <a:rPr lang="en-GB" sz="2400"/>
              <a:t>Parents feel confident in the childcare options available to them</a:t>
            </a:r>
          </a:p>
          <a:p>
            <a:pPr marL="257175" indent="-257175">
              <a:buFont typeface="+mj-lt"/>
              <a:buAutoNum type="arabicPeriod"/>
            </a:pPr>
            <a:r>
              <a:rPr lang="en-GB" sz="2400"/>
              <a:t>All parents and carers are supported with information and resources to encourage their role as effective partners in their child’s learning and development.</a:t>
            </a:r>
          </a:p>
          <a:p>
            <a:pPr marL="257175" indent="-257175">
              <a:buFont typeface="+mj-lt"/>
              <a:buAutoNum type="arabicPeriod"/>
            </a:pPr>
            <a:r>
              <a:rPr lang="en-GB" sz="2400"/>
              <a:t>Families, Parents, Carers and young people are able to make proactive choices with respect to their child’s or own needs.</a:t>
            </a:r>
          </a:p>
        </p:txBody>
      </p:sp>
      <p:sp>
        <p:nvSpPr>
          <p:cNvPr id="48" name="Rectangle 34">
            <a:extLst>
              <a:ext uri="{FF2B5EF4-FFF2-40B4-BE49-F238E27FC236}">
                <a16:creationId xmlns:a16="http://schemas.microsoft.com/office/drawing/2014/main" id="{EEBF1590-3B36-48EE-A89D-3B6F3CB256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657850"/>
            <a:ext cx="9144000" cy="342580"/>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49" name="Rectangle 36">
            <a:extLst>
              <a:ext uri="{FF2B5EF4-FFF2-40B4-BE49-F238E27FC236}">
                <a16:creationId xmlns:a16="http://schemas.microsoft.com/office/drawing/2014/main" id="{AC8F6C8C-AB5A-4548-942D-E3FD40ACBC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5657849"/>
            <a:ext cx="6115049" cy="342579"/>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pic>
        <p:nvPicPr>
          <p:cNvPr id="8" name="Picture 7">
            <a:extLst>
              <a:ext uri="{FF2B5EF4-FFF2-40B4-BE49-F238E27FC236}">
                <a16:creationId xmlns:a16="http://schemas.microsoft.com/office/drawing/2014/main" id="{5ABB66A6-A809-4E72-B624-EAE96430520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pic>
        <p:nvPicPr>
          <p:cNvPr id="9" name="Picture 8">
            <a:extLst>
              <a:ext uri="{FF2B5EF4-FFF2-40B4-BE49-F238E27FC236}">
                <a16:creationId xmlns:a16="http://schemas.microsoft.com/office/drawing/2014/main" id="{5C8C9284-5F83-4D4C-87D8-8B41E3FF2D5C}"/>
              </a:ext>
            </a:extLst>
          </p:cNvPr>
          <p:cNvPicPr>
            <a:picLocks noChangeAspect="1"/>
          </p:cNvPicPr>
          <p:nvPr/>
        </p:nvPicPr>
        <p:blipFill>
          <a:blip r:embed="rId4">
            <a:alphaModFix amt="70000"/>
          </a:blip>
          <a:stretch>
            <a:fillRect/>
          </a:stretch>
        </p:blipFill>
        <p:spPr>
          <a:xfrm rot="5400000">
            <a:off x="-3302554" y="3303929"/>
            <a:ext cx="6857999" cy="250144"/>
          </a:xfrm>
          <a:prstGeom prst="rect">
            <a:avLst/>
          </a:prstGeom>
        </p:spPr>
      </p:pic>
    </p:spTree>
    <p:extLst>
      <p:ext uri="{BB962C8B-B14F-4D97-AF65-F5344CB8AC3E}">
        <p14:creationId xmlns:p14="http://schemas.microsoft.com/office/powerpoint/2010/main" val="3278613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2AACA6E1-DE76-4F83-8C35-0DB0F3BFF4CE}"/>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200000"/>
                    </a14:imgEffect>
                  </a14:imgLayer>
                </a14:imgProps>
              </a:ext>
            </a:extLst>
          </a:blip>
          <a:srcRect l="15345" r="22419" b="-1"/>
          <a:stretch/>
        </p:blipFill>
        <p:spPr>
          <a:xfrm>
            <a:off x="4348157" y="857257"/>
            <a:ext cx="4795614" cy="51434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4" name="Picture 73">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857250"/>
            <a:ext cx="9144000" cy="5143500"/>
          </a:xfrm>
          <a:prstGeom prst="rect">
            <a:avLst/>
          </a:prstGeom>
        </p:spPr>
      </p:pic>
      <p:sp>
        <p:nvSpPr>
          <p:cNvPr id="2" name="Title 1">
            <a:extLst>
              <a:ext uri="{FF2B5EF4-FFF2-40B4-BE49-F238E27FC236}">
                <a16:creationId xmlns:a16="http://schemas.microsoft.com/office/drawing/2014/main" id="{A385643A-BAB5-4ECC-9E26-0C74CF66F752}"/>
              </a:ext>
            </a:extLst>
          </p:cNvPr>
          <p:cNvSpPr>
            <a:spLocks noGrp="1"/>
          </p:cNvSpPr>
          <p:nvPr>
            <p:ph type="title"/>
          </p:nvPr>
        </p:nvSpPr>
        <p:spPr>
          <a:xfrm>
            <a:off x="395536" y="302960"/>
            <a:ext cx="7128792" cy="402167"/>
          </a:xfrm>
        </p:spPr>
        <p:txBody>
          <a:bodyPr>
            <a:normAutofit fontScale="90000"/>
          </a:bodyPr>
          <a:lstStyle/>
          <a:p>
            <a:r>
              <a:rPr lang="en-GB" b="1">
                <a:solidFill>
                  <a:srgbClr val="000000"/>
                </a:solidFill>
                <a:latin typeface="Arial" panose="020B0604020202020204" pitchFamily="34" charset="0"/>
                <a:cs typeface="Arial" panose="020B0604020202020204" pitchFamily="34" charset="0"/>
              </a:rPr>
              <a:t>Next steps and involvement</a:t>
            </a:r>
          </a:p>
        </p:txBody>
      </p:sp>
      <p:sp>
        <p:nvSpPr>
          <p:cNvPr id="3" name="Content Placeholder 2">
            <a:extLst>
              <a:ext uri="{FF2B5EF4-FFF2-40B4-BE49-F238E27FC236}">
                <a16:creationId xmlns:a16="http://schemas.microsoft.com/office/drawing/2014/main" id="{58FB2AE9-A8E4-4F6C-960F-7101756CB4A2}"/>
              </a:ext>
            </a:extLst>
          </p:cNvPr>
          <p:cNvSpPr>
            <a:spLocks noGrp="1"/>
          </p:cNvSpPr>
          <p:nvPr>
            <p:ph idx="1"/>
          </p:nvPr>
        </p:nvSpPr>
        <p:spPr>
          <a:xfrm>
            <a:off x="395536" y="1254998"/>
            <a:ext cx="4248472" cy="4546601"/>
          </a:xfrm>
        </p:spPr>
        <p:txBody>
          <a:bodyPr anchor="ctr">
            <a:noAutofit/>
          </a:bodyPr>
          <a:lstStyle/>
          <a:p>
            <a:pPr marL="0" indent="0" algn="just">
              <a:lnSpc>
                <a:spcPct val="107000"/>
              </a:lnSpc>
              <a:spcBef>
                <a:spcPts val="450"/>
              </a:spcBef>
              <a:spcAft>
                <a:spcPts val="600"/>
              </a:spcAft>
              <a:buNone/>
            </a:pPr>
            <a:r>
              <a:rPr lang="en-GB" sz="2000">
                <a:ea typeface="Times New Roman" panose="02020603050405020304" pitchFamily="18" charset="0"/>
              </a:rPr>
              <a:t>These slides have been intended to provide a high level overview of the development of the EYCC Strategy and the next steps will be the delivery</a:t>
            </a:r>
          </a:p>
          <a:p>
            <a:pPr marL="0" indent="0" algn="just">
              <a:lnSpc>
                <a:spcPct val="107000"/>
              </a:lnSpc>
              <a:spcBef>
                <a:spcPts val="450"/>
              </a:spcBef>
              <a:spcAft>
                <a:spcPts val="600"/>
              </a:spcAft>
              <a:buNone/>
            </a:pPr>
            <a:r>
              <a:rPr lang="en-GB" sz="2000">
                <a:ea typeface="Times New Roman" panose="02020603050405020304" pitchFamily="18" charset="0"/>
              </a:rPr>
              <a:t>As a key partner, we are particularly interested in your views on: - </a:t>
            </a:r>
          </a:p>
          <a:p>
            <a:pPr algn="just">
              <a:lnSpc>
                <a:spcPct val="107000"/>
              </a:lnSpc>
              <a:spcBef>
                <a:spcPts val="450"/>
              </a:spcBef>
              <a:spcAft>
                <a:spcPts val="600"/>
              </a:spcAft>
            </a:pPr>
            <a:r>
              <a:rPr lang="en-GB" sz="2000">
                <a:ea typeface="Times New Roman" panose="02020603050405020304" pitchFamily="18" charset="0"/>
              </a:rPr>
              <a:t>School Readiness</a:t>
            </a:r>
          </a:p>
          <a:p>
            <a:pPr algn="just">
              <a:lnSpc>
                <a:spcPct val="107000"/>
              </a:lnSpc>
              <a:spcBef>
                <a:spcPts val="450"/>
              </a:spcBef>
              <a:spcAft>
                <a:spcPts val="600"/>
              </a:spcAft>
            </a:pPr>
            <a:r>
              <a:rPr lang="en-GB" sz="2000">
                <a:ea typeface="Times New Roman" panose="02020603050405020304" pitchFamily="18" charset="0"/>
              </a:rPr>
              <a:t>What you would like to be included in the Essex Early Years and Childcare Charter</a:t>
            </a:r>
          </a:p>
          <a:p>
            <a:pPr algn="just">
              <a:lnSpc>
                <a:spcPct val="107000"/>
              </a:lnSpc>
              <a:spcBef>
                <a:spcPts val="450"/>
              </a:spcBef>
              <a:spcAft>
                <a:spcPts val="600"/>
              </a:spcAft>
            </a:pPr>
            <a:r>
              <a:rPr lang="en-GB" sz="2000">
                <a:ea typeface="Times New Roman" panose="02020603050405020304" pitchFamily="18" charset="0"/>
              </a:rPr>
              <a:t>How you would like to be involved </a:t>
            </a:r>
          </a:p>
          <a:p>
            <a:pPr marL="0" indent="0">
              <a:lnSpc>
                <a:spcPct val="107000"/>
              </a:lnSpc>
              <a:spcBef>
                <a:spcPts val="450"/>
              </a:spcBef>
              <a:spcAft>
                <a:spcPts val="600"/>
              </a:spcAft>
              <a:buNone/>
            </a:pPr>
            <a:endParaRPr lang="en-GB" sz="2000">
              <a:ea typeface="Times New Roman" panose="02020603050405020304" pitchFamily="18" charset="0"/>
            </a:endParaRPr>
          </a:p>
        </p:txBody>
      </p:sp>
      <p:sp>
        <p:nvSpPr>
          <p:cNvPr id="67" name="Title 1">
            <a:extLst>
              <a:ext uri="{FF2B5EF4-FFF2-40B4-BE49-F238E27FC236}">
                <a16:creationId xmlns:a16="http://schemas.microsoft.com/office/drawing/2014/main" id="{F5D4FC85-6431-4F7D-A1D4-271433C00C09}"/>
              </a:ext>
            </a:extLst>
          </p:cNvPr>
          <p:cNvSpPr txBox="1">
            <a:spLocks/>
          </p:cNvSpPr>
          <p:nvPr/>
        </p:nvSpPr>
        <p:spPr>
          <a:xfrm>
            <a:off x="1859525" y="1056401"/>
            <a:ext cx="5096865" cy="599795"/>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783" fontAlgn="auto">
              <a:spcAft>
                <a:spcPts val="0"/>
              </a:spcAft>
              <a:defRPr/>
            </a:pPr>
            <a:endParaRPr lang="en-GB" sz="3300" b="1">
              <a:solidFill>
                <a:srgbClr val="1F497D"/>
              </a:solidFill>
              <a:latin typeface="Calibri Light" panose="020F0302020204030204"/>
            </a:endParaRPr>
          </a:p>
        </p:txBody>
      </p:sp>
      <p:pic>
        <p:nvPicPr>
          <p:cNvPr id="7" name="Picture 6">
            <a:extLst>
              <a:ext uri="{FF2B5EF4-FFF2-40B4-BE49-F238E27FC236}">
                <a16:creationId xmlns:a16="http://schemas.microsoft.com/office/drawing/2014/main" id="{D8E1C91F-9C36-4303-9177-87CFF13AF30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pic>
        <p:nvPicPr>
          <p:cNvPr id="8" name="Picture 7">
            <a:extLst>
              <a:ext uri="{FF2B5EF4-FFF2-40B4-BE49-F238E27FC236}">
                <a16:creationId xmlns:a16="http://schemas.microsoft.com/office/drawing/2014/main" id="{3568E6FC-F480-42BB-96AD-C42538560FA9}"/>
              </a:ext>
            </a:extLst>
          </p:cNvPr>
          <p:cNvPicPr>
            <a:picLocks noChangeAspect="1"/>
          </p:cNvPicPr>
          <p:nvPr/>
        </p:nvPicPr>
        <p:blipFill>
          <a:blip r:embed="rId7">
            <a:alphaModFix amt="70000"/>
          </a:blip>
          <a:stretch>
            <a:fillRect/>
          </a:stretch>
        </p:blipFill>
        <p:spPr>
          <a:xfrm rot="5400000">
            <a:off x="-3302554" y="3303929"/>
            <a:ext cx="6857999" cy="250144"/>
          </a:xfrm>
          <a:prstGeom prst="rect">
            <a:avLst/>
          </a:prstGeom>
        </p:spPr>
      </p:pic>
    </p:spTree>
    <p:extLst>
      <p:ext uri="{BB962C8B-B14F-4D97-AF65-F5344CB8AC3E}">
        <p14:creationId xmlns:p14="http://schemas.microsoft.com/office/powerpoint/2010/main" val="1296295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1B361-F311-4F9C-B56A-F4F38C85CD1D}"/>
              </a:ext>
            </a:extLst>
          </p:cNvPr>
          <p:cNvPicPr>
            <a:picLocks noChangeAspect="1"/>
          </p:cNvPicPr>
          <p:nvPr/>
        </p:nvPicPr>
        <p:blipFill>
          <a:blip r:embed="rId3"/>
          <a:stretch>
            <a:fillRect/>
          </a:stretch>
        </p:blipFill>
        <p:spPr>
          <a:xfrm>
            <a:off x="467544" y="692696"/>
            <a:ext cx="8136904" cy="5616624"/>
          </a:xfrm>
          <a:prstGeom prst="rect">
            <a:avLst/>
          </a:prstGeom>
        </p:spPr>
      </p:pic>
      <p:pic>
        <p:nvPicPr>
          <p:cNvPr id="4" name="Picture 3">
            <a:extLst>
              <a:ext uri="{FF2B5EF4-FFF2-40B4-BE49-F238E27FC236}">
                <a16:creationId xmlns:a16="http://schemas.microsoft.com/office/drawing/2014/main" id="{32222CFB-1656-4548-8C0D-185EA996573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
        <p:nvSpPr>
          <p:cNvPr id="5" name="Rectangle 4">
            <a:extLst>
              <a:ext uri="{FF2B5EF4-FFF2-40B4-BE49-F238E27FC236}">
                <a16:creationId xmlns:a16="http://schemas.microsoft.com/office/drawing/2014/main" id="{2DBC8F45-E12D-4B0A-9EEA-33801F82CB57}"/>
              </a:ext>
            </a:extLst>
          </p:cNvPr>
          <p:cNvSpPr/>
          <p:nvPr/>
        </p:nvSpPr>
        <p:spPr bwMode="auto">
          <a:xfrm>
            <a:off x="0" y="0"/>
            <a:ext cx="180280" cy="6858000"/>
          </a:xfrm>
          <a:prstGeom prst="rect">
            <a:avLst/>
          </a:prstGeom>
          <a:solidFill>
            <a:srgbClr val="6A3460"/>
          </a:solidFill>
          <a:ln w="9525" cap="flat" cmpd="sng" algn="ctr">
            <a:solidFill>
              <a:srgbClr val="6825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1920331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2AACA6E1-DE76-4F83-8C35-0DB0F3BFF4CE}"/>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200000"/>
                    </a14:imgEffect>
                  </a14:imgLayer>
                </a14:imgProps>
              </a:ext>
            </a:extLst>
          </a:blip>
          <a:srcRect l="15345" r="22419" b="-1"/>
          <a:stretch/>
        </p:blipFill>
        <p:spPr>
          <a:xfrm>
            <a:off x="4348157" y="857257"/>
            <a:ext cx="4795614" cy="51434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4" name="Picture 73">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857250"/>
            <a:ext cx="9144000" cy="5143500"/>
          </a:xfrm>
          <a:prstGeom prst="rect">
            <a:avLst/>
          </a:prstGeom>
        </p:spPr>
      </p:pic>
      <p:sp>
        <p:nvSpPr>
          <p:cNvPr id="2" name="Title 1">
            <a:extLst>
              <a:ext uri="{FF2B5EF4-FFF2-40B4-BE49-F238E27FC236}">
                <a16:creationId xmlns:a16="http://schemas.microsoft.com/office/drawing/2014/main" id="{A385643A-BAB5-4ECC-9E26-0C74CF66F752}"/>
              </a:ext>
            </a:extLst>
          </p:cNvPr>
          <p:cNvSpPr>
            <a:spLocks noGrp="1"/>
          </p:cNvSpPr>
          <p:nvPr>
            <p:ph type="title"/>
          </p:nvPr>
        </p:nvSpPr>
        <p:spPr>
          <a:xfrm>
            <a:off x="275654" y="243407"/>
            <a:ext cx="7896745" cy="402167"/>
          </a:xfrm>
        </p:spPr>
        <p:txBody>
          <a:bodyPr>
            <a:normAutofit fontScale="90000"/>
          </a:bodyPr>
          <a:lstStyle/>
          <a:p>
            <a:r>
              <a:rPr lang="en-GB" b="1">
                <a:solidFill>
                  <a:srgbClr val="000000"/>
                </a:solidFill>
                <a:latin typeface="Arial" panose="020B0604020202020204" pitchFamily="34" charset="0"/>
                <a:cs typeface="Arial" panose="020B0604020202020204" pitchFamily="34" charset="0"/>
              </a:rPr>
              <a:t>Statutory Duties - appendix</a:t>
            </a:r>
            <a:endParaRPr lang="en-GB">
              <a:solidFill>
                <a:srgbClr val="00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8FB2AE9-A8E4-4F6C-960F-7101756CB4A2}"/>
              </a:ext>
            </a:extLst>
          </p:cNvPr>
          <p:cNvSpPr>
            <a:spLocks noGrp="1"/>
          </p:cNvSpPr>
          <p:nvPr>
            <p:ph idx="1"/>
          </p:nvPr>
        </p:nvSpPr>
        <p:spPr>
          <a:xfrm>
            <a:off x="275655" y="891644"/>
            <a:ext cx="4440361" cy="5787541"/>
          </a:xfrm>
        </p:spPr>
        <p:txBody>
          <a:bodyPr anchor="ctr">
            <a:noAutofit/>
          </a:bodyPr>
          <a:lstStyle/>
          <a:p>
            <a:pPr marL="0" indent="0">
              <a:lnSpc>
                <a:spcPct val="107000"/>
              </a:lnSpc>
              <a:spcBef>
                <a:spcPts val="450"/>
              </a:spcBef>
              <a:spcAft>
                <a:spcPts val="600"/>
              </a:spcAft>
              <a:buNone/>
            </a:pPr>
            <a:r>
              <a:rPr lang="en-GB" sz="1100">
                <a:ea typeface="Calibri" panose="020F0502020204030204" pitchFamily="34" charset="0"/>
                <a:cs typeface="Times New Roman" panose="02020603050405020304" pitchFamily="18" charset="0"/>
              </a:rPr>
              <a:t>Essex County Council provides leadership to the Early Years System and has specific legal responsibilities to do the following: </a:t>
            </a:r>
          </a:p>
          <a:p>
            <a:pPr marL="257175" indent="-257175">
              <a:spcBef>
                <a:spcPts val="450"/>
              </a:spcBef>
              <a:buFont typeface="Symbol" panose="05050102010706020507" pitchFamily="18" charset="2"/>
              <a:buChar char=""/>
            </a:pPr>
            <a:r>
              <a:rPr lang="en-GB" sz="1100">
                <a:ea typeface="Times New Roman" panose="02020603050405020304" pitchFamily="18" charset="0"/>
              </a:rPr>
              <a:t>Ensure there is sufficient childcare available in Essex </a:t>
            </a:r>
          </a:p>
          <a:p>
            <a:pPr marL="257175" indent="-257175">
              <a:spcBef>
                <a:spcPts val="450"/>
              </a:spcBef>
              <a:buFont typeface="Symbol" panose="05050102010706020507" pitchFamily="18" charset="2"/>
              <a:buChar char=""/>
            </a:pPr>
            <a:r>
              <a:rPr lang="en-GB" sz="1100">
                <a:solidFill>
                  <a:srgbClr val="202124"/>
                </a:solidFill>
              </a:rPr>
              <a:t>Secure sufficient children's centres that are accessible to all families with young children, and targeted evidence-based interventions for those families in greatest need of support (Family Hubs in Essex)</a:t>
            </a:r>
            <a:endParaRPr lang="en-GB" sz="1100">
              <a:ea typeface="Times New Roman" panose="02020603050405020304" pitchFamily="18" charset="0"/>
            </a:endParaRPr>
          </a:p>
          <a:p>
            <a:pPr marL="257175" indent="-257175">
              <a:spcBef>
                <a:spcPts val="450"/>
              </a:spcBef>
              <a:buFont typeface="Symbol" panose="05050102010706020507" pitchFamily="18" charset="2"/>
              <a:buChar char=""/>
            </a:pPr>
            <a:r>
              <a:rPr lang="en-GB" sz="1100">
                <a:ea typeface="Times New Roman" panose="02020603050405020304" pitchFamily="18" charset="0"/>
              </a:rPr>
              <a:t>Provide information, advice, and assistance to families (which we do through our Families Information Service)</a:t>
            </a:r>
          </a:p>
          <a:p>
            <a:pPr marL="257175" indent="-257175">
              <a:spcBef>
                <a:spcPts val="450"/>
              </a:spcBef>
              <a:buFont typeface="Symbol" panose="05050102010706020507" pitchFamily="18" charset="2"/>
              <a:buChar char=""/>
            </a:pPr>
            <a:r>
              <a:rPr lang="en-GB" sz="1100">
                <a:ea typeface="Times New Roman" panose="02020603050405020304" pitchFamily="18" charset="0"/>
              </a:rPr>
              <a:t>Secure information, advice, guidance, and training for childcare providers </a:t>
            </a:r>
          </a:p>
          <a:p>
            <a:pPr marL="257175" indent="-257175">
              <a:spcBef>
                <a:spcPts val="450"/>
              </a:spcBef>
              <a:buFont typeface="Symbol" panose="05050102010706020507" pitchFamily="18" charset="2"/>
              <a:buChar char=""/>
            </a:pPr>
            <a:r>
              <a:rPr lang="en-GB" sz="1100">
                <a:ea typeface="Times New Roman" panose="02020603050405020304" pitchFamily="18" charset="0"/>
              </a:rPr>
              <a:t>Support improvement in the quality of childcare </a:t>
            </a:r>
          </a:p>
          <a:p>
            <a:pPr marL="257175" indent="-257175">
              <a:spcBef>
                <a:spcPts val="450"/>
              </a:spcBef>
              <a:buFont typeface="Symbol" panose="05050102010706020507" pitchFamily="18" charset="2"/>
              <a:buChar char=""/>
            </a:pPr>
            <a:r>
              <a:rPr lang="en-GB" sz="1100">
                <a:ea typeface="Times New Roman" panose="02020603050405020304" pitchFamily="18" charset="0"/>
              </a:rPr>
              <a:t>Ensure that all children have access to up to six terms of high-quality nursery provision, as reflected in the Early Years Foundation Stage Framework, from the term after their third birthday </a:t>
            </a:r>
          </a:p>
          <a:p>
            <a:pPr marL="257175" indent="-257175">
              <a:spcBef>
                <a:spcPts val="450"/>
              </a:spcBef>
              <a:buFont typeface="Symbol" panose="05050102010706020507" pitchFamily="18" charset="2"/>
              <a:buChar char=""/>
            </a:pPr>
            <a:r>
              <a:rPr lang="en-GB" sz="1100">
                <a:ea typeface="Times New Roman" panose="02020603050405020304" pitchFamily="18" charset="0"/>
              </a:rPr>
              <a:t>Ensure sufficient and high-quality childcare is available for all 2-year-olds eligible for ‘Free Early Education Entitlement funding’ </a:t>
            </a:r>
          </a:p>
          <a:p>
            <a:pPr marL="257175" indent="-257175">
              <a:spcBef>
                <a:spcPts val="450"/>
              </a:spcBef>
              <a:buFont typeface="Symbol" panose="05050102010706020507" pitchFamily="18" charset="2"/>
              <a:buChar char=""/>
            </a:pPr>
            <a:r>
              <a:rPr lang="en-GB" sz="1100">
                <a:ea typeface="Times New Roman" panose="02020603050405020304" pitchFamily="18" charset="0"/>
              </a:rPr>
              <a:t>Meet the childcare needs of families with children over the age of five through out of school care and provision for children and young people up to the age of 14 (or to 25 for children with disabilities) </a:t>
            </a:r>
          </a:p>
          <a:p>
            <a:pPr marL="257175" indent="-257175">
              <a:spcBef>
                <a:spcPts val="450"/>
              </a:spcBef>
              <a:buFont typeface="Symbol" panose="05050102010706020507" pitchFamily="18" charset="2"/>
              <a:buChar char=""/>
            </a:pPr>
            <a:r>
              <a:rPr lang="en-GB" sz="1100">
                <a:ea typeface="Times New Roman" panose="02020603050405020304" pitchFamily="18" charset="0"/>
              </a:rPr>
              <a:t>Safeguard and promote the welfare of all children throughout all aspects of the work of Early Years and Childcare with specific regard to ensuring that early years and childcare providers understand their responsibilities and are accountable for their practice</a:t>
            </a:r>
          </a:p>
          <a:p>
            <a:pPr marL="257175" indent="-257175">
              <a:spcBef>
                <a:spcPts val="450"/>
              </a:spcBef>
              <a:buFont typeface="Symbol" panose="05050102010706020507" pitchFamily="18" charset="2"/>
              <a:buChar char=""/>
            </a:pPr>
            <a:r>
              <a:rPr lang="en-GB" sz="1100">
                <a:ea typeface="Times New Roman" panose="02020603050405020304" pitchFamily="18" charset="0"/>
              </a:rPr>
              <a:t>Ensure that all providers delivering funded early education places meet the needs of children with Special Educational Needs and / or Disabilities in accordance with the SEND Code of Practice 2015</a:t>
            </a:r>
          </a:p>
          <a:p>
            <a:pPr marL="257175" indent="-257175">
              <a:spcBef>
                <a:spcPts val="450"/>
              </a:spcBef>
              <a:buFont typeface="Symbol" panose="05050102010706020507" pitchFamily="18" charset="2"/>
              <a:buChar char=""/>
            </a:pPr>
            <a:r>
              <a:rPr lang="en-GB" sz="1100">
                <a:ea typeface="Times New Roman" panose="02020603050405020304" pitchFamily="18" charset="0"/>
              </a:rPr>
              <a:t>Participate in the identification and planning for the needs of children with SEND, including coordinating joint commissioning arrangements across Education, Health and Social Care and in other legal duties related to Education, Health and Care Plans and Preparing for Adulthood  </a:t>
            </a:r>
          </a:p>
        </p:txBody>
      </p:sp>
      <p:sp>
        <p:nvSpPr>
          <p:cNvPr id="67" name="Title 1">
            <a:extLst>
              <a:ext uri="{FF2B5EF4-FFF2-40B4-BE49-F238E27FC236}">
                <a16:creationId xmlns:a16="http://schemas.microsoft.com/office/drawing/2014/main" id="{F5D4FC85-6431-4F7D-A1D4-271433C00C09}"/>
              </a:ext>
            </a:extLst>
          </p:cNvPr>
          <p:cNvSpPr txBox="1">
            <a:spLocks/>
          </p:cNvSpPr>
          <p:nvPr/>
        </p:nvSpPr>
        <p:spPr>
          <a:xfrm>
            <a:off x="1859525" y="1056401"/>
            <a:ext cx="5096865" cy="599795"/>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783" fontAlgn="auto">
              <a:spcAft>
                <a:spcPts val="0"/>
              </a:spcAft>
              <a:defRPr/>
            </a:pPr>
            <a:endParaRPr lang="en-GB" sz="3300" b="1">
              <a:solidFill>
                <a:srgbClr val="1F497D"/>
              </a:solidFill>
              <a:latin typeface="Calibri Light" panose="020F0302020204030204"/>
            </a:endParaRPr>
          </a:p>
        </p:txBody>
      </p:sp>
      <p:pic>
        <p:nvPicPr>
          <p:cNvPr id="7" name="Picture 6">
            <a:extLst>
              <a:ext uri="{FF2B5EF4-FFF2-40B4-BE49-F238E27FC236}">
                <a16:creationId xmlns:a16="http://schemas.microsoft.com/office/drawing/2014/main" id="{7D094015-4259-49F0-B39E-8C16C6863DC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pic>
        <p:nvPicPr>
          <p:cNvPr id="8" name="Picture 7">
            <a:extLst>
              <a:ext uri="{FF2B5EF4-FFF2-40B4-BE49-F238E27FC236}">
                <a16:creationId xmlns:a16="http://schemas.microsoft.com/office/drawing/2014/main" id="{E5B0C3E1-324C-4672-B1E5-16A2C11438B4}"/>
              </a:ext>
            </a:extLst>
          </p:cNvPr>
          <p:cNvPicPr>
            <a:picLocks noChangeAspect="1"/>
          </p:cNvPicPr>
          <p:nvPr/>
        </p:nvPicPr>
        <p:blipFill>
          <a:blip r:embed="rId7">
            <a:alphaModFix amt="70000"/>
          </a:blip>
          <a:stretch>
            <a:fillRect/>
          </a:stretch>
        </p:blipFill>
        <p:spPr>
          <a:xfrm rot="5400000">
            <a:off x="-3302554" y="3303929"/>
            <a:ext cx="6857999" cy="250144"/>
          </a:xfrm>
          <a:prstGeom prst="rect">
            <a:avLst/>
          </a:prstGeom>
        </p:spPr>
      </p:pic>
    </p:spTree>
    <p:extLst>
      <p:ext uri="{BB962C8B-B14F-4D97-AF65-F5344CB8AC3E}">
        <p14:creationId xmlns:p14="http://schemas.microsoft.com/office/powerpoint/2010/main" val="2519100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 y="0"/>
            <a:ext cx="9162510" cy="6871882"/>
          </a:xfrm>
          <a:prstGeom prst="rect">
            <a:avLst/>
          </a:prstGeom>
        </p:spPr>
      </p:pic>
      <p:sp>
        <p:nvSpPr>
          <p:cNvPr id="4" name="TextBox 3"/>
          <p:cNvSpPr txBox="1"/>
          <p:nvPr/>
        </p:nvSpPr>
        <p:spPr>
          <a:xfrm>
            <a:off x="625079" y="1758190"/>
            <a:ext cx="8195394" cy="3078215"/>
          </a:xfrm>
          <a:prstGeom prst="rect">
            <a:avLst/>
          </a:prstGeom>
          <a:noFill/>
        </p:spPr>
        <p:txBody>
          <a:bodyPr vert="horz" wrap="square" lIns="0" tIns="0" rIns="0" bIns="0" rtlCol="0">
            <a:spAutoFit/>
          </a:bodyPr>
          <a:lstStyle/>
          <a:p>
            <a:pPr marL="0" marR="0" lvl="0" indent="0" algn="l" defTabSz="914400" rtl="0" eaLnBrk="0" fontAlgn="base" latinLnBrk="0" hangingPunct="0">
              <a:lnSpc>
                <a:spcPts val="4851"/>
              </a:lnSpc>
              <a:spcBef>
                <a:spcPct val="0"/>
              </a:spcBef>
              <a:spcAft>
                <a:spcPct val="0"/>
              </a:spcAft>
              <a:buClrTx/>
              <a:buSzTx/>
              <a:buFontTx/>
              <a:buNone/>
              <a:tabLst/>
              <a:defRPr/>
            </a:pPr>
            <a:r>
              <a:rPr kumimoji="0" lang="en-CA" sz="5400" b="0" i="0" u="none" strike="noStrike" kern="1200" cap="none" spc="0" normalizeH="0" baseline="0" noProof="0" dirty="0">
                <a:ln>
                  <a:noFill/>
                </a:ln>
                <a:solidFill>
                  <a:srgbClr val="FFFFFF"/>
                </a:solidFill>
                <a:effectLst/>
                <a:uLnTx/>
                <a:uFillTx/>
                <a:latin typeface="Arial"/>
                <a:ea typeface="MS PGothic" pitchFamily="34" charset="-128"/>
                <a:cs typeface="+mn-cs"/>
              </a:rPr>
              <a:t>Partnership Strategy –</a:t>
            </a:r>
          </a:p>
          <a:p>
            <a:pPr marL="0" marR="0" lvl="0" indent="0" algn="l" defTabSz="914400" rtl="0" eaLnBrk="0" fontAlgn="base" latinLnBrk="0" hangingPunct="0">
              <a:lnSpc>
                <a:spcPts val="4851"/>
              </a:lnSpc>
              <a:spcBef>
                <a:spcPct val="0"/>
              </a:spcBef>
              <a:spcAft>
                <a:spcPct val="0"/>
              </a:spcAft>
              <a:buClrTx/>
              <a:buSzTx/>
              <a:buFontTx/>
              <a:buNone/>
              <a:tabLst/>
              <a:defRPr/>
            </a:pPr>
            <a:r>
              <a:rPr kumimoji="0" lang="en-CA" sz="5400" b="0" i="0" u="none" strike="noStrike" kern="1200" cap="none" spc="0" normalizeH="0" baseline="0" noProof="0" dirty="0">
                <a:ln>
                  <a:noFill/>
                </a:ln>
                <a:solidFill>
                  <a:srgbClr val="FFFFFF"/>
                </a:solidFill>
                <a:effectLst/>
                <a:uLnTx/>
                <a:uFillTx/>
                <a:latin typeface="Arial"/>
                <a:ea typeface="MS PGothic" pitchFamily="34" charset="-128"/>
                <a:cs typeface="+mn-cs"/>
              </a:rPr>
              <a:t> refresh and relaunch</a:t>
            </a:r>
          </a:p>
          <a:p>
            <a:pPr marL="0" marR="0" lvl="0" indent="0" algn="l" defTabSz="914400" rtl="0" eaLnBrk="0" fontAlgn="base" latinLnBrk="0" hangingPunct="0">
              <a:lnSpc>
                <a:spcPts val="4851"/>
              </a:lnSpc>
              <a:spcBef>
                <a:spcPct val="0"/>
              </a:spcBef>
              <a:spcAft>
                <a:spcPct val="0"/>
              </a:spcAft>
              <a:buClrTx/>
              <a:buSzTx/>
              <a:buFontTx/>
              <a:buNone/>
              <a:tabLst/>
              <a:defRPr/>
            </a:pPr>
            <a:endParaRPr kumimoji="0" lang="en-CA" sz="5400" b="0" i="0" u="none" strike="noStrike" kern="1200" cap="none" spc="0" normalizeH="0" baseline="0" noProof="0" dirty="0">
              <a:ln>
                <a:noFill/>
              </a:ln>
              <a:solidFill>
                <a:srgbClr val="FFFFFF"/>
              </a:solidFill>
              <a:effectLst/>
              <a:uLnTx/>
              <a:uFillTx/>
              <a:latin typeface="Arial"/>
              <a:ea typeface="MS PGothic" pitchFamily="34" charset="-128"/>
              <a:cs typeface="+mn-cs"/>
            </a:endParaRPr>
          </a:p>
          <a:p>
            <a:pPr marL="0" marR="0" lvl="0" indent="0" algn="l" defTabSz="914400" rtl="0" eaLnBrk="0" fontAlgn="base" latinLnBrk="0" hangingPunct="0">
              <a:lnSpc>
                <a:spcPts val="4851"/>
              </a:lnSpc>
              <a:spcBef>
                <a:spcPct val="0"/>
              </a:spcBef>
              <a:spcAft>
                <a:spcPct val="0"/>
              </a:spcAft>
              <a:buClrTx/>
              <a:buSzTx/>
              <a:buFontTx/>
              <a:buNone/>
              <a:tabLst/>
              <a:defRPr/>
            </a:pPr>
            <a:r>
              <a:rPr lang="en-CA" sz="3200" dirty="0">
                <a:solidFill>
                  <a:srgbClr val="FFFFFF"/>
                </a:solidFill>
                <a:latin typeface="Arial"/>
              </a:rPr>
              <a:t>Catherine Hutley, </a:t>
            </a:r>
            <a:r>
              <a:rPr kumimoji="0" lang="en-CA" sz="3200" b="0" i="0" u="none" strike="noStrike" kern="1200" cap="none" spc="0" normalizeH="0" baseline="0" noProof="0" dirty="0">
                <a:ln>
                  <a:noFill/>
                </a:ln>
                <a:solidFill>
                  <a:srgbClr val="FFFFFF"/>
                </a:solidFill>
                <a:effectLst/>
                <a:uLnTx/>
                <a:uFillTx/>
                <a:latin typeface="Arial"/>
                <a:ea typeface="MS PGothic" pitchFamily="34" charset="-128"/>
                <a:cs typeface="+mn-cs"/>
              </a:rPr>
              <a:t>Assistant</a:t>
            </a:r>
            <a:r>
              <a:rPr lang="en-CA" sz="3200" dirty="0">
                <a:solidFill>
                  <a:srgbClr val="FFFFFF"/>
                </a:solidFill>
                <a:latin typeface="Arial"/>
              </a:rPr>
              <a:t> Director – Mid</a:t>
            </a:r>
          </a:p>
          <a:p>
            <a:pPr marL="0" marR="0" lvl="0" indent="0" algn="l" defTabSz="914400" rtl="0" eaLnBrk="0" fontAlgn="base" latinLnBrk="0" hangingPunct="0">
              <a:lnSpc>
                <a:spcPts val="4851"/>
              </a:lnSpc>
              <a:spcBef>
                <a:spcPct val="0"/>
              </a:spcBef>
              <a:spcAft>
                <a:spcPct val="0"/>
              </a:spcAft>
              <a:buClrTx/>
              <a:buSzTx/>
              <a:buFontTx/>
              <a:buNone/>
              <a:tabLst/>
              <a:defRPr/>
            </a:pPr>
            <a:r>
              <a:rPr kumimoji="0" lang="en-CA" sz="3200" b="0" i="0" u="none" strike="noStrike" kern="1200" cap="none" spc="0" normalizeH="0" baseline="0" noProof="0" dirty="0">
                <a:ln>
                  <a:noFill/>
                </a:ln>
                <a:solidFill>
                  <a:srgbClr val="FFFFFF"/>
                </a:solidFill>
                <a:effectLst/>
                <a:uLnTx/>
                <a:uFillTx/>
                <a:latin typeface="Arial"/>
                <a:ea typeface="MS PGothic" pitchFamily="34" charset="-128"/>
                <a:cs typeface="+mn-cs"/>
              </a:rPr>
              <a:t>Alison F</a:t>
            </a:r>
            <a:r>
              <a:rPr lang="en-CA" sz="3200" dirty="0" err="1">
                <a:solidFill>
                  <a:srgbClr val="FFFFFF"/>
                </a:solidFill>
                <a:latin typeface="Arial"/>
              </a:rPr>
              <a:t>iala</a:t>
            </a:r>
            <a:r>
              <a:rPr lang="en-CA" sz="3200" dirty="0">
                <a:solidFill>
                  <a:srgbClr val="FFFFFF"/>
                </a:solidFill>
                <a:latin typeface="Arial"/>
              </a:rPr>
              <a:t>, Head of Education - Mid</a:t>
            </a:r>
          </a:p>
        </p:txBody>
      </p:sp>
    </p:spTree>
    <p:extLst>
      <p:ext uri="{BB962C8B-B14F-4D97-AF65-F5344CB8AC3E}">
        <p14:creationId xmlns:p14="http://schemas.microsoft.com/office/powerpoint/2010/main" val="1953063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8E02-92E6-4097-959A-1380498FA8C1}"/>
              </a:ext>
            </a:extLst>
          </p:cNvPr>
          <p:cNvSpPr>
            <a:spLocks noGrp="1"/>
          </p:cNvSpPr>
          <p:nvPr>
            <p:ph type="title"/>
          </p:nvPr>
        </p:nvSpPr>
        <p:spPr>
          <a:xfrm>
            <a:off x="447462" y="980728"/>
            <a:ext cx="3007246" cy="4536504"/>
          </a:xfrm>
          <a:solidFill>
            <a:srgbClr val="0033A0"/>
          </a:solidFill>
          <a:ln>
            <a:solidFill>
              <a:srgbClr val="00205B"/>
            </a:solidFill>
          </a:ln>
        </p:spPr>
        <p:txBody>
          <a:bodyPr>
            <a:normAutofit/>
          </a:bodyPr>
          <a:lstStyle/>
          <a:p>
            <a:r>
              <a:rPr lang="en-GB" sz="2800" b="1">
                <a:solidFill>
                  <a:schemeClr val="bg1"/>
                </a:solidFill>
              </a:rPr>
              <a:t>Refreshed</a:t>
            </a:r>
            <a:br>
              <a:rPr lang="en-GB" sz="2800" b="1">
                <a:solidFill>
                  <a:schemeClr val="bg1"/>
                </a:solidFill>
              </a:rPr>
            </a:br>
            <a:r>
              <a:rPr lang="en-GB" sz="2800" b="1">
                <a:solidFill>
                  <a:schemeClr val="bg1"/>
                </a:solidFill>
              </a:rPr>
              <a:t>School Partnership Strategy</a:t>
            </a:r>
            <a:br>
              <a:rPr lang="en-GB" sz="2800" b="1">
                <a:solidFill>
                  <a:schemeClr val="bg1"/>
                </a:solidFill>
              </a:rPr>
            </a:br>
            <a:r>
              <a:rPr lang="en-GB" sz="2800" b="1">
                <a:solidFill>
                  <a:schemeClr val="bg1"/>
                </a:solidFill>
              </a:rPr>
              <a:t/>
            </a:r>
            <a:br>
              <a:rPr lang="en-GB" sz="2800" b="1">
                <a:solidFill>
                  <a:schemeClr val="bg1"/>
                </a:solidFill>
              </a:rPr>
            </a:br>
            <a:endParaRPr lang="en-GB" sz="2800" b="1">
              <a:solidFill>
                <a:schemeClr val="bg1"/>
              </a:solidFill>
            </a:endParaRPr>
          </a:p>
        </p:txBody>
      </p:sp>
      <p:sp>
        <p:nvSpPr>
          <p:cNvPr id="3" name="Content Placeholder 2">
            <a:extLst>
              <a:ext uri="{FF2B5EF4-FFF2-40B4-BE49-F238E27FC236}">
                <a16:creationId xmlns:a16="http://schemas.microsoft.com/office/drawing/2014/main" id="{D3677EF6-B73F-49DF-8777-347B9415BBEC}"/>
              </a:ext>
            </a:extLst>
          </p:cNvPr>
          <p:cNvSpPr>
            <a:spLocks noGrp="1"/>
          </p:cNvSpPr>
          <p:nvPr>
            <p:ph idx="1"/>
          </p:nvPr>
        </p:nvSpPr>
        <p:spPr>
          <a:xfrm>
            <a:off x="3707904" y="980728"/>
            <a:ext cx="4968552" cy="5616623"/>
          </a:xfrm>
        </p:spPr>
        <p:txBody>
          <a:bodyPr>
            <a:normAutofit/>
          </a:bodyPr>
          <a:lstStyle/>
          <a:p>
            <a:pPr marL="0" indent="0" algn="just" defTabSz="685800" fontAlgn="auto">
              <a:spcBef>
                <a:spcPts val="750"/>
              </a:spcBef>
              <a:spcAft>
                <a:spcPts val="0"/>
              </a:spcAft>
              <a:buNone/>
            </a:pPr>
            <a:r>
              <a:rPr lang="en-US" sz="1700">
                <a:solidFill>
                  <a:prstClr val="black"/>
                </a:solidFill>
                <a:latin typeface="Calibri" panose="020F0502020204030204"/>
              </a:rPr>
              <a:t>We believe that every school in Essex should actively engage in a formal school partnership with a number of schools. Children and families of school communities will benefit from the strength of schools working in collaboration with each other rather than in isolation, particularly in these challenging times. Partnerships will also provide a key role in supporting leader wellbeing, which is essential at this time.</a:t>
            </a:r>
          </a:p>
          <a:p>
            <a:pPr marL="0" indent="0" algn="just" defTabSz="685800" fontAlgn="auto">
              <a:spcBef>
                <a:spcPts val="750"/>
              </a:spcBef>
              <a:spcAft>
                <a:spcPts val="0"/>
              </a:spcAft>
              <a:buNone/>
            </a:pPr>
            <a:r>
              <a:rPr lang="en-US" sz="1700">
                <a:solidFill>
                  <a:prstClr val="black"/>
                </a:solidFill>
                <a:latin typeface="Calibri" panose="020F0502020204030204"/>
              </a:rPr>
              <a:t>The type of partnership is less important than its ability to share practice and capacity, hold schools within the partnership to account in mutually reinforcing ways, and enable schools to access the support they need. The aim is to have a positive impact on school improvement and outcomes for children.  </a:t>
            </a:r>
          </a:p>
          <a:p>
            <a:pPr marL="0" indent="0" algn="just" defTabSz="685800" fontAlgn="auto">
              <a:spcBef>
                <a:spcPts val="750"/>
              </a:spcBef>
              <a:spcAft>
                <a:spcPts val="0"/>
              </a:spcAft>
              <a:buNone/>
            </a:pPr>
            <a:r>
              <a:rPr lang="en-US" sz="1700">
                <a:solidFill>
                  <a:prstClr val="black"/>
                </a:solidFill>
                <a:latin typeface="Calibri" panose="020F0502020204030204"/>
              </a:rPr>
              <a:t>Within these partnerships, schools will work together to develop and share best practice, </a:t>
            </a:r>
            <a:r>
              <a:rPr lang="en-US" sz="1700" err="1">
                <a:solidFill>
                  <a:prstClr val="black"/>
                </a:solidFill>
                <a:latin typeface="Calibri" panose="020F0502020204030204"/>
              </a:rPr>
              <a:t>utilising</a:t>
            </a:r>
            <a:r>
              <a:rPr lang="en-US" sz="1700">
                <a:solidFill>
                  <a:prstClr val="black"/>
                </a:solidFill>
                <a:latin typeface="Calibri" panose="020F0502020204030204"/>
              </a:rPr>
              <a:t> a system of peer reviews and self-evaluation. System Leaders will play a key role in enabling schools in the partnership to improve and empower schools across Essex to own and develop their own future.</a:t>
            </a:r>
          </a:p>
          <a:p>
            <a:pPr marL="0" indent="0">
              <a:lnSpc>
                <a:spcPct val="107000"/>
              </a:lnSpc>
              <a:spcAft>
                <a:spcPts val="600"/>
              </a:spcAft>
              <a:buNone/>
            </a:pPr>
            <a:endParaRPr lang="en-GB" sz="1100">
              <a:latin typeface="Calibri" panose="020F0502020204030204" pitchFamily="34" charset="0"/>
              <a:ea typeface="Calibri" panose="020F0502020204030204" pitchFamily="34" charset="0"/>
              <a:cs typeface="Times New Roman" panose="02020603050405020304" pitchFamily="18" charset="0"/>
            </a:endParaRPr>
          </a:p>
          <a:p>
            <a:endParaRPr lang="en-GB" sz="1400"/>
          </a:p>
        </p:txBody>
      </p:sp>
      <p:sp>
        <p:nvSpPr>
          <p:cNvPr id="4" name="Rectangle 3">
            <a:extLst>
              <a:ext uri="{FF2B5EF4-FFF2-40B4-BE49-F238E27FC236}">
                <a16:creationId xmlns:a16="http://schemas.microsoft.com/office/drawing/2014/main" id="{0124B598-7A7E-4AF4-9EA2-5D1E3B8F8979}"/>
              </a:ext>
            </a:extLst>
          </p:cNvPr>
          <p:cNvSpPr/>
          <p:nvPr/>
        </p:nvSpPr>
        <p:spPr bwMode="auto">
          <a:xfrm>
            <a:off x="0" y="0"/>
            <a:ext cx="146303" cy="6858000"/>
          </a:xfrm>
          <a:prstGeom prst="rect">
            <a:avLst/>
          </a:prstGeom>
          <a:solidFill>
            <a:srgbClr val="0033A0"/>
          </a:solidFill>
          <a:ln w="9525" cap="flat" cmpd="sng" algn="ctr">
            <a:solidFill>
              <a:srgbClr val="00205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5" name="Picture 4">
            <a:extLst>
              <a:ext uri="{FF2B5EF4-FFF2-40B4-BE49-F238E27FC236}">
                <a16:creationId xmlns:a16="http://schemas.microsoft.com/office/drawing/2014/main" id="{D91B95C4-F142-434E-B37F-E0A6B2CA9F9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
        <p:nvSpPr>
          <p:cNvPr id="6" name="TextBox 5">
            <a:extLst>
              <a:ext uri="{FF2B5EF4-FFF2-40B4-BE49-F238E27FC236}">
                <a16:creationId xmlns:a16="http://schemas.microsoft.com/office/drawing/2014/main" id="{15590F76-BFF3-41A9-A3B5-E6025A8A9D92}"/>
              </a:ext>
            </a:extLst>
          </p:cNvPr>
          <p:cNvSpPr txBox="1"/>
          <p:nvPr/>
        </p:nvSpPr>
        <p:spPr>
          <a:xfrm>
            <a:off x="2961651" y="260649"/>
            <a:ext cx="6182349" cy="461665"/>
          </a:xfrm>
          <a:prstGeom prst="rect">
            <a:avLst/>
          </a:prstGeom>
          <a:noFill/>
        </p:spPr>
        <p:txBody>
          <a:bodyPr wrap="square" rtlCol="0">
            <a:spAutoFit/>
          </a:bodyPr>
          <a:lstStyle/>
          <a:p>
            <a:pPr algn="ctr" defTabSz="685800" eaLnBrk="1" fontAlgn="auto" hangingPunct="1">
              <a:spcBef>
                <a:spcPts val="0"/>
              </a:spcBef>
              <a:spcAft>
                <a:spcPts val="0"/>
              </a:spcAft>
            </a:pPr>
            <a:r>
              <a:rPr lang="en-GB" b="1">
                <a:solidFill>
                  <a:prstClr val="black"/>
                </a:solidFill>
                <a:latin typeface="Arial" panose="020B0604020202020204" pitchFamily="34" charset="0"/>
                <a:ea typeface="+mn-ea"/>
                <a:cs typeface="Arial" panose="020B0604020202020204" pitchFamily="34" charset="0"/>
              </a:rPr>
              <a:t>VISION FOR REFRESHED STRATEGY </a:t>
            </a:r>
          </a:p>
        </p:txBody>
      </p:sp>
    </p:spTree>
    <p:extLst>
      <p:ext uri="{BB962C8B-B14F-4D97-AF65-F5344CB8AC3E}">
        <p14:creationId xmlns:p14="http://schemas.microsoft.com/office/powerpoint/2010/main" val="4120770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998917-BE91-45EB-A749-127D77AABA93}"/>
              </a:ext>
            </a:extLst>
          </p:cNvPr>
          <p:cNvSpPr>
            <a:spLocks noGrp="1"/>
          </p:cNvSpPr>
          <p:nvPr>
            <p:ph type="title"/>
          </p:nvPr>
        </p:nvSpPr>
        <p:spPr>
          <a:xfrm>
            <a:off x="681360" y="188640"/>
            <a:ext cx="7886700" cy="369536"/>
          </a:xfrm>
        </p:spPr>
        <p:txBody>
          <a:bodyPr>
            <a:normAutofit fontScale="90000"/>
          </a:bodyPr>
          <a:lstStyle/>
          <a:p>
            <a:pPr algn="ctr"/>
            <a:r>
              <a:rPr lang="en-GB" b="1">
                <a:latin typeface="Arial" panose="020B0604020202020204" pitchFamily="34" charset="0"/>
                <a:cs typeface="Arial" panose="020B0604020202020204" pitchFamily="34" charset="0"/>
              </a:rPr>
              <a:t>Essex Partnership System</a:t>
            </a:r>
          </a:p>
        </p:txBody>
      </p:sp>
      <p:pic>
        <p:nvPicPr>
          <p:cNvPr id="3" name="Picture 2" descr="Graphical user interface, diagram, application&#10;&#10;Description automatically generated">
            <a:extLst>
              <a:ext uri="{FF2B5EF4-FFF2-40B4-BE49-F238E27FC236}">
                <a16:creationId xmlns:a16="http://schemas.microsoft.com/office/drawing/2014/main" id="{97C7FB75-6575-4463-A058-2D8A26996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764704"/>
            <a:ext cx="8047284" cy="5544616"/>
          </a:xfrm>
          <a:prstGeom prst="rect">
            <a:avLst/>
          </a:prstGeom>
        </p:spPr>
      </p:pic>
      <p:pic>
        <p:nvPicPr>
          <p:cNvPr id="4" name="Picture 3">
            <a:extLst>
              <a:ext uri="{FF2B5EF4-FFF2-40B4-BE49-F238E27FC236}">
                <a16:creationId xmlns:a16="http://schemas.microsoft.com/office/drawing/2014/main" id="{88D2055F-8BB3-40F1-9AAA-6C5588A36C3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
        <p:nvSpPr>
          <p:cNvPr id="5" name="Rectangle 4">
            <a:extLst>
              <a:ext uri="{FF2B5EF4-FFF2-40B4-BE49-F238E27FC236}">
                <a16:creationId xmlns:a16="http://schemas.microsoft.com/office/drawing/2014/main" id="{5FB1DB7A-58E3-4A98-A2B6-85B89E88100D}"/>
              </a:ext>
            </a:extLst>
          </p:cNvPr>
          <p:cNvSpPr/>
          <p:nvPr/>
        </p:nvSpPr>
        <p:spPr bwMode="auto">
          <a:xfrm>
            <a:off x="0" y="0"/>
            <a:ext cx="146303" cy="6858000"/>
          </a:xfrm>
          <a:prstGeom prst="rect">
            <a:avLst/>
          </a:prstGeom>
          <a:solidFill>
            <a:srgbClr val="0033A0"/>
          </a:solidFill>
          <a:ln w="9525" cap="flat" cmpd="sng" algn="ctr">
            <a:solidFill>
              <a:srgbClr val="00205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1069947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4BE929-9C73-4A9A-9A89-5309E4562A2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5536" y="764704"/>
            <a:ext cx="8246740" cy="5544616"/>
          </a:xfrm>
          <a:prstGeom prst="rect">
            <a:avLst/>
          </a:prstGeom>
          <a:noFill/>
        </p:spPr>
      </p:pic>
      <p:sp>
        <p:nvSpPr>
          <p:cNvPr id="3" name="Title 5">
            <a:extLst>
              <a:ext uri="{FF2B5EF4-FFF2-40B4-BE49-F238E27FC236}">
                <a16:creationId xmlns:a16="http://schemas.microsoft.com/office/drawing/2014/main" id="{98947E7C-4D59-43D8-B93C-167E633DD6A1}"/>
              </a:ext>
            </a:extLst>
          </p:cNvPr>
          <p:cNvSpPr txBox="1">
            <a:spLocks/>
          </p:cNvSpPr>
          <p:nvPr/>
        </p:nvSpPr>
        <p:spPr>
          <a:xfrm>
            <a:off x="779917" y="126372"/>
            <a:ext cx="7886700" cy="3695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pPr>
            <a:r>
              <a:rPr lang="en-GB" sz="3200" b="1">
                <a:solidFill>
                  <a:prstClr val="black"/>
                </a:solidFill>
                <a:latin typeface="Arial" panose="020B0604020202020204" pitchFamily="34" charset="0"/>
                <a:cs typeface="Arial" panose="020B0604020202020204" pitchFamily="34" charset="0"/>
              </a:rPr>
              <a:t>Aims of the Strategy</a:t>
            </a:r>
          </a:p>
        </p:txBody>
      </p:sp>
      <p:pic>
        <p:nvPicPr>
          <p:cNvPr id="4" name="Picture 3">
            <a:extLst>
              <a:ext uri="{FF2B5EF4-FFF2-40B4-BE49-F238E27FC236}">
                <a16:creationId xmlns:a16="http://schemas.microsoft.com/office/drawing/2014/main" id="{DDEB33A5-66AD-4054-8E03-25F1C9B6F3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
        <p:nvSpPr>
          <p:cNvPr id="5" name="Rectangle 4">
            <a:extLst>
              <a:ext uri="{FF2B5EF4-FFF2-40B4-BE49-F238E27FC236}">
                <a16:creationId xmlns:a16="http://schemas.microsoft.com/office/drawing/2014/main" id="{5D109EB4-FC07-4D88-BA9E-EAB4A0E328FE}"/>
              </a:ext>
            </a:extLst>
          </p:cNvPr>
          <p:cNvSpPr/>
          <p:nvPr/>
        </p:nvSpPr>
        <p:spPr bwMode="auto">
          <a:xfrm>
            <a:off x="0" y="0"/>
            <a:ext cx="146303" cy="6858000"/>
          </a:xfrm>
          <a:prstGeom prst="rect">
            <a:avLst/>
          </a:prstGeom>
          <a:solidFill>
            <a:srgbClr val="0033A0"/>
          </a:solidFill>
          <a:ln w="9525" cap="flat" cmpd="sng" algn="ctr">
            <a:solidFill>
              <a:srgbClr val="00205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3950578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8E02-92E6-4097-959A-1380498FA8C1}"/>
              </a:ext>
            </a:extLst>
          </p:cNvPr>
          <p:cNvSpPr>
            <a:spLocks noGrp="1"/>
          </p:cNvSpPr>
          <p:nvPr>
            <p:ph type="title"/>
          </p:nvPr>
        </p:nvSpPr>
        <p:spPr>
          <a:xfrm>
            <a:off x="447462" y="980728"/>
            <a:ext cx="3007246" cy="4536504"/>
          </a:xfrm>
          <a:solidFill>
            <a:srgbClr val="0033A0"/>
          </a:solidFill>
          <a:ln>
            <a:solidFill>
              <a:srgbClr val="00205B"/>
            </a:solidFill>
          </a:ln>
        </p:spPr>
        <p:txBody>
          <a:bodyPr>
            <a:normAutofit/>
          </a:bodyPr>
          <a:lstStyle/>
          <a:p>
            <a:r>
              <a:rPr lang="en-US" sz="2800">
                <a:solidFill>
                  <a:srgbClr val="FFFFFF"/>
                </a:solidFill>
              </a:rPr>
              <a:t>Partnership Evaluation and Development Tool</a:t>
            </a:r>
            <a:endParaRPr lang="en-GB" sz="2800" b="1">
              <a:solidFill>
                <a:schemeClr val="bg1"/>
              </a:solidFill>
            </a:endParaRPr>
          </a:p>
        </p:txBody>
      </p:sp>
      <p:sp>
        <p:nvSpPr>
          <p:cNvPr id="4" name="Rectangle 3">
            <a:extLst>
              <a:ext uri="{FF2B5EF4-FFF2-40B4-BE49-F238E27FC236}">
                <a16:creationId xmlns:a16="http://schemas.microsoft.com/office/drawing/2014/main" id="{0124B598-7A7E-4AF4-9EA2-5D1E3B8F8979}"/>
              </a:ext>
            </a:extLst>
          </p:cNvPr>
          <p:cNvSpPr/>
          <p:nvPr/>
        </p:nvSpPr>
        <p:spPr bwMode="auto">
          <a:xfrm>
            <a:off x="0" y="0"/>
            <a:ext cx="146303" cy="6858000"/>
          </a:xfrm>
          <a:prstGeom prst="rect">
            <a:avLst/>
          </a:prstGeom>
          <a:solidFill>
            <a:srgbClr val="0033A0"/>
          </a:solidFill>
          <a:ln w="9525" cap="flat" cmpd="sng" algn="ctr">
            <a:solidFill>
              <a:srgbClr val="00205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5" name="Picture 4">
            <a:extLst>
              <a:ext uri="{FF2B5EF4-FFF2-40B4-BE49-F238E27FC236}">
                <a16:creationId xmlns:a16="http://schemas.microsoft.com/office/drawing/2014/main" id="{D91B95C4-F142-434E-B37F-E0A6B2CA9F9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graphicFrame>
        <p:nvGraphicFramePr>
          <p:cNvPr id="6" name="Content Placeholder 3">
            <a:extLst>
              <a:ext uri="{FF2B5EF4-FFF2-40B4-BE49-F238E27FC236}">
                <a16:creationId xmlns:a16="http://schemas.microsoft.com/office/drawing/2014/main" id="{CDDFFD2C-1E47-4314-9BBF-828531B39E78}"/>
              </a:ext>
            </a:extLst>
          </p:cNvPr>
          <p:cNvGraphicFramePr>
            <a:graphicFrameLocks/>
          </p:cNvGraphicFramePr>
          <p:nvPr>
            <p:extLst>
              <p:ext uri="{D42A27DB-BD31-4B8C-83A1-F6EECF244321}">
                <p14:modId xmlns:p14="http://schemas.microsoft.com/office/powerpoint/2010/main" val="240152714"/>
              </p:ext>
            </p:extLst>
          </p:nvPr>
        </p:nvGraphicFramePr>
        <p:xfrm>
          <a:off x="3744508" y="95116"/>
          <a:ext cx="5000125"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9420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8E02-92E6-4097-959A-1380498FA8C1}"/>
              </a:ext>
            </a:extLst>
          </p:cNvPr>
          <p:cNvSpPr>
            <a:spLocks noGrp="1"/>
          </p:cNvSpPr>
          <p:nvPr>
            <p:ph type="title"/>
          </p:nvPr>
        </p:nvSpPr>
        <p:spPr>
          <a:xfrm>
            <a:off x="447462" y="980728"/>
            <a:ext cx="3007246" cy="4536504"/>
          </a:xfrm>
          <a:solidFill>
            <a:srgbClr val="0033A0"/>
          </a:solidFill>
          <a:ln>
            <a:solidFill>
              <a:srgbClr val="00205B"/>
            </a:solidFill>
          </a:ln>
        </p:spPr>
        <p:txBody>
          <a:bodyPr>
            <a:normAutofit/>
          </a:bodyPr>
          <a:lstStyle/>
          <a:p>
            <a:pPr algn="r" defTabSz="685800" fontAlgn="auto">
              <a:spcAft>
                <a:spcPts val="450"/>
              </a:spcAft>
              <a:defRPr/>
            </a:pPr>
            <a:r>
              <a:rPr lang="en-US" sz="2800">
                <a:solidFill>
                  <a:schemeClr val="bg1"/>
                </a:solidFill>
              </a:rPr>
              <a:t> The School Partnership Board has agreed a series of actions to achieve the broader outcomes of the new Essex Partnership Strategy:</a:t>
            </a:r>
            <a:endParaRPr lang="en-US" sz="2800">
              <a:solidFill>
                <a:srgbClr val="FFFFFF"/>
              </a:solidFill>
              <a:latin typeface="Calibri Light" panose="020F0302020204030204"/>
            </a:endParaRPr>
          </a:p>
        </p:txBody>
      </p:sp>
      <p:sp>
        <p:nvSpPr>
          <p:cNvPr id="4" name="Rectangle 3">
            <a:extLst>
              <a:ext uri="{FF2B5EF4-FFF2-40B4-BE49-F238E27FC236}">
                <a16:creationId xmlns:a16="http://schemas.microsoft.com/office/drawing/2014/main" id="{0124B598-7A7E-4AF4-9EA2-5D1E3B8F8979}"/>
              </a:ext>
            </a:extLst>
          </p:cNvPr>
          <p:cNvSpPr/>
          <p:nvPr/>
        </p:nvSpPr>
        <p:spPr bwMode="auto">
          <a:xfrm>
            <a:off x="0" y="0"/>
            <a:ext cx="146303" cy="6858000"/>
          </a:xfrm>
          <a:prstGeom prst="rect">
            <a:avLst/>
          </a:prstGeom>
          <a:solidFill>
            <a:srgbClr val="0033A0"/>
          </a:solidFill>
          <a:ln w="9525" cap="flat" cmpd="sng" algn="ctr">
            <a:solidFill>
              <a:srgbClr val="00205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5" name="Picture 4">
            <a:extLst>
              <a:ext uri="{FF2B5EF4-FFF2-40B4-BE49-F238E27FC236}">
                <a16:creationId xmlns:a16="http://schemas.microsoft.com/office/drawing/2014/main" id="{D91B95C4-F142-434E-B37F-E0A6B2CA9F9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
        <p:nvSpPr>
          <p:cNvPr id="7" name="Content Placeholder 3">
            <a:extLst>
              <a:ext uri="{FF2B5EF4-FFF2-40B4-BE49-F238E27FC236}">
                <a16:creationId xmlns:a16="http://schemas.microsoft.com/office/drawing/2014/main" id="{05C08E94-718D-46BB-A9E8-7E2A96417EDC}"/>
              </a:ext>
            </a:extLst>
          </p:cNvPr>
          <p:cNvSpPr txBox="1">
            <a:spLocks/>
          </p:cNvSpPr>
          <p:nvPr/>
        </p:nvSpPr>
        <p:spPr>
          <a:xfrm>
            <a:off x="3651550" y="332656"/>
            <a:ext cx="5312170" cy="6264696"/>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171450" defTabSz="685800" eaLnBrk="1" fontAlgn="auto" hangingPunct="1">
              <a:lnSpc>
                <a:spcPct val="90000"/>
              </a:lnSpc>
              <a:spcBef>
                <a:spcPts val="0"/>
              </a:spcBef>
              <a:spcAft>
                <a:spcPts val="0"/>
              </a:spcAft>
              <a:buFont typeface="Arial" panose="020B0604020202020204" pitchFamily="34" charset="0"/>
              <a:buChar char="•"/>
            </a:pPr>
            <a:r>
              <a:rPr lang="en-US" sz="1800">
                <a:solidFill>
                  <a:prstClr val="black"/>
                </a:solidFill>
                <a:latin typeface="Calibri" panose="020F0502020204030204"/>
                <a:ea typeface="+mn-ea"/>
              </a:rPr>
              <a:t>Set a clear Strategic Direction for partnership working in Essex</a:t>
            </a:r>
          </a:p>
          <a:p>
            <a:pPr marL="257175" indent="-171450" defTabSz="685800" eaLnBrk="1" fontAlgn="auto" hangingPunct="1">
              <a:lnSpc>
                <a:spcPct val="90000"/>
              </a:lnSpc>
              <a:spcBef>
                <a:spcPts val="0"/>
              </a:spcBef>
              <a:spcAft>
                <a:spcPts val="0"/>
              </a:spcAft>
              <a:buFont typeface="Arial" panose="020B0604020202020204" pitchFamily="34" charset="0"/>
              <a:buChar char="•"/>
            </a:pPr>
            <a:r>
              <a:rPr lang="en-US" sz="1800">
                <a:solidFill>
                  <a:prstClr val="black"/>
                </a:solidFill>
                <a:latin typeface="Calibri" panose="020F0502020204030204"/>
                <a:ea typeface="+mn-ea"/>
              </a:rPr>
              <a:t>Agree an annual set of priorities, which is informed by the work of the partnerships and quadrants and agreed by the board as county priorities</a:t>
            </a:r>
          </a:p>
          <a:p>
            <a:pPr marL="257175" indent="-171450" defTabSz="685800" eaLnBrk="1" fontAlgn="auto" hangingPunct="1">
              <a:lnSpc>
                <a:spcPct val="90000"/>
              </a:lnSpc>
              <a:spcBef>
                <a:spcPts val="0"/>
              </a:spcBef>
              <a:spcAft>
                <a:spcPts val="0"/>
              </a:spcAft>
              <a:buFont typeface="Arial" panose="020B0604020202020204" pitchFamily="34" charset="0"/>
              <a:buChar char="•"/>
            </a:pPr>
            <a:r>
              <a:rPr lang="en-US" sz="1800">
                <a:solidFill>
                  <a:prstClr val="black"/>
                </a:solidFill>
                <a:latin typeface="Calibri" panose="020F0502020204030204"/>
                <a:ea typeface="+mn-ea"/>
              </a:rPr>
              <a:t>Strengthen the focus on cross-phase working</a:t>
            </a:r>
          </a:p>
          <a:p>
            <a:pPr marL="257175" indent="-171450" defTabSz="685800" eaLnBrk="1" fontAlgn="auto" hangingPunct="1">
              <a:lnSpc>
                <a:spcPct val="90000"/>
              </a:lnSpc>
              <a:spcBef>
                <a:spcPts val="0"/>
              </a:spcBef>
              <a:spcAft>
                <a:spcPts val="0"/>
              </a:spcAft>
              <a:buFont typeface="Arial" panose="020B0604020202020204" pitchFamily="34" charset="0"/>
              <a:buChar char="•"/>
            </a:pPr>
            <a:r>
              <a:rPr lang="en-US" sz="1800">
                <a:solidFill>
                  <a:prstClr val="black"/>
                </a:solidFill>
                <a:latin typeface="Calibri" panose="020F0502020204030204"/>
                <a:ea typeface="+mn-ea"/>
              </a:rPr>
              <a:t>Enable partnerships to share best practice</a:t>
            </a:r>
          </a:p>
          <a:p>
            <a:pPr marL="257175" indent="-171450" defTabSz="685800" eaLnBrk="1" fontAlgn="auto" hangingPunct="1">
              <a:lnSpc>
                <a:spcPct val="90000"/>
              </a:lnSpc>
              <a:spcBef>
                <a:spcPts val="0"/>
              </a:spcBef>
              <a:spcAft>
                <a:spcPts val="0"/>
              </a:spcAft>
              <a:buFont typeface="Arial" panose="020B0604020202020204" pitchFamily="34" charset="0"/>
              <a:buChar char="•"/>
            </a:pPr>
            <a:r>
              <a:rPr lang="en-US" sz="1800">
                <a:solidFill>
                  <a:prstClr val="black"/>
                </a:solidFill>
                <a:latin typeface="Calibri" panose="020F0502020204030204"/>
                <a:ea typeface="+mn-ea"/>
              </a:rPr>
              <a:t>Enable partnerships to evaluate their impact, through models such as peer review </a:t>
            </a:r>
          </a:p>
          <a:p>
            <a:pPr marL="257175" indent="-171450" defTabSz="685800" eaLnBrk="1" fontAlgn="auto" hangingPunct="1">
              <a:lnSpc>
                <a:spcPct val="90000"/>
              </a:lnSpc>
              <a:spcBef>
                <a:spcPts val="0"/>
              </a:spcBef>
              <a:spcAft>
                <a:spcPts val="0"/>
              </a:spcAft>
              <a:buFont typeface="Arial" panose="020B0604020202020204" pitchFamily="34" charset="0"/>
              <a:buChar char="•"/>
            </a:pPr>
            <a:r>
              <a:rPr lang="en-US" sz="1800">
                <a:solidFill>
                  <a:prstClr val="black"/>
                </a:solidFill>
                <a:latin typeface="Calibri" panose="020F0502020204030204"/>
                <a:ea typeface="+mn-ea"/>
              </a:rPr>
              <a:t>Clarify the partnership system, the roles and responsibilities of each part and the resources available to support partnerships e.g., co-ordination and facilitation</a:t>
            </a:r>
          </a:p>
          <a:p>
            <a:pPr marL="257175" indent="-171450" defTabSz="685800" eaLnBrk="1" fontAlgn="auto" hangingPunct="1">
              <a:lnSpc>
                <a:spcPct val="90000"/>
              </a:lnSpc>
              <a:spcBef>
                <a:spcPts val="0"/>
              </a:spcBef>
              <a:spcAft>
                <a:spcPts val="0"/>
              </a:spcAft>
              <a:buFont typeface="Arial" panose="020B0604020202020204" pitchFamily="34" charset="0"/>
              <a:buChar char="•"/>
            </a:pPr>
            <a:r>
              <a:rPr lang="en-US" sz="1800">
                <a:solidFill>
                  <a:prstClr val="black"/>
                </a:solidFill>
                <a:latin typeface="Calibri" panose="020F0502020204030204"/>
                <a:ea typeface="+mn-ea"/>
              </a:rPr>
              <a:t>Review the membership and representation of the Board </a:t>
            </a:r>
          </a:p>
          <a:p>
            <a:pPr marL="257175" indent="-171450" defTabSz="685800" eaLnBrk="1" fontAlgn="auto" hangingPunct="1">
              <a:lnSpc>
                <a:spcPct val="90000"/>
              </a:lnSpc>
              <a:spcBef>
                <a:spcPts val="0"/>
              </a:spcBef>
              <a:spcAft>
                <a:spcPts val="0"/>
              </a:spcAft>
              <a:buFont typeface="Arial" panose="020B0604020202020204" pitchFamily="34" charset="0"/>
              <a:buChar char="•"/>
            </a:pPr>
            <a:r>
              <a:rPr lang="en-US" sz="1800">
                <a:solidFill>
                  <a:prstClr val="black"/>
                </a:solidFill>
                <a:latin typeface="Calibri" panose="020F0502020204030204"/>
                <a:ea typeface="+mn-ea"/>
              </a:rPr>
              <a:t>Take an active role in the promotion of partnership working</a:t>
            </a:r>
          </a:p>
          <a:p>
            <a:pPr marL="257175" indent="-171450" defTabSz="685800" eaLnBrk="1" fontAlgn="auto" hangingPunct="1">
              <a:lnSpc>
                <a:spcPct val="90000"/>
              </a:lnSpc>
              <a:spcBef>
                <a:spcPts val="0"/>
              </a:spcBef>
              <a:spcAft>
                <a:spcPts val="0"/>
              </a:spcAft>
              <a:buFont typeface="Arial" panose="020B0604020202020204" pitchFamily="34" charset="0"/>
              <a:buChar char="•"/>
            </a:pPr>
            <a:r>
              <a:rPr lang="en-US" sz="1800">
                <a:solidFill>
                  <a:prstClr val="black"/>
                </a:solidFill>
                <a:latin typeface="Calibri" panose="020F0502020204030204"/>
                <a:ea typeface="+mn-ea"/>
              </a:rPr>
              <a:t>Support development of focus groups to take forward specific actions and feedback to the board</a:t>
            </a:r>
          </a:p>
          <a:p>
            <a:pPr marL="257175" indent="-171450" defTabSz="685800" eaLnBrk="1" fontAlgn="auto" hangingPunct="1">
              <a:lnSpc>
                <a:spcPct val="90000"/>
              </a:lnSpc>
              <a:spcBef>
                <a:spcPts val="0"/>
              </a:spcBef>
              <a:spcAft>
                <a:spcPts val="0"/>
              </a:spcAft>
              <a:buFont typeface="Arial" panose="020B0604020202020204" pitchFamily="34" charset="0"/>
              <a:buChar char="•"/>
            </a:pPr>
            <a:r>
              <a:rPr lang="en-US" sz="1800">
                <a:solidFill>
                  <a:prstClr val="black"/>
                </a:solidFill>
                <a:latin typeface="Calibri" panose="020F0502020204030204"/>
                <a:ea typeface="+mn-ea"/>
              </a:rPr>
              <a:t>Continue development of tools and support for partnerships around school improvement</a:t>
            </a:r>
          </a:p>
          <a:p>
            <a:pPr marL="557213" lvl="1" indent="-171450" defTabSz="685800" eaLnBrk="1" fontAlgn="auto" hangingPunct="1">
              <a:lnSpc>
                <a:spcPct val="90000"/>
              </a:lnSpc>
              <a:spcBef>
                <a:spcPts val="0"/>
              </a:spcBef>
              <a:spcAft>
                <a:spcPts val="0"/>
              </a:spcAft>
              <a:buFont typeface="Arial" panose="020B0604020202020204" pitchFamily="34" charset="0"/>
              <a:buChar char="•"/>
            </a:pPr>
            <a:r>
              <a:rPr lang="en-US" sz="1800">
                <a:solidFill>
                  <a:prstClr val="black"/>
                </a:solidFill>
                <a:latin typeface="Calibri" panose="020F0502020204030204"/>
                <a:ea typeface="+mn-ea"/>
              </a:rPr>
              <a:t>Peer review</a:t>
            </a:r>
          </a:p>
          <a:p>
            <a:pPr marL="557213" lvl="1" indent="-171450" defTabSz="685800" eaLnBrk="1" fontAlgn="auto" hangingPunct="1">
              <a:lnSpc>
                <a:spcPct val="90000"/>
              </a:lnSpc>
              <a:spcBef>
                <a:spcPts val="0"/>
              </a:spcBef>
              <a:spcAft>
                <a:spcPts val="0"/>
              </a:spcAft>
              <a:buFont typeface="Arial" panose="020B0604020202020204" pitchFamily="34" charset="0"/>
              <a:buChar char="•"/>
            </a:pPr>
            <a:r>
              <a:rPr lang="en-US" sz="1800">
                <a:solidFill>
                  <a:prstClr val="black"/>
                </a:solidFill>
                <a:latin typeface="Calibri" panose="020F0502020204030204"/>
                <a:ea typeface="+mn-ea"/>
              </a:rPr>
              <a:t>Partnership evaluation development tool</a:t>
            </a:r>
          </a:p>
          <a:p>
            <a:pPr marL="557213" lvl="1" indent="-171450" defTabSz="685800" eaLnBrk="1" fontAlgn="auto" hangingPunct="1">
              <a:lnSpc>
                <a:spcPct val="90000"/>
              </a:lnSpc>
              <a:spcBef>
                <a:spcPts val="0"/>
              </a:spcBef>
              <a:spcAft>
                <a:spcPts val="0"/>
              </a:spcAft>
              <a:buFont typeface="Arial" panose="020B0604020202020204" pitchFamily="34" charset="0"/>
              <a:buChar char="•"/>
            </a:pPr>
            <a:r>
              <a:rPr lang="en-US" sz="1800">
                <a:solidFill>
                  <a:prstClr val="black"/>
                </a:solidFill>
                <a:latin typeface="Calibri" panose="020F0502020204030204"/>
                <a:ea typeface="+mn-ea"/>
              </a:rPr>
              <a:t>Leadership handbook</a:t>
            </a:r>
          </a:p>
          <a:p>
            <a:pPr marL="385763" lvl="1" indent="0" defTabSz="685800" eaLnBrk="1" fontAlgn="auto" hangingPunct="1">
              <a:lnSpc>
                <a:spcPct val="90000"/>
              </a:lnSpc>
              <a:spcBef>
                <a:spcPts val="0"/>
              </a:spcBef>
              <a:spcAft>
                <a:spcPts val="750"/>
              </a:spcAft>
              <a:buNone/>
            </a:pPr>
            <a:endParaRPr lang="en-US" sz="1275">
              <a:solidFill>
                <a:prstClr val="black"/>
              </a:solidFill>
              <a:latin typeface="Calibri" panose="020F0502020204030204"/>
              <a:ea typeface="+mn-ea"/>
            </a:endParaRPr>
          </a:p>
        </p:txBody>
      </p:sp>
    </p:spTree>
    <p:extLst>
      <p:ext uri="{BB962C8B-B14F-4D97-AF65-F5344CB8AC3E}">
        <p14:creationId xmlns:p14="http://schemas.microsoft.com/office/powerpoint/2010/main" val="3656660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9" y="0"/>
            <a:ext cx="9162510" cy="6871882"/>
          </a:xfrm>
          <a:prstGeom prst="rect">
            <a:avLst/>
          </a:prstGeom>
        </p:spPr>
      </p:pic>
      <p:sp>
        <p:nvSpPr>
          <p:cNvPr id="4" name="TextBox 3"/>
          <p:cNvSpPr txBox="1"/>
          <p:nvPr/>
        </p:nvSpPr>
        <p:spPr>
          <a:xfrm>
            <a:off x="625079" y="1758190"/>
            <a:ext cx="8195394" cy="3078215"/>
          </a:xfrm>
          <a:prstGeom prst="rect">
            <a:avLst/>
          </a:prstGeom>
          <a:noFill/>
        </p:spPr>
        <p:txBody>
          <a:bodyPr vert="horz" wrap="square" lIns="0" tIns="0" rIns="0" bIns="0" rtlCol="0">
            <a:spAutoFit/>
          </a:bodyPr>
          <a:lstStyle/>
          <a:p>
            <a:pPr marL="0" marR="0" lvl="0" indent="0" algn="l" defTabSz="914400" rtl="0" eaLnBrk="0" fontAlgn="base" latinLnBrk="0" hangingPunct="0">
              <a:lnSpc>
                <a:spcPts val="4851"/>
              </a:lnSpc>
              <a:spcBef>
                <a:spcPct val="0"/>
              </a:spcBef>
              <a:spcAft>
                <a:spcPct val="0"/>
              </a:spcAft>
              <a:buClrTx/>
              <a:buSzTx/>
              <a:buFontTx/>
              <a:buNone/>
              <a:tabLst/>
              <a:defRPr/>
            </a:pPr>
            <a:r>
              <a:rPr kumimoji="0" lang="en-CA" sz="5400" b="0" i="0" u="none" strike="noStrike" kern="1200" cap="none" spc="0" normalizeH="0" baseline="0" noProof="0" dirty="0">
                <a:ln>
                  <a:noFill/>
                </a:ln>
                <a:solidFill>
                  <a:srgbClr val="FFFFFF"/>
                </a:solidFill>
                <a:effectLst/>
                <a:uLnTx/>
                <a:uFillTx/>
                <a:latin typeface="Arial"/>
                <a:ea typeface="MS PGothic" pitchFamily="34" charset="-128"/>
                <a:cs typeface="+mn-cs"/>
              </a:rPr>
              <a:t>Assessment and Moderation</a:t>
            </a:r>
          </a:p>
          <a:p>
            <a:pPr marL="0" marR="0" lvl="0" indent="0" algn="l" defTabSz="914400" rtl="0" eaLnBrk="0" fontAlgn="base" latinLnBrk="0" hangingPunct="0">
              <a:lnSpc>
                <a:spcPts val="4851"/>
              </a:lnSpc>
              <a:spcBef>
                <a:spcPct val="0"/>
              </a:spcBef>
              <a:spcAft>
                <a:spcPct val="0"/>
              </a:spcAft>
              <a:buClrTx/>
              <a:buSzTx/>
              <a:buFontTx/>
              <a:buNone/>
              <a:tabLst/>
              <a:defRPr/>
            </a:pPr>
            <a:endParaRPr kumimoji="0" lang="en-CA" sz="5400" b="0" i="0" u="none" strike="noStrike" kern="1200" cap="none" spc="0" normalizeH="0" baseline="0" noProof="0" dirty="0">
              <a:ln>
                <a:noFill/>
              </a:ln>
              <a:solidFill>
                <a:srgbClr val="FFFFFF"/>
              </a:solidFill>
              <a:effectLst/>
              <a:uLnTx/>
              <a:uFillTx/>
              <a:latin typeface="Arial"/>
              <a:ea typeface="MS PGothic" pitchFamily="34" charset="-128"/>
              <a:cs typeface="+mn-cs"/>
            </a:endParaRPr>
          </a:p>
          <a:p>
            <a:pPr marL="0" marR="0" lvl="0" indent="0" algn="l" defTabSz="914400" rtl="0" eaLnBrk="0" fontAlgn="base" latinLnBrk="0" hangingPunct="0">
              <a:lnSpc>
                <a:spcPts val="4851"/>
              </a:lnSpc>
              <a:spcBef>
                <a:spcPct val="0"/>
              </a:spcBef>
              <a:spcAft>
                <a:spcPct val="0"/>
              </a:spcAft>
              <a:buClrTx/>
              <a:buSzTx/>
              <a:buFontTx/>
              <a:buNone/>
              <a:tabLst/>
              <a:defRPr/>
            </a:pPr>
            <a:r>
              <a:rPr lang="en-CA" sz="3200">
                <a:solidFill>
                  <a:srgbClr val="FFFFFF"/>
                </a:solidFill>
                <a:latin typeface="Arial"/>
              </a:rPr>
              <a:t>Alison Fiala, </a:t>
            </a:r>
            <a:r>
              <a:rPr kumimoji="0" lang="en-CA" sz="3200" b="0" i="0" u="none" strike="noStrike" kern="1200" cap="none" spc="0" normalizeH="0" baseline="0" noProof="0">
                <a:ln>
                  <a:noFill/>
                </a:ln>
                <a:solidFill>
                  <a:srgbClr val="FFFFFF"/>
                </a:solidFill>
                <a:effectLst/>
                <a:uLnTx/>
                <a:uFillTx/>
                <a:latin typeface="Arial"/>
                <a:ea typeface="MS PGothic" pitchFamily="34" charset="-128"/>
                <a:cs typeface="+mn-cs"/>
              </a:rPr>
              <a:t>Head </a:t>
            </a:r>
            <a:r>
              <a:rPr kumimoji="0" lang="en-CA" sz="3200" b="0" i="0" u="none" strike="noStrike" kern="1200" cap="none" spc="0" normalizeH="0" baseline="0" noProof="0" dirty="0">
                <a:ln>
                  <a:noFill/>
                </a:ln>
                <a:solidFill>
                  <a:srgbClr val="FFFFFF"/>
                </a:solidFill>
                <a:effectLst/>
                <a:uLnTx/>
                <a:uFillTx/>
                <a:latin typeface="Arial"/>
                <a:ea typeface="MS PGothic" pitchFamily="34" charset="-128"/>
                <a:cs typeface="+mn-cs"/>
              </a:rPr>
              <a:t>of Education and Early Years</a:t>
            </a:r>
          </a:p>
        </p:txBody>
      </p:sp>
    </p:spTree>
    <p:extLst>
      <p:ext uri="{BB962C8B-B14F-4D97-AF65-F5344CB8AC3E}">
        <p14:creationId xmlns:p14="http://schemas.microsoft.com/office/powerpoint/2010/main" val="3294664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5B5FC7-5D29-4B42-9FF6-8038EA394B62}"/>
              </a:ext>
            </a:extLst>
          </p:cNvPr>
          <p:cNvSpPr>
            <a:spLocks noGrp="1"/>
          </p:cNvSpPr>
          <p:nvPr>
            <p:ph type="title"/>
          </p:nvPr>
        </p:nvSpPr>
        <p:spPr>
          <a:xfrm>
            <a:off x="515125" y="1153572"/>
            <a:ext cx="2400300" cy="4461163"/>
          </a:xfrm>
        </p:spPr>
        <p:txBody>
          <a:bodyPr>
            <a:normAutofit/>
          </a:bodyPr>
          <a:lstStyle/>
          <a:p>
            <a:r>
              <a:rPr lang="en-GB" b="1">
                <a:solidFill>
                  <a:srgbClr val="FFFFFF"/>
                </a:solidFill>
              </a:rPr>
              <a:t>Primary Statutory Assessment Traded Package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01AC69-CB48-460B-8C59-753894CAFB8E}"/>
              </a:ext>
            </a:extLst>
          </p:cNvPr>
          <p:cNvSpPr>
            <a:spLocks noGrp="1"/>
          </p:cNvSpPr>
          <p:nvPr>
            <p:ph idx="1"/>
          </p:nvPr>
        </p:nvSpPr>
        <p:spPr>
          <a:xfrm>
            <a:off x="3335481" y="591344"/>
            <a:ext cx="5179868" cy="5585619"/>
          </a:xfrm>
        </p:spPr>
        <p:txBody>
          <a:bodyPr anchor="ctr">
            <a:normAutofit/>
          </a:bodyPr>
          <a:lstStyle/>
          <a:p>
            <a:r>
              <a:rPr lang="en-GB"/>
              <a:t>Aim is to support schools to carry out primary assessments in summer 2022</a:t>
            </a:r>
          </a:p>
          <a:p>
            <a:r>
              <a:rPr lang="en-GB"/>
              <a:t>It includes a full programme of training covering all aspects of KS1 and KS2 assessment and moderation, administration of the phonic screening check and the multiplication tables check</a:t>
            </a:r>
          </a:p>
          <a:p>
            <a:r>
              <a:rPr lang="en-GB"/>
              <a:t>The package is for an annual subscription that allows up to 2 members of staff to attend 10 training sessions held throughout the year</a:t>
            </a:r>
          </a:p>
          <a:p>
            <a:r>
              <a:rPr lang="en-GB"/>
              <a:t>Schools not wishing to have the annual subscription can attend individual events</a:t>
            </a:r>
          </a:p>
          <a:p>
            <a:r>
              <a:rPr lang="en-GB"/>
              <a:t>All training sessions will be for one hour and will be held virtually</a:t>
            </a:r>
          </a:p>
        </p:txBody>
      </p:sp>
      <p:pic>
        <p:nvPicPr>
          <p:cNvPr id="7" name="Picture 6">
            <a:extLst>
              <a:ext uri="{FF2B5EF4-FFF2-40B4-BE49-F238E27FC236}">
                <a16:creationId xmlns:a16="http://schemas.microsoft.com/office/drawing/2014/main" id="{D93F5E48-CA24-4E6B-82E6-B9F110DB1F5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Tree>
    <p:extLst>
      <p:ext uri="{BB962C8B-B14F-4D97-AF65-F5344CB8AC3E}">
        <p14:creationId xmlns:p14="http://schemas.microsoft.com/office/powerpoint/2010/main" val="1684021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DC239F-7951-49C3-A818-A35CF9D2FB3B}"/>
              </a:ext>
            </a:extLst>
          </p:cNvPr>
          <p:cNvSpPr>
            <a:spLocks noGrp="1"/>
          </p:cNvSpPr>
          <p:nvPr>
            <p:ph type="title"/>
          </p:nvPr>
        </p:nvSpPr>
        <p:spPr>
          <a:xfrm>
            <a:off x="515125" y="1153572"/>
            <a:ext cx="2400300" cy="4461163"/>
          </a:xfrm>
        </p:spPr>
        <p:txBody>
          <a:bodyPr>
            <a:normAutofit/>
          </a:bodyPr>
          <a:lstStyle/>
          <a:p>
            <a:r>
              <a:rPr lang="en-GB" b="1">
                <a:solidFill>
                  <a:srgbClr val="FFFFFF"/>
                </a:solidFill>
              </a:rPr>
              <a:t>Primary Statutory Assessment Traded Package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4ECDB3D-376D-45C5-A22A-311ED2BC08BF}"/>
              </a:ext>
            </a:extLst>
          </p:cNvPr>
          <p:cNvSpPr>
            <a:spLocks noGrp="1"/>
          </p:cNvSpPr>
          <p:nvPr>
            <p:ph idx="1"/>
          </p:nvPr>
        </p:nvSpPr>
        <p:spPr>
          <a:xfrm>
            <a:off x="3335481" y="591344"/>
            <a:ext cx="5179868" cy="5585619"/>
          </a:xfrm>
        </p:spPr>
        <p:txBody>
          <a:bodyPr anchor="ctr">
            <a:normAutofit/>
          </a:bodyPr>
          <a:lstStyle/>
          <a:p>
            <a:pPr marL="0" indent="0">
              <a:buNone/>
            </a:pPr>
            <a:r>
              <a:rPr lang="en-GB" sz="1900">
                <a:latin typeface="Calibri" panose="020F0502020204030204" pitchFamily="34" charset="0"/>
                <a:ea typeface="Calibri" panose="020F0502020204030204" pitchFamily="34" charset="0"/>
                <a:cs typeface="Times New Roman" panose="02020603050405020304" pitchFamily="18" charset="0"/>
              </a:rPr>
              <a:t>The training sessions are:</a:t>
            </a:r>
          </a:p>
          <a:p>
            <a:pPr marL="257175" indent="-257175">
              <a:buFont typeface="Symbol" panose="05050102010706020507" pitchFamily="18" charset="2"/>
              <a:buChar char=""/>
            </a:pPr>
            <a:r>
              <a:rPr lang="en-GB" sz="1900">
                <a:latin typeface="Calibri" panose="020F0502020204030204" pitchFamily="34" charset="0"/>
                <a:ea typeface="Calibri" panose="020F0502020204030204" pitchFamily="34" charset="0"/>
                <a:cs typeface="Times New Roman" panose="02020603050405020304" pitchFamily="18" charset="0"/>
              </a:rPr>
              <a:t>Termly Primary Statutory Assessment Briefings  (Autumn 2, Spring 2 and Summer 1)</a:t>
            </a:r>
          </a:p>
          <a:p>
            <a:pPr marL="257175" indent="-257175">
              <a:buFont typeface="Symbol" panose="05050102010706020507" pitchFamily="18" charset="2"/>
              <a:buChar char=""/>
            </a:pPr>
            <a:r>
              <a:rPr lang="en-GB" sz="1900">
                <a:latin typeface="Calibri" panose="020F0502020204030204" pitchFamily="34" charset="0"/>
                <a:ea typeface="Calibri" panose="020F0502020204030204" pitchFamily="34" charset="0"/>
                <a:cs typeface="Times New Roman" panose="02020603050405020304" pitchFamily="18" charset="0"/>
              </a:rPr>
              <a:t>Administering the phonic screening check </a:t>
            </a:r>
          </a:p>
          <a:p>
            <a:pPr marL="257175" indent="-257175">
              <a:buFont typeface="Symbol" panose="05050102010706020507" pitchFamily="18" charset="2"/>
              <a:buChar char=""/>
            </a:pPr>
            <a:r>
              <a:rPr lang="en-GB" sz="1900">
                <a:latin typeface="Calibri" panose="020F0502020204030204" pitchFamily="34" charset="0"/>
                <a:ea typeface="Calibri" panose="020F0502020204030204" pitchFamily="34" charset="0"/>
                <a:cs typeface="Times New Roman" panose="02020603050405020304" pitchFamily="18" charset="0"/>
              </a:rPr>
              <a:t>Managing the statutory assessment process for KS1 and KS2 </a:t>
            </a:r>
          </a:p>
          <a:p>
            <a:pPr marL="257175" indent="-257175">
              <a:buFont typeface="Symbol" panose="05050102010706020507" pitchFamily="18" charset="2"/>
              <a:buChar char=""/>
            </a:pPr>
            <a:r>
              <a:rPr lang="en-GB" sz="1900">
                <a:latin typeface="Calibri" panose="020F0502020204030204" pitchFamily="34" charset="0"/>
                <a:ea typeface="Calibri" panose="020F0502020204030204" pitchFamily="34" charset="0"/>
                <a:cs typeface="Times New Roman" panose="02020603050405020304" pitchFamily="18" charset="0"/>
              </a:rPr>
              <a:t>Administering the multiplication tables check </a:t>
            </a:r>
          </a:p>
          <a:p>
            <a:pPr marL="257175" indent="-257175">
              <a:buFont typeface="Symbol" panose="05050102010706020507" pitchFamily="18" charset="2"/>
              <a:buChar char=""/>
            </a:pPr>
            <a:r>
              <a:rPr lang="en-GB" sz="1900">
                <a:latin typeface="Calibri" panose="020F0502020204030204" pitchFamily="34" charset="0"/>
                <a:ea typeface="Calibri" panose="020F0502020204030204" pitchFamily="34" charset="0"/>
                <a:cs typeface="Times New Roman" panose="02020603050405020304" pitchFamily="18" charset="0"/>
              </a:rPr>
              <a:t>Understanding the KS1 Teacher Assessment Framework </a:t>
            </a:r>
          </a:p>
          <a:p>
            <a:pPr marL="257175" indent="-257175">
              <a:buFont typeface="Symbol" panose="05050102010706020507" pitchFamily="18" charset="2"/>
              <a:buChar char=""/>
            </a:pPr>
            <a:r>
              <a:rPr lang="en-GB" sz="1900">
                <a:latin typeface="Calibri" panose="020F0502020204030204" pitchFamily="34" charset="0"/>
                <a:ea typeface="Calibri" panose="020F0502020204030204" pitchFamily="34" charset="0"/>
                <a:cs typeface="Times New Roman" panose="02020603050405020304" pitchFamily="18" charset="0"/>
              </a:rPr>
              <a:t>Understanding the KS2 Teacher Assessment Framework  </a:t>
            </a:r>
          </a:p>
          <a:p>
            <a:pPr marL="257175" indent="-257175">
              <a:buFont typeface="Symbol" panose="05050102010706020507" pitchFamily="18" charset="2"/>
              <a:buChar char=""/>
            </a:pPr>
            <a:r>
              <a:rPr lang="en-GB" sz="1900">
                <a:latin typeface="Calibri" panose="020F0502020204030204" pitchFamily="34" charset="0"/>
                <a:ea typeface="Calibri" panose="020F0502020204030204" pitchFamily="34" charset="0"/>
                <a:cs typeface="Times New Roman" panose="02020603050405020304" pitchFamily="18" charset="0"/>
              </a:rPr>
              <a:t>Assessment and moderation in Year 2 refresher course</a:t>
            </a:r>
          </a:p>
          <a:p>
            <a:pPr marL="257175" indent="-257175">
              <a:spcAft>
                <a:spcPts val="600"/>
              </a:spcAft>
              <a:buFont typeface="Symbol" panose="05050102010706020507" pitchFamily="18" charset="2"/>
              <a:buChar char=""/>
            </a:pPr>
            <a:r>
              <a:rPr lang="en-GB" sz="1900">
                <a:latin typeface="Calibri" panose="020F0502020204030204" pitchFamily="34" charset="0"/>
                <a:ea typeface="Calibri" panose="020F0502020204030204" pitchFamily="34" charset="0"/>
                <a:cs typeface="Times New Roman" panose="02020603050405020304" pitchFamily="18" charset="0"/>
              </a:rPr>
              <a:t>Assessment and moderation in Year 6 refresher course  </a:t>
            </a:r>
          </a:p>
          <a:p>
            <a:endParaRPr lang="en-GB" sz="1900"/>
          </a:p>
        </p:txBody>
      </p:sp>
      <p:pic>
        <p:nvPicPr>
          <p:cNvPr id="7" name="Picture 6">
            <a:extLst>
              <a:ext uri="{FF2B5EF4-FFF2-40B4-BE49-F238E27FC236}">
                <a16:creationId xmlns:a16="http://schemas.microsoft.com/office/drawing/2014/main" id="{2145F26C-19F7-49E4-AFE8-292DDD7BE23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Tree>
    <p:extLst>
      <p:ext uri="{BB962C8B-B14F-4D97-AF65-F5344CB8AC3E}">
        <p14:creationId xmlns:p14="http://schemas.microsoft.com/office/powerpoint/2010/main" val="1150601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7E7558-71FB-42F1-877A-82A841491248}"/>
              </a:ext>
            </a:extLst>
          </p:cNvPr>
          <p:cNvSpPr>
            <a:spLocks noGrp="1"/>
          </p:cNvSpPr>
          <p:nvPr>
            <p:ph idx="1"/>
          </p:nvPr>
        </p:nvSpPr>
        <p:spPr>
          <a:xfrm>
            <a:off x="582575" y="274820"/>
            <a:ext cx="8318083" cy="6250524"/>
          </a:xfrm>
        </p:spPr>
        <p:txBody>
          <a:bodyPr>
            <a:noAutofit/>
          </a:bodyPr>
          <a:lstStyle/>
          <a:p>
            <a:pPr>
              <a:lnSpc>
                <a:spcPct val="120000"/>
              </a:lnSpc>
              <a:spcBef>
                <a:spcPts val="0"/>
              </a:spcBef>
            </a:pPr>
            <a:r>
              <a:rPr lang="en-GB" sz="1400" b="1">
                <a:solidFill>
                  <a:srgbClr val="000000"/>
                </a:solidFill>
                <a:latin typeface="Calibri" panose="020F0502020204030204" pitchFamily="34" charset="0"/>
                <a:ea typeface="Calibri" panose="020F0502020204030204" pitchFamily="34" charset="0"/>
                <a:cs typeface="Calibri" panose="020F0502020204030204" pitchFamily="34" charset="0"/>
              </a:rPr>
              <a:t>Our core work for this year will include:</a:t>
            </a:r>
            <a:endParaRPr lang="en-GB" sz="1400" b="1">
              <a:latin typeface="Calibri" panose="020F0502020204030204" pitchFamily="34" charset="0"/>
              <a:ea typeface="Calibri" panose="020F0502020204030204" pitchFamily="34" charset="0"/>
              <a:cs typeface="Calibri" panose="020F0502020204030204" pitchFamily="34" charset="0"/>
            </a:endParaRPr>
          </a:p>
          <a:p>
            <a:pPr marL="600075" lvl="1" indent="-257175">
              <a:lnSpc>
                <a:spcPct val="120000"/>
              </a:lnSpc>
              <a:spcBef>
                <a:spcPts val="0"/>
              </a:spcBef>
              <a:buSzPts val="1000"/>
              <a:buFont typeface="Symbol" panose="05050102010706020507" pitchFamily="18" charset="2"/>
              <a:buChar char=""/>
              <a:tabLst>
                <a:tab pos="342900" algn="l"/>
              </a:tabLst>
            </a:pPr>
            <a:r>
              <a:rPr lang="en-GB" sz="1400">
                <a:solidFill>
                  <a:srgbClr val="000000"/>
                </a:solidFill>
                <a:latin typeface="Calibri" panose="020F0502020204030204" pitchFamily="34" charset="0"/>
                <a:ea typeface="Times New Roman" panose="02020603050405020304" pitchFamily="18" charset="0"/>
                <a:cs typeface="Calibri" panose="020F0502020204030204" pitchFamily="34" charset="0"/>
              </a:rPr>
              <a:t>Working with all </a:t>
            </a:r>
            <a:r>
              <a:rPr lang="en-GB" sz="1400" b="1">
                <a:solidFill>
                  <a:srgbClr val="FF0066"/>
                </a:solidFill>
                <a:latin typeface="Calibri" panose="020F0502020204030204" pitchFamily="34" charset="0"/>
                <a:ea typeface="Times New Roman" panose="02020603050405020304" pitchFamily="18" charset="0"/>
                <a:cs typeface="Calibri" panose="020F0502020204030204" pitchFamily="34" charset="0"/>
              </a:rPr>
              <a:t>settings, schools and MATs to ensure the highest quality of education </a:t>
            </a:r>
            <a:r>
              <a:rPr lang="en-GB" sz="1400">
                <a:solidFill>
                  <a:srgbClr val="000000"/>
                </a:solidFill>
                <a:latin typeface="Calibri" panose="020F0502020204030204" pitchFamily="34" charset="0"/>
                <a:ea typeface="Times New Roman" panose="02020603050405020304" pitchFamily="18" charset="0"/>
                <a:cs typeface="Calibri" panose="020F0502020204030204" pitchFamily="34" charset="0"/>
              </a:rPr>
              <a:t>is provided to all children and young people </a:t>
            </a:r>
            <a:r>
              <a:rPr lang="en-GB" sz="1400" b="1">
                <a:solidFill>
                  <a:srgbClr val="FF0066"/>
                </a:solidFill>
                <a:latin typeface="Calibri" panose="020F0502020204030204" pitchFamily="34" charset="0"/>
                <a:ea typeface="Times New Roman" panose="02020603050405020304" pitchFamily="18" charset="0"/>
                <a:cs typeface="Calibri" panose="020F0502020204030204" pitchFamily="34" charset="0"/>
              </a:rPr>
              <a:t>and inclusi</a:t>
            </a:r>
            <a:r>
              <a:rPr lang="en-GB" sz="1400">
                <a:solidFill>
                  <a:srgbClr val="000000"/>
                </a:solidFill>
                <a:latin typeface="Calibri" panose="020F0502020204030204" pitchFamily="34" charset="0"/>
                <a:ea typeface="Times New Roman" panose="02020603050405020304" pitchFamily="18" charset="0"/>
                <a:cs typeface="Calibri" panose="020F0502020204030204" pitchFamily="34" charset="0"/>
              </a:rPr>
              <a:t>on is at the heart of all of our work.</a:t>
            </a:r>
            <a:endParaRPr lang="en-GB" sz="14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600075" lvl="1" indent="-257175">
              <a:lnSpc>
                <a:spcPct val="120000"/>
              </a:lnSpc>
              <a:spcBef>
                <a:spcPts val="0"/>
              </a:spcBef>
              <a:buSzPts val="1000"/>
              <a:buFont typeface="Symbol" panose="05050102010706020507" pitchFamily="18" charset="2"/>
              <a:buChar char=""/>
              <a:tabLst>
                <a:tab pos="342900" algn="l"/>
              </a:tabLst>
            </a:pPr>
            <a:r>
              <a:rPr lang="en-GB" sz="1400">
                <a:solidFill>
                  <a:srgbClr val="000000"/>
                </a:solidFill>
                <a:latin typeface="Calibri" panose="020F0502020204030204" pitchFamily="34" charset="0"/>
                <a:ea typeface="Times New Roman" panose="02020603050405020304" pitchFamily="18" charset="0"/>
                <a:cs typeface="Calibri" panose="020F0502020204030204" pitchFamily="34" charset="0"/>
              </a:rPr>
              <a:t>Working with Roy Blatchford and the Essex Education Taskforce on the </a:t>
            </a:r>
            <a:r>
              <a:rPr lang="en-GB" sz="1400" b="1">
                <a:solidFill>
                  <a:srgbClr val="7030A0"/>
                </a:solidFill>
                <a:latin typeface="Calibri" panose="020F0502020204030204" pitchFamily="34" charset="0"/>
                <a:ea typeface="Times New Roman" panose="02020603050405020304" pitchFamily="18" charset="0"/>
                <a:cs typeface="Calibri" panose="020F0502020204030204" pitchFamily="34" charset="0"/>
              </a:rPr>
              <a:t>delivery of the activities the Taskforce has put together including the ‘2022 Year of Reading’.</a:t>
            </a:r>
            <a:endParaRPr lang="en-GB" sz="1400" b="1">
              <a:solidFill>
                <a:srgbClr val="7030A0"/>
              </a:solidFill>
              <a:latin typeface="Calibri" panose="020F0502020204030204" pitchFamily="34" charset="0"/>
              <a:ea typeface="Calibri" panose="020F0502020204030204" pitchFamily="34" charset="0"/>
              <a:cs typeface="Calibri" panose="020F0502020204030204" pitchFamily="34" charset="0"/>
            </a:endParaRPr>
          </a:p>
          <a:p>
            <a:pPr marL="600075" lvl="1" indent="-257175">
              <a:lnSpc>
                <a:spcPct val="120000"/>
              </a:lnSpc>
              <a:spcBef>
                <a:spcPts val="0"/>
              </a:spcBef>
              <a:buSzPts val="1000"/>
              <a:buFont typeface="Symbol" panose="05050102010706020507" pitchFamily="18" charset="2"/>
              <a:buChar char=""/>
              <a:tabLst>
                <a:tab pos="342900" algn="l"/>
              </a:tabLst>
            </a:pPr>
            <a:r>
              <a:rPr lang="en-GB" sz="1400">
                <a:solidFill>
                  <a:srgbClr val="000000"/>
                </a:solidFill>
                <a:latin typeface="Calibri" panose="020F0502020204030204" pitchFamily="34" charset="0"/>
                <a:ea typeface="Times New Roman" panose="02020603050405020304" pitchFamily="18" charset="0"/>
                <a:cs typeface="Calibri" panose="020F0502020204030204" pitchFamily="34" charset="0"/>
              </a:rPr>
              <a:t>A continued focus on our SEND improvement journey in response to the </a:t>
            </a:r>
            <a:r>
              <a:rPr lang="en-GB" sz="1400" b="1">
                <a:solidFill>
                  <a:srgbClr val="FF0066"/>
                </a:solidFill>
                <a:latin typeface="Calibri" panose="020F0502020204030204" pitchFamily="34" charset="0"/>
                <a:ea typeface="Times New Roman" panose="02020603050405020304" pitchFamily="18" charset="0"/>
                <a:cs typeface="Calibri" panose="020F0502020204030204" pitchFamily="34" charset="0"/>
              </a:rPr>
              <a:t>Local Area SEND inspection and subsequent Joint Written Statement of Action</a:t>
            </a:r>
          </a:p>
          <a:p>
            <a:pPr marL="600075" lvl="1" indent="-257175">
              <a:lnSpc>
                <a:spcPct val="120000"/>
              </a:lnSpc>
              <a:spcBef>
                <a:spcPts val="0"/>
              </a:spcBef>
              <a:buSzPts val="1000"/>
              <a:buFont typeface="Symbol" panose="05050102010706020507" pitchFamily="18" charset="2"/>
              <a:buChar char=""/>
              <a:tabLst>
                <a:tab pos="342900" algn="l"/>
              </a:tabLst>
            </a:pPr>
            <a:r>
              <a:rPr lang="en-GB" sz="1400">
                <a:solidFill>
                  <a:srgbClr val="000000"/>
                </a:solidFill>
                <a:latin typeface="Calibri" panose="020F0502020204030204" pitchFamily="34" charset="0"/>
                <a:ea typeface="Calibri" panose="020F0502020204030204" pitchFamily="34" charset="0"/>
                <a:cs typeface="Calibri" panose="020F0502020204030204" pitchFamily="34" charset="0"/>
              </a:rPr>
              <a:t>Work continues on the development of an </a:t>
            </a:r>
            <a:r>
              <a:rPr lang="en-GB" sz="1400" b="1">
                <a:solidFill>
                  <a:srgbClr val="7030A0"/>
                </a:solidFill>
                <a:latin typeface="Calibri" panose="020F0502020204030204" pitchFamily="34" charset="0"/>
                <a:ea typeface="Calibri" panose="020F0502020204030204" pitchFamily="34" charset="0"/>
                <a:cs typeface="Calibri" panose="020F0502020204030204" pitchFamily="34" charset="0"/>
              </a:rPr>
              <a:t>Ordinarily Available Framework and joint commissioning of services as well as improvements to the Local Offer, Preparing for Adulthood resources, Early Years support and resources to support accurate identification of need.</a:t>
            </a:r>
          </a:p>
          <a:p>
            <a:pPr marL="600075" lvl="1" indent="-257175">
              <a:lnSpc>
                <a:spcPct val="120000"/>
              </a:lnSpc>
              <a:spcBef>
                <a:spcPts val="0"/>
              </a:spcBef>
              <a:buSzPts val="1000"/>
              <a:buFont typeface="Symbol" panose="05050102010706020507" pitchFamily="18" charset="2"/>
              <a:buChar char=""/>
              <a:tabLst>
                <a:tab pos="342900" algn="l"/>
              </a:tabLst>
            </a:pPr>
            <a:r>
              <a:rPr lang="en-GB" sz="1400">
                <a:solidFill>
                  <a:srgbClr val="000000"/>
                </a:solidFill>
                <a:latin typeface="Calibri" panose="020F0502020204030204" pitchFamily="34" charset="0"/>
                <a:ea typeface="Times New Roman" panose="02020603050405020304" pitchFamily="18" charset="0"/>
                <a:cs typeface="Calibri" panose="020F0502020204030204" pitchFamily="34" charset="0"/>
              </a:rPr>
              <a:t>Linked to and as part of this work, we will continue to roll out across schools, settings and colleges </a:t>
            </a:r>
            <a:r>
              <a:rPr lang="en-GB" sz="1400" b="1">
                <a:solidFill>
                  <a:srgbClr val="FF0066"/>
                </a:solidFill>
                <a:latin typeface="Calibri" panose="020F0502020204030204" pitchFamily="34" charset="0"/>
                <a:ea typeface="Times New Roman" panose="02020603050405020304" pitchFamily="18" charset="0"/>
                <a:cs typeface="Calibri" panose="020F0502020204030204" pitchFamily="34" charset="0"/>
              </a:rPr>
              <a:t>Trauma Perceptive Practice, the Disadvantaged Strategy and continue to pilot the Inclusion Framework.</a:t>
            </a:r>
            <a:endParaRPr lang="en-GB" sz="1400" b="1">
              <a:solidFill>
                <a:srgbClr val="FF0066"/>
              </a:solidFill>
              <a:latin typeface="Calibri" panose="020F0502020204030204" pitchFamily="34" charset="0"/>
              <a:ea typeface="Calibri" panose="020F0502020204030204" pitchFamily="34" charset="0"/>
              <a:cs typeface="Calibri" panose="020F0502020204030204" pitchFamily="34" charset="0"/>
            </a:endParaRPr>
          </a:p>
          <a:p>
            <a:pPr marL="600075" lvl="1" indent="-257175">
              <a:lnSpc>
                <a:spcPct val="120000"/>
              </a:lnSpc>
              <a:spcBef>
                <a:spcPts val="0"/>
              </a:spcBef>
              <a:buSzPts val="1000"/>
              <a:buFont typeface="Symbol" panose="05050102010706020507" pitchFamily="18" charset="2"/>
              <a:buChar char=""/>
              <a:tabLst>
                <a:tab pos="342900" algn="l"/>
              </a:tabLst>
            </a:pPr>
            <a:r>
              <a:rPr lang="en-GB" sz="1400">
                <a:solidFill>
                  <a:srgbClr val="000000"/>
                </a:solidFill>
                <a:latin typeface="Calibri" panose="020F0502020204030204" pitchFamily="34" charset="0"/>
                <a:ea typeface="Times New Roman" panose="02020603050405020304" pitchFamily="18" charset="0"/>
                <a:cs typeface="Calibri" panose="020F0502020204030204" pitchFamily="34" charset="0"/>
              </a:rPr>
              <a:t>We will also continue to work with </a:t>
            </a:r>
            <a:r>
              <a:rPr lang="en-GB" sz="1400" b="1">
                <a:solidFill>
                  <a:srgbClr val="7030A0"/>
                </a:solidFill>
                <a:latin typeface="Calibri" panose="020F0502020204030204" pitchFamily="34" charset="0"/>
                <a:ea typeface="Times New Roman" panose="02020603050405020304" pitchFamily="18" charset="0"/>
                <a:cs typeface="Calibri" panose="020F0502020204030204" pitchFamily="34" charset="0"/>
              </a:rPr>
              <a:t>the Headteacher Roundtable to develop a suite of tools and expectations to ensure every school can be as inclusive as possible </a:t>
            </a:r>
            <a:r>
              <a:rPr lang="en-GB" sz="1400">
                <a:solidFill>
                  <a:srgbClr val="000000"/>
                </a:solidFill>
                <a:latin typeface="Calibri" panose="020F0502020204030204" pitchFamily="34" charset="0"/>
                <a:ea typeface="Times New Roman" panose="02020603050405020304" pitchFamily="18" charset="0"/>
                <a:cs typeface="Calibri" panose="020F0502020204030204" pitchFamily="34" charset="0"/>
              </a:rPr>
              <a:t>for all pupils and students.</a:t>
            </a:r>
            <a:endParaRPr lang="en-GB" sz="14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600075" lvl="1" indent="-257175">
              <a:lnSpc>
                <a:spcPct val="120000"/>
              </a:lnSpc>
              <a:spcBef>
                <a:spcPts val="0"/>
              </a:spcBef>
              <a:buSzPts val="1000"/>
              <a:buFont typeface="Symbol" panose="05050102010706020507" pitchFamily="18" charset="2"/>
              <a:buChar char=""/>
              <a:tabLst>
                <a:tab pos="342900" algn="l"/>
              </a:tabLst>
            </a:pPr>
            <a:r>
              <a:rPr lang="en-GB" sz="1400">
                <a:solidFill>
                  <a:srgbClr val="000000"/>
                </a:solidFill>
                <a:latin typeface="Calibri" panose="020F0502020204030204" pitchFamily="34" charset="0"/>
                <a:ea typeface="Times New Roman" panose="02020603050405020304" pitchFamily="18" charset="0"/>
                <a:cs typeface="Calibri" panose="020F0502020204030204" pitchFamily="34" charset="0"/>
              </a:rPr>
              <a:t>We will continue to promote the </a:t>
            </a:r>
            <a:r>
              <a:rPr lang="en-GB" sz="1400" b="1">
                <a:solidFill>
                  <a:srgbClr val="FF0066"/>
                </a:solidFill>
                <a:latin typeface="Calibri" panose="020F0502020204030204" pitchFamily="34" charset="0"/>
                <a:ea typeface="Times New Roman" panose="02020603050405020304" pitchFamily="18" charset="0"/>
                <a:cs typeface="Calibri" panose="020F0502020204030204" pitchFamily="34" charset="0"/>
              </a:rPr>
              <a:t>safety and emotional wellbeing of all children </a:t>
            </a:r>
            <a:r>
              <a:rPr lang="en-GB" sz="1400">
                <a:solidFill>
                  <a:srgbClr val="000000"/>
                </a:solidFill>
                <a:latin typeface="Calibri" panose="020F0502020204030204" pitchFamily="34" charset="0"/>
                <a:ea typeface="Times New Roman" panose="02020603050405020304" pitchFamily="18" charset="0"/>
                <a:cs typeface="Calibri" panose="020F0502020204030204" pitchFamily="34" charset="0"/>
              </a:rPr>
              <a:t>and young people across Essex.</a:t>
            </a:r>
            <a:endParaRPr lang="en-GB" sz="14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600075" lvl="1" indent="-257175">
              <a:lnSpc>
                <a:spcPct val="120000"/>
              </a:lnSpc>
              <a:spcBef>
                <a:spcPts val="0"/>
              </a:spcBef>
              <a:buSzPts val="1000"/>
              <a:buFont typeface="Symbol" panose="05050102010706020507" pitchFamily="18" charset="2"/>
              <a:buChar char=""/>
              <a:tabLst>
                <a:tab pos="342900" algn="l"/>
              </a:tabLst>
            </a:pPr>
            <a:r>
              <a:rPr lang="en-GB" sz="1400">
                <a:solidFill>
                  <a:srgbClr val="000000"/>
                </a:solidFill>
                <a:latin typeface="Calibri" panose="020F0502020204030204" pitchFamily="34" charset="0"/>
                <a:ea typeface="Times New Roman" panose="02020603050405020304" pitchFamily="18" charset="0"/>
                <a:cs typeface="Calibri" panose="020F0502020204030204" pitchFamily="34" charset="0"/>
              </a:rPr>
              <a:t>We will respond to the new requirements placed on the </a:t>
            </a:r>
            <a:r>
              <a:rPr lang="en-GB" sz="1400" b="1">
                <a:solidFill>
                  <a:srgbClr val="7030A0"/>
                </a:solidFill>
                <a:latin typeface="Calibri" panose="020F0502020204030204" pitchFamily="34" charset="0"/>
                <a:ea typeface="Times New Roman" panose="02020603050405020304" pitchFamily="18" charset="0"/>
                <a:cs typeface="Calibri" panose="020F0502020204030204" pitchFamily="34" charset="0"/>
              </a:rPr>
              <a:t>Virtual School to promote high educational outcomes for both children in care but also children in need.</a:t>
            </a:r>
            <a:endParaRPr lang="en-GB" sz="1400" b="1">
              <a:solidFill>
                <a:srgbClr val="7030A0"/>
              </a:solidFill>
              <a:latin typeface="Calibri" panose="020F0502020204030204" pitchFamily="34" charset="0"/>
              <a:ea typeface="Calibri" panose="020F0502020204030204" pitchFamily="34" charset="0"/>
              <a:cs typeface="Calibri" panose="020F0502020204030204" pitchFamily="34" charset="0"/>
            </a:endParaRPr>
          </a:p>
          <a:p>
            <a:pPr marL="600075" lvl="1" indent="-257175">
              <a:lnSpc>
                <a:spcPct val="120000"/>
              </a:lnSpc>
              <a:spcBef>
                <a:spcPts val="0"/>
              </a:spcBef>
              <a:buSzPts val="1000"/>
              <a:buFont typeface="Symbol" panose="05050102010706020507" pitchFamily="18" charset="2"/>
              <a:buChar char=""/>
              <a:tabLst>
                <a:tab pos="342900" algn="l"/>
              </a:tabLst>
            </a:pPr>
            <a:r>
              <a:rPr lang="en-GB" sz="1400">
                <a:solidFill>
                  <a:srgbClr val="000000"/>
                </a:solidFill>
                <a:latin typeface="Calibri" panose="020F0502020204030204" pitchFamily="34" charset="0"/>
                <a:ea typeface="Times New Roman" panose="02020603050405020304" pitchFamily="18" charset="0"/>
                <a:cs typeface="Calibri" panose="020F0502020204030204" pitchFamily="34" charset="0"/>
              </a:rPr>
              <a:t>Provide support to Cllr Ball and the cross-party working group that has been established to review </a:t>
            </a:r>
            <a:r>
              <a:rPr lang="en-GB" sz="1400" b="1">
                <a:solidFill>
                  <a:srgbClr val="000000"/>
                </a:solidFill>
                <a:latin typeface="Calibri" panose="020F0502020204030204" pitchFamily="34" charset="0"/>
                <a:ea typeface="Times New Roman" panose="02020603050405020304" pitchFamily="18" charset="0"/>
                <a:cs typeface="Calibri" panose="020F0502020204030204" pitchFamily="34" charset="0"/>
              </a:rPr>
              <a:t>the </a:t>
            </a:r>
            <a:r>
              <a:rPr lang="en-GB" sz="1400" b="1">
                <a:solidFill>
                  <a:srgbClr val="FF0066"/>
                </a:solidFill>
                <a:latin typeface="Calibri" panose="020F0502020204030204" pitchFamily="34" charset="0"/>
                <a:ea typeface="Times New Roman" panose="02020603050405020304" pitchFamily="18" charset="0"/>
                <a:cs typeface="Calibri" panose="020F0502020204030204" pitchFamily="34" charset="0"/>
              </a:rPr>
              <a:t>Elective Home Education / Children Missing Education system in Essex</a:t>
            </a:r>
            <a:r>
              <a:rPr lang="en-GB" sz="140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GB" sz="14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600075" lvl="1" indent="-257175">
              <a:lnSpc>
                <a:spcPct val="120000"/>
              </a:lnSpc>
              <a:spcBef>
                <a:spcPts val="0"/>
              </a:spcBef>
              <a:buSzPts val="1000"/>
              <a:buFont typeface="Symbol" panose="05050102010706020507" pitchFamily="18" charset="2"/>
              <a:buChar char=""/>
              <a:tabLst>
                <a:tab pos="342900" algn="l"/>
              </a:tabLst>
            </a:pPr>
            <a:r>
              <a:rPr lang="en-GB" sz="1400">
                <a:solidFill>
                  <a:srgbClr val="000000"/>
                </a:solidFill>
                <a:latin typeface="Calibri" panose="020F0502020204030204" pitchFamily="34" charset="0"/>
                <a:ea typeface="Times New Roman" panose="02020603050405020304" pitchFamily="18" charset="0"/>
                <a:cs typeface="Calibri" panose="020F0502020204030204" pitchFamily="34" charset="0"/>
              </a:rPr>
              <a:t>And finally, we will continue to prioritise the </a:t>
            </a:r>
            <a:r>
              <a:rPr lang="en-GB" sz="1400" b="1">
                <a:solidFill>
                  <a:srgbClr val="7030A0"/>
                </a:solidFill>
                <a:latin typeface="Calibri" panose="020F0502020204030204" pitchFamily="34" charset="0"/>
                <a:ea typeface="Times New Roman" panose="02020603050405020304" pitchFamily="18" charset="0"/>
                <a:cs typeface="Calibri" panose="020F0502020204030204" pitchFamily="34" charset="0"/>
              </a:rPr>
              <a:t>Headteacher Wellbeing programme </a:t>
            </a:r>
            <a:r>
              <a:rPr lang="en-GB" sz="1400">
                <a:solidFill>
                  <a:srgbClr val="000000"/>
                </a:solidFill>
                <a:latin typeface="Calibri" panose="020F0502020204030204" pitchFamily="34" charset="0"/>
                <a:ea typeface="Times New Roman" panose="02020603050405020304" pitchFamily="18" charset="0"/>
                <a:cs typeface="Calibri" panose="020F0502020204030204" pitchFamily="34" charset="0"/>
              </a:rPr>
              <a:t>across primary, secondary and special schools.</a:t>
            </a:r>
            <a:endParaRPr lang="en-GB" sz="140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7A03B534-B0C8-4480-AB27-6C8CD7E50490}"/>
              </a:ext>
            </a:extLst>
          </p:cNvPr>
          <p:cNvSpPr/>
          <p:nvPr/>
        </p:nvSpPr>
        <p:spPr bwMode="auto">
          <a:xfrm>
            <a:off x="0" y="0"/>
            <a:ext cx="539552" cy="6858000"/>
          </a:xfrm>
          <a:prstGeom prst="rect">
            <a:avLst/>
          </a:prstGeom>
          <a:solidFill>
            <a:srgbClr val="6A3460"/>
          </a:solidFill>
          <a:ln w="9525" cap="flat" cmpd="sng" algn="ctr">
            <a:solidFill>
              <a:srgbClr val="6825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33" name="Picture 32">
            <a:extLst>
              <a:ext uri="{FF2B5EF4-FFF2-40B4-BE49-F238E27FC236}">
                <a16:creationId xmlns:a16="http://schemas.microsoft.com/office/drawing/2014/main" id="{194F8801-30F4-4DAA-9B06-A21298EA362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Tree>
    <p:extLst>
      <p:ext uri="{BB962C8B-B14F-4D97-AF65-F5344CB8AC3E}">
        <p14:creationId xmlns:p14="http://schemas.microsoft.com/office/powerpoint/2010/main" val="3071936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0E7642-E7BA-42D1-8D35-598BBEBA8E07}"/>
              </a:ext>
            </a:extLst>
          </p:cNvPr>
          <p:cNvSpPr>
            <a:spLocks noGrp="1"/>
          </p:cNvSpPr>
          <p:nvPr>
            <p:ph type="title"/>
          </p:nvPr>
        </p:nvSpPr>
        <p:spPr>
          <a:xfrm>
            <a:off x="628650" y="459863"/>
            <a:ext cx="7886700" cy="1004594"/>
          </a:xfrm>
        </p:spPr>
        <p:txBody>
          <a:bodyPr>
            <a:normAutofit/>
          </a:bodyPr>
          <a:lstStyle/>
          <a:p>
            <a:pPr algn="ctr"/>
            <a:r>
              <a:rPr lang="en-GB" b="1">
                <a:solidFill>
                  <a:srgbClr val="FFFFFF"/>
                </a:solidFill>
              </a:rPr>
              <a:t>Primary Statutory Assessment Traded Package</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22" y="1587970"/>
            <a:ext cx="8274756"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BD86DED0-27E0-4C5D-BFEA-B6A6FF398DFF}"/>
              </a:ext>
            </a:extLst>
          </p:cNvPr>
          <p:cNvGraphicFramePr>
            <a:graphicFrameLocks noGrp="1"/>
          </p:cNvGraphicFramePr>
          <p:nvPr>
            <p:ph idx="1"/>
            <p:extLst>
              <p:ext uri="{D42A27DB-BD31-4B8C-83A1-F6EECF244321}">
                <p14:modId xmlns:p14="http://schemas.microsoft.com/office/powerpoint/2010/main" val="3028739109"/>
              </p:ext>
            </p:extLst>
          </p:nvPr>
        </p:nvGraphicFramePr>
        <p:xfrm>
          <a:off x="628650" y="2348189"/>
          <a:ext cx="7886701" cy="3256783"/>
        </p:xfrm>
        <a:graphic>
          <a:graphicData uri="http://schemas.openxmlformats.org/drawingml/2006/table">
            <a:tbl>
              <a:tblPr firstRow="1" firstCol="1" bandRow="1"/>
              <a:tblGrid>
                <a:gridCol w="2514655">
                  <a:extLst>
                    <a:ext uri="{9D8B030D-6E8A-4147-A177-3AD203B41FA5}">
                      <a16:colId xmlns:a16="http://schemas.microsoft.com/office/drawing/2014/main" val="2026555250"/>
                    </a:ext>
                  </a:extLst>
                </a:gridCol>
                <a:gridCol w="2106819">
                  <a:extLst>
                    <a:ext uri="{9D8B030D-6E8A-4147-A177-3AD203B41FA5}">
                      <a16:colId xmlns:a16="http://schemas.microsoft.com/office/drawing/2014/main" val="153325856"/>
                    </a:ext>
                  </a:extLst>
                </a:gridCol>
                <a:gridCol w="3265227">
                  <a:extLst>
                    <a:ext uri="{9D8B030D-6E8A-4147-A177-3AD203B41FA5}">
                      <a16:colId xmlns:a16="http://schemas.microsoft.com/office/drawing/2014/main" val="485607602"/>
                    </a:ext>
                  </a:extLst>
                </a:gridCol>
              </a:tblGrid>
              <a:tr h="1066097">
                <a:tc>
                  <a:txBody>
                    <a:bodyPr/>
                    <a:lstStyle/>
                    <a:p>
                      <a:pPr algn="just" fontAlgn="t">
                        <a:lnSpc>
                          <a:spcPct val="107000"/>
                        </a:lnSpc>
                        <a:spcBef>
                          <a:spcPts val="0"/>
                        </a:spcBef>
                        <a:spcAft>
                          <a:spcPts val="800"/>
                        </a:spcAft>
                      </a:pPr>
                      <a:r>
                        <a:rPr lang="en-GB" sz="18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2800" b="0" i="0" u="none" strike="noStrike">
                        <a:effectLst/>
                        <a:latin typeface="Arial" panose="020B0604020202020204" pitchFamily="34" charset="0"/>
                      </a:endParaRPr>
                    </a:p>
                  </a:txBody>
                  <a:tcPr marL="103515" marR="103515" marT="143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GB" sz="1800" b="1" i="0" u="none" strike="noStrike">
                          <a:effectLst/>
                          <a:latin typeface="Calibri" panose="020F0502020204030204" pitchFamily="34" charset="0"/>
                          <a:ea typeface="Calibri" panose="020F0502020204030204" pitchFamily="34" charset="0"/>
                          <a:cs typeface="Times New Roman" panose="02020603050405020304" pitchFamily="18" charset="0"/>
                        </a:rPr>
                        <a:t>Annual subscription for Sep 2021/22</a:t>
                      </a:r>
                      <a:endParaRPr lang="en-GB" sz="2800" b="1" i="0" u="none" strike="noStrike">
                        <a:effectLst/>
                        <a:latin typeface="Arial" panose="020B0604020202020204" pitchFamily="34" charset="0"/>
                      </a:endParaRPr>
                    </a:p>
                  </a:txBody>
                  <a:tcPr marL="103515" marR="103515" marT="143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GB" sz="1800" b="1" i="0" u="none" strike="noStrike">
                          <a:effectLst/>
                          <a:latin typeface="Calibri" panose="020F0502020204030204" pitchFamily="34" charset="0"/>
                          <a:ea typeface="Calibri" panose="020F0502020204030204" pitchFamily="34" charset="0"/>
                          <a:cs typeface="Times New Roman" panose="02020603050405020304" pitchFamily="18" charset="0"/>
                        </a:rPr>
                        <a:t>Individual training events for non-subscribers</a:t>
                      </a:r>
                      <a:endParaRPr lang="en-GB" sz="2800" b="1" i="0" u="none" strike="noStrike">
                        <a:effectLst/>
                        <a:latin typeface="Arial" panose="020B0604020202020204" pitchFamily="34" charset="0"/>
                      </a:endParaRPr>
                    </a:p>
                    <a:p>
                      <a:pPr algn="just" fontAlgn="t">
                        <a:lnSpc>
                          <a:spcPct val="107000"/>
                        </a:lnSpc>
                        <a:spcBef>
                          <a:spcPts val="0"/>
                        </a:spcBef>
                        <a:spcAft>
                          <a:spcPts val="800"/>
                        </a:spcAft>
                      </a:pPr>
                      <a:r>
                        <a:rPr lang="en-GB" sz="1800" b="1"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2800" b="1" i="0" u="none" strike="noStrike">
                        <a:effectLst/>
                        <a:latin typeface="Arial" panose="020B0604020202020204" pitchFamily="34" charset="0"/>
                      </a:endParaRPr>
                    </a:p>
                  </a:txBody>
                  <a:tcPr marL="103515" marR="103515" marT="143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587365"/>
                  </a:ext>
                </a:extLst>
              </a:tr>
              <a:tr h="771076">
                <a:tc>
                  <a:txBody>
                    <a:bodyPr/>
                    <a:lstStyle/>
                    <a:p>
                      <a:pPr algn="just" fontAlgn="t">
                        <a:lnSpc>
                          <a:spcPct val="107000"/>
                        </a:lnSpc>
                        <a:spcBef>
                          <a:spcPts val="0"/>
                        </a:spcBef>
                        <a:spcAft>
                          <a:spcPts val="800"/>
                        </a:spcAft>
                      </a:pPr>
                      <a:r>
                        <a:rPr lang="en-GB" sz="1800" b="1" i="0" u="none" strike="noStrike">
                          <a:effectLst/>
                          <a:latin typeface="Calibri" panose="020F0502020204030204" pitchFamily="34" charset="0"/>
                          <a:ea typeface="Calibri" panose="020F0502020204030204" pitchFamily="34" charset="0"/>
                          <a:cs typeface="Times New Roman" panose="02020603050405020304" pitchFamily="18" charset="0"/>
                        </a:rPr>
                        <a:t>Essex LA maintained schools</a:t>
                      </a:r>
                      <a:endParaRPr lang="en-GB" sz="2800" b="1" i="0" u="none" strike="noStrike">
                        <a:effectLst/>
                        <a:latin typeface="Arial" panose="020B0604020202020204" pitchFamily="34" charset="0"/>
                      </a:endParaRPr>
                    </a:p>
                  </a:txBody>
                  <a:tcPr marL="103515" marR="103515" marT="143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GB" sz="1800" b="0" i="0" u="none" strike="noStrike">
                          <a:effectLst/>
                          <a:latin typeface="Calibri" panose="020F0502020204030204" pitchFamily="34" charset="0"/>
                          <a:ea typeface="Calibri" panose="020F0502020204030204" pitchFamily="34" charset="0"/>
                          <a:cs typeface="Times New Roman" panose="02020603050405020304" pitchFamily="18" charset="0"/>
                        </a:rPr>
                        <a:t>£315</a:t>
                      </a:r>
                      <a:endParaRPr lang="en-GB" sz="2800" b="0" i="0" u="none" strike="noStrike">
                        <a:effectLst/>
                        <a:latin typeface="Arial" panose="020B0604020202020204" pitchFamily="34" charset="0"/>
                      </a:endParaRPr>
                    </a:p>
                    <a:p>
                      <a:pPr algn="just" fontAlgn="t">
                        <a:lnSpc>
                          <a:spcPct val="107000"/>
                        </a:lnSpc>
                        <a:spcBef>
                          <a:spcPts val="0"/>
                        </a:spcBef>
                        <a:spcAft>
                          <a:spcPts val="800"/>
                        </a:spcAft>
                      </a:pPr>
                      <a:r>
                        <a:rPr lang="en-GB" sz="18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2800" b="0" i="0" u="none" strike="noStrike">
                        <a:effectLst/>
                        <a:latin typeface="Arial" panose="020B0604020202020204" pitchFamily="34" charset="0"/>
                      </a:endParaRPr>
                    </a:p>
                  </a:txBody>
                  <a:tcPr marL="103515" marR="103515" marT="143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GB" sz="1800" b="0" i="0" u="none" strike="noStrike">
                          <a:effectLst/>
                          <a:latin typeface="Calibri" panose="020F0502020204030204" pitchFamily="34" charset="0"/>
                          <a:ea typeface="Calibri" panose="020F0502020204030204" pitchFamily="34" charset="0"/>
                          <a:cs typeface="Times New Roman" panose="02020603050405020304" pitchFamily="18" charset="0"/>
                        </a:rPr>
                        <a:t>£55 per session for 2 members of staff</a:t>
                      </a:r>
                      <a:endParaRPr lang="en-GB" sz="2800" b="0" i="0" u="none" strike="noStrike">
                        <a:effectLst/>
                        <a:latin typeface="Arial" panose="020B0604020202020204" pitchFamily="34" charset="0"/>
                      </a:endParaRPr>
                    </a:p>
                  </a:txBody>
                  <a:tcPr marL="103515" marR="103515" marT="143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9008400"/>
                  </a:ext>
                </a:extLst>
              </a:tr>
              <a:tr h="771076">
                <a:tc>
                  <a:txBody>
                    <a:bodyPr/>
                    <a:lstStyle/>
                    <a:p>
                      <a:pPr algn="just" fontAlgn="t">
                        <a:lnSpc>
                          <a:spcPct val="107000"/>
                        </a:lnSpc>
                        <a:spcBef>
                          <a:spcPts val="0"/>
                        </a:spcBef>
                        <a:spcAft>
                          <a:spcPts val="800"/>
                        </a:spcAft>
                      </a:pPr>
                      <a:r>
                        <a:rPr lang="en-GB" sz="1800" b="1" i="0" u="none" strike="noStrike">
                          <a:effectLst/>
                          <a:latin typeface="Calibri" panose="020F0502020204030204" pitchFamily="34" charset="0"/>
                          <a:ea typeface="Calibri" panose="020F0502020204030204" pitchFamily="34" charset="0"/>
                          <a:cs typeface="Times New Roman" panose="02020603050405020304" pitchFamily="18" charset="0"/>
                        </a:rPr>
                        <a:t>Essex Academies</a:t>
                      </a:r>
                      <a:endParaRPr lang="en-GB" sz="2800" b="1" i="0" u="none" strike="noStrike">
                        <a:effectLst/>
                        <a:latin typeface="Arial" panose="020B0604020202020204" pitchFamily="34" charset="0"/>
                      </a:endParaRPr>
                    </a:p>
                  </a:txBody>
                  <a:tcPr marL="103515" marR="103515" marT="143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GB" sz="1800" b="0" i="0" u="none" strike="noStrike">
                          <a:effectLst/>
                          <a:latin typeface="Calibri" panose="020F0502020204030204" pitchFamily="34" charset="0"/>
                          <a:ea typeface="Calibri" panose="020F0502020204030204" pitchFamily="34" charset="0"/>
                          <a:cs typeface="Times New Roman" panose="02020603050405020304" pitchFamily="18" charset="0"/>
                        </a:rPr>
                        <a:t>£395</a:t>
                      </a:r>
                      <a:endParaRPr lang="en-GB" sz="2800" b="0" i="0" u="none" strike="noStrike">
                        <a:effectLst/>
                        <a:latin typeface="Arial" panose="020B0604020202020204" pitchFamily="34" charset="0"/>
                      </a:endParaRPr>
                    </a:p>
                    <a:p>
                      <a:pPr algn="just" fontAlgn="t">
                        <a:lnSpc>
                          <a:spcPct val="107000"/>
                        </a:lnSpc>
                        <a:spcBef>
                          <a:spcPts val="0"/>
                        </a:spcBef>
                        <a:spcAft>
                          <a:spcPts val="800"/>
                        </a:spcAft>
                      </a:pPr>
                      <a:r>
                        <a:rPr lang="en-GB" sz="18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2800" b="0" i="0" u="none" strike="noStrike">
                        <a:effectLst/>
                        <a:latin typeface="Arial" panose="020B0604020202020204" pitchFamily="34" charset="0"/>
                      </a:endParaRPr>
                    </a:p>
                  </a:txBody>
                  <a:tcPr marL="103515" marR="103515" marT="143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GB" sz="1800" b="0" i="0" u="none" strike="noStrike">
                          <a:effectLst/>
                          <a:latin typeface="Calibri" panose="020F0502020204030204" pitchFamily="34" charset="0"/>
                          <a:ea typeface="Calibri" panose="020F0502020204030204" pitchFamily="34" charset="0"/>
                          <a:cs typeface="Times New Roman" panose="02020603050405020304" pitchFamily="18" charset="0"/>
                        </a:rPr>
                        <a:t>£65 per session for 2 members of staff</a:t>
                      </a:r>
                      <a:endParaRPr lang="en-GB" sz="2800" b="0" i="0" u="none" strike="noStrike">
                        <a:effectLst/>
                        <a:latin typeface="Arial" panose="020B0604020202020204" pitchFamily="34" charset="0"/>
                      </a:endParaRPr>
                    </a:p>
                  </a:txBody>
                  <a:tcPr marL="103515" marR="103515" marT="143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1687187"/>
                  </a:ext>
                </a:extLst>
              </a:tr>
              <a:tr h="648534">
                <a:tc>
                  <a:txBody>
                    <a:bodyPr/>
                    <a:lstStyle/>
                    <a:p>
                      <a:pPr algn="just" fontAlgn="t">
                        <a:lnSpc>
                          <a:spcPct val="107000"/>
                        </a:lnSpc>
                        <a:spcBef>
                          <a:spcPts val="0"/>
                        </a:spcBef>
                        <a:spcAft>
                          <a:spcPts val="800"/>
                        </a:spcAft>
                      </a:pPr>
                      <a:r>
                        <a:rPr lang="en-GB" sz="1800" b="1" i="0" u="none" strike="noStrike">
                          <a:effectLst/>
                          <a:latin typeface="Calibri" panose="020F0502020204030204" pitchFamily="34" charset="0"/>
                          <a:ea typeface="Calibri" panose="020F0502020204030204" pitchFamily="34" charset="0"/>
                          <a:cs typeface="Times New Roman" panose="02020603050405020304" pitchFamily="18" charset="0"/>
                        </a:rPr>
                        <a:t>Outside Essex Schools and academies</a:t>
                      </a:r>
                      <a:endParaRPr lang="en-GB" sz="2800" b="1" i="0" u="none" strike="noStrike">
                        <a:effectLst/>
                        <a:latin typeface="Arial" panose="020B0604020202020204" pitchFamily="34" charset="0"/>
                      </a:endParaRPr>
                    </a:p>
                  </a:txBody>
                  <a:tcPr marL="103515" marR="103515" marT="143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GB" sz="1800" b="0" i="0" u="none" strike="noStrike">
                          <a:effectLst/>
                          <a:latin typeface="Calibri" panose="020F0502020204030204" pitchFamily="34" charset="0"/>
                          <a:ea typeface="Calibri" panose="020F0502020204030204" pitchFamily="34" charset="0"/>
                          <a:cs typeface="Times New Roman" panose="02020603050405020304" pitchFamily="18" charset="0"/>
                        </a:rPr>
                        <a:t>£495</a:t>
                      </a:r>
                      <a:endParaRPr lang="en-GB" sz="2800" b="0" i="0" u="none" strike="noStrike">
                        <a:effectLst/>
                        <a:latin typeface="Arial" panose="020B0604020202020204" pitchFamily="34" charset="0"/>
                      </a:endParaRPr>
                    </a:p>
                  </a:txBody>
                  <a:tcPr marL="103515" marR="103515" marT="143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GB" sz="1800" b="0" i="0" u="none" strike="noStrike">
                          <a:effectLst/>
                          <a:latin typeface="Calibri" panose="020F0502020204030204" pitchFamily="34" charset="0"/>
                          <a:ea typeface="Calibri" panose="020F0502020204030204" pitchFamily="34" charset="0"/>
                          <a:cs typeface="Times New Roman" panose="02020603050405020304" pitchFamily="18" charset="0"/>
                        </a:rPr>
                        <a:t>£75 per session for 2 members of staff</a:t>
                      </a:r>
                      <a:endParaRPr lang="en-GB" sz="2800" b="0" i="0" u="none" strike="noStrike">
                        <a:effectLst/>
                        <a:latin typeface="Arial" panose="020B0604020202020204" pitchFamily="34" charset="0"/>
                      </a:endParaRPr>
                    </a:p>
                  </a:txBody>
                  <a:tcPr marL="103515" marR="103515" marT="143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0892012"/>
                  </a:ext>
                </a:extLst>
              </a:tr>
            </a:tbl>
          </a:graphicData>
        </a:graphic>
      </p:graphicFrame>
      <p:pic>
        <p:nvPicPr>
          <p:cNvPr id="6" name="Picture 5">
            <a:extLst>
              <a:ext uri="{FF2B5EF4-FFF2-40B4-BE49-F238E27FC236}">
                <a16:creationId xmlns:a16="http://schemas.microsoft.com/office/drawing/2014/main" id="{A0D5DD8F-9FA1-4E77-8374-8E94799309B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Tree>
    <p:extLst>
      <p:ext uri="{BB962C8B-B14F-4D97-AF65-F5344CB8AC3E}">
        <p14:creationId xmlns:p14="http://schemas.microsoft.com/office/powerpoint/2010/main" val="1291191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18C7F-80CB-44CB-8108-CC875B9633F1}"/>
              </a:ext>
            </a:extLst>
          </p:cNvPr>
          <p:cNvSpPr>
            <a:spLocks noGrp="1"/>
          </p:cNvSpPr>
          <p:nvPr>
            <p:ph type="title"/>
          </p:nvPr>
        </p:nvSpPr>
        <p:spPr>
          <a:xfrm>
            <a:off x="421105" y="187527"/>
            <a:ext cx="8399367" cy="722305"/>
          </a:xfrm>
        </p:spPr>
        <p:txBody>
          <a:bodyPr anchor="ctr">
            <a:normAutofit/>
          </a:bodyPr>
          <a:lstStyle/>
          <a:p>
            <a:r>
              <a:rPr lang="en-GB" sz="2775" b="1">
                <a:latin typeface="Arial" panose="020B0604020202020204" pitchFamily="34" charset="0"/>
                <a:cs typeface="Arial" panose="020B0604020202020204" pitchFamily="34" charset="0"/>
              </a:rPr>
              <a:t>Primary Statutory Assessment Traded Package</a:t>
            </a:r>
          </a:p>
        </p:txBody>
      </p:sp>
      <p:sp>
        <p:nvSpPr>
          <p:cNvPr id="3" name="Content Placeholder 2">
            <a:extLst>
              <a:ext uri="{FF2B5EF4-FFF2-40B4-BE49-F238E27FC236}">
                <a16:creationId xmlns:a16="http://schemas.microsoft.com/office/drawing/2014/main" id="{29DA7F8A-4611-4CD7-9FFE-DB9365D9103C}"/>
              </a:ext>
            </a:extLst>
          </p:cNvPr>
          <p:cNvSpPr>
            <a:spLocks noGrp="1"/>
          </p:cNvSpPr>
          <p:nvPr>
            <p:ph idx="1"/>
          </p:nvPr>
        </p:nvSpPr>
        <p:spPr>
          <a:xfrm>
            <a:off x="421105" y="1170615"/>
            <a:ext cx="8301790" cy="1941733"/>
          </a:xfrm>
        </p:spPr>
        <p:txBody>
          <a:bodyPr anchor="ctr">
            <a:normAutofit fontScale="92500" lnSpcReduction="20000"/>
          </a:bodyPr>
          <a:lstStyle/>
          <a:p>
            <a:pPr marL="0" indent="0">
              <a:buNone/>
            </a:pPr>
            <a:endParaRPr lang="en-GB" sz="150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500" b="1">
                <a:latin typeface="Calibri" panose="020F0502020204030204" pitchFamily="34" charset="0"/>
                <a:ea typeface="Calibri" panose="020F0502020204030204" pitchFamily="34" charset="0"/>
                <a:cs typeface="Times New Roman" panose="02020603050405020304" pitchFamily="18" charset="0"/>
              </a:rPr>
              <a:t>The following training events are offered:</a:t>
            </a:r>
          </a:p>
          <a:p>
            <a:pPr marL="0" indent="0">
              <a:buNone/>
            </a:pPr>
            <a:endParaRPr lang="en-GB" sz="150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Symbol" panose="05050102010706020507" pitchFamily="18" charset="2"/>
              <a:buChar char=""/>
            </a:pPr>
            <a:r>
              <a:rPr lang="en-GB" sz="1500">
                <a:latin typeface="Calibri" panose="020F0502020204030204" pitchFamily="34" charset="0"/>
                <a:ea typeface="Calibri" panose="020F0502020204030204" pitchFamily="34" charset="0"/>
                <a:cs typeface="Times New Roman" panose="02020603050405020304" pitchFamily="18" charset="0"/>
              </a:rPr>
              <a:t>Assessment and moderation in Year 2 – new teachers in year 2 and NQTs</a:t>
            </a:r>
          </a:p>
          <a:p>
            <a:pPr marL="257175" indent="-257175">
              <a:buFont typeface="Symbol" panose="05050102010706020507" pitchFamily="18" charset="2"/>
              <a:buChar char=""/>
            </a:pPr>
            <a:r>
              <a:rPr lang="en-GB" sz="1500">
                <a:latin typeface="Calibri" panose="020F0502020204030204" pitchFamily="34" charset="0"/>
                <a:ea typeface="Calibri" panose="020F0502020204030204" pitchFamily="34" charset="0"/>
                <a:cs typeface="Times New Roman" panose="02020603050405020304" pitchFamily="18" charset="0"/>
              </a:rPr>
              <a:t>Assessment and moderation in Year 2 – experienced year 2 teachers</a:t>
            </a:r>
          </a:p>
          <a:p>
            <a:pPr marL="257175" indent="-257175">
              <a:buFont typeface="Symbol" panose="05050102010706020507" pitchFamily="18" charset="2"/>
              <a:buChar char=""/>
            </a:pPr>
            <a:r>
              <a:rPr lang="en-GB" sz="1500">
                <a:latin typeface="Calibri" panose="020F0502020204030204" pitchFamily="34" charset="0"/>
                <a:ea typeface="Calibri" panose="020F0502020204030204" pitchFamily="34" charset="0"/>
                <a:cs typeface="Times New Roman" panose="02020603050405020304" pitchFamily="18" charset="0"/>
              </a:rPr>
              <a:t>Assessment and moderation in Year 6 – new teachers in year 6 and NQTs</a:t>
            </a:r>
          </a:p>
          <a:p>
            <a:pPr marL="257175" indent="-257175">
              <a:spcAft>
                <a:spcPts val="600"/>
              </a:spcAft>
              <a:buFont typeface="Symbol" panose="05050102010706020507" pitchFamily="18" charset="2"/>
              <a:buChar char=""/>
            </a:pPr>
            <a:r>
              <a:rPr lang="en-GB" sz="1500">
                <a:latin typeface="Calibri" panose="020F0502020204030204" pitchFamily="34" charset="0"/>
                <a:ea typeface="Calibri" panose="020F0502020204030204" pitchFamily="34" charset="0"/>
                <a:cs typeface="Times New Roman" panose="02020603050405020304" pitchFamily="18" charset="0"/>
              </a:rPr>
              <a:t>Assessment and moderation in Year 6 – experienced year 6 teachers</a:t>
            </a:r>
          </a:p>
          <a:p>
            <a:pPr marL="0" indent="0">
              <a:spcAft>
                <a:spcPts val="600"/>
              </a:spcAft>
              <a:buNone/>
            </a:pPr>
            <a:endParaRPr lang="en-GB" sz="825">
              <a:latin typeface="Calibri" panose="020F0502020204030204" pitchFamily="34" charset="0"/>
              <a:ea typeface="Calibri" panose="020F0502020204030204" pitchFamily="34" charset="0"/>
              <a:cs typeface="Times New Roman" panose="02020603050405020304" pitchFamily="18" charset="0"/>
            </a:endParaRPr>
          </a:p>
          <a:p>
            <a:pPr marL="257175" indent="-257175">
              <a:spcAft>
                <a:spcPts val="600"/>
              </a:spcAft>
              <a:buFont typeface="Symbol" panose="05050102010706020507" pitchFamily="18" charset="2"/>
              <a:buChar char=""/>
            </a:pPr>
            <a:endParaRPr lang="en-GB" sz="825">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ED6021D-C019-4548-8FF4-DAA8E5F088B6}"/>
              </a:ext>
            </a:extLst>
          </p:cNvPr>
          <p:cNvGraphicFramePr>
            <a:graphicFrameLocks noGrp="1"/>
          </p:cNvGraphicFramePr>
          <p:nvPr>
            <p:extLst>
              <p:ext uri="{D42A27DB-BD31-4B8C-83A1-F6EECF244321}">
                <p14:modId xmlns:p14="http://schemas.microsoft.com/office/powerpoint/2010/main" val="2760959786"/>
              </p:ext>
            </p:extLst>
          </p:nvPr>
        </p:nvGraphicFramePr>
        <p:xfrm>
          <a:off x="421105" y="3112349"/>
          <a:ext cx="8399367" cy="2270568"/>
        </p:xfrm>
        <a:graphic>
          <a:graphicData uri="http://schemas.openxmlformats.org/drawingml/2006/table">
            <a:tbl>
              <a:tblPr firstRow="1" firstCol="1" bandRow="1"/>
              <a:tblGrid>
                <a:gridCol w="6165000">
                  <a:extLst>
                    <a:ext uri="{9D8B030D-6E8A-4147-A177-3AD203B41FA5}">
                      <a16:colId xmlns:a16="http://schemas.microsoft.com/office/drawing/2014/main" val="2622187219"/>
                    </a:ext>
                  </a:extLst>
                </a:gridCol>
                <a:gridCol w="2234367">
                  <a:extLst>
                    <a:ext uri="{9D8B030D-6E8A-4147-A177-3AD203B41FA5}">
                      <a16:colId xmlns:a16="http://schemas.microsoft.com/office/drawing/2014/main" val="2002819566"/>
                    </a:ext>
                  </a:extLst>
                </a:gridCol>
              </a:tblGrid>
              <a:tr h="477059">
                <a:tc>
                  <a:txBody>
                    <a:bodyPr/>
                    <a:lstStyle/>
                    <a:p>
                      <a:pPr algn="just" fontAlgn="t">
                        <a:lnSpc>
                          <a:spcPct val="107000"/>
                        </a:lnSpc>
                        <a:spcBef>
                          <a:spcPts val="0"/>
                        </a:spcBef>
                        <a:spcAft>
                          <a:spcPts val="800"/>
                        </a:spcAft>
                      </a:pPr>
                      <a:r>
                        <a:rPr lang="en-GB" sz="1600" b="1" i="0" u="none" strike="noStrike">
                          <a:effectLst/>
                          <a:latin typeface="Calibri" panose="020F0502020204030204" pitchFamily="34" charset="0"/>
                          <a:ea typeface="Calibri" panose="020F0502020204030204" pitchFamily="34" charset="0"/>
                          <a:cs typeface="Times New Roman" panose="02020603050405020304" pitchFamily="18" charset="0"/>
                        </a:rPr>
                        <a:t>Subscribers from Essex LA maintained schools and academies</a:t>
                      </a:r>
                      <a:endParaRPr lang="en-GB" sz="2400" b="1" i="0" u="none" strike="noStrike">
                        <a:effectLst/>
                        <a:latin typeface="Arial" panose="020B0604020202020204" pitchFamily="34" charset="0"/>
                      </a:endParaRPr>
                    </a:p>
                  </a:txBody>
                  <a:tcPr marL="68236" marR="68236" marT="94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£40 first member of staff</a:t>
                      </a:r>
                      <a:endParaRPr lang="en-GB" sz="2000" b="0" i="0" u="none" strike="noStrike">
                        <a:effectLst/>
                        <a:latin typeface="Arial" panose="020B0604020202020204" pitchFamily="34" charset="0"/>
                      </a:endParaRPr>
                    </a:p>
                    <a:p>
                      <a:pPr algn="just"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£10 each additional person</a:t>
                      </a:r>
                      <a:endParaRPr lang="en-GB" sz="2000" b="0" i="0" u="none" strike="noStrike">
                        <a:effectLst/>
                        <a:latin typeface="Arial" panose="020B0604020202020204" pitchFamily="34" charset="0"/>
                      </a:endParaRPr>
                    </a:p>
                  </a:txBody>
                  <a:tcPr marL="68236" marR="68236" marT="94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394717"/>
                  </a:ext>
                </a:extLst>
              </a:tr>
              <a:tr h="477059">
                <a:tc>
                  <a:txBody>
                    <a:bodyPr/>
                    <a:lstStyle/>
                    <a:p>
                      <a:pPr algn="just" fontAlgn="t">
                        <a:lnSpc>
                          <a:spcPct val="107000"/>
                        </a:lnSpc>
                        <a:spcBef>
                          <a:spcPts val="0"/>
                        </a:spcBef>
                        <a:spcAft>
                          <a:spcPts val="800"/>
                        </a:spcAft>
                      </a:pPr>
                      <a:r>
                        <a:rPr lang="en-GB" sz="1600" b="1" i="0" u="none" strike="noStrike">
                          <a:effectLst/>
                          <a:latin typeface="Calibri" panose="020F0502020204030204" pitchFamily="34" charset="0"/>
                          <a:ea typeface="Calibri" panose="020F0502020204030204" pitchFamily="34" charset="0"/>
                          <a:cs typeface="Times New Roman" panose="02020603050405020304" pitchFamily="18" charset="0"/>
                        </a:rPr>
                        <a:t>Non-subscribers from Essex LA maintained schools and academies</a:t>
                      </a:r>
                      <a:endParaRPr lang="en-GB" sz="2400" b="1" i="0" u="none" strike="noStrike">
                        <a:effectLst/>
                        <a:latin typeface="Arial" panose="020B0604020202020204" pitchFamily="34" charset="0"/>
                      </a:endParaRPr>
                    </a:p>
                  </a:txBody>
                  <a:tcPr marL="68236" marR="68236" marT="94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£60 first member of staff</a:t>
                      </a:r>
                      <a:endParaRPr lang="en-GB" sz="2000" b="0" i="0" u="none" strike="noStrike">
                        <a:effectLst/>
                        <a:latin typeface="Arial" panose="020B0604020202020204" pitchFamily="34" charset="0"/>
                      </a:endParaRPr>
                    </a:p>
                    <a:p>
                      <a:pPr algn="just"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£15 each additional person</a:t>
                      </a:r>
                      <a:endParaRPr lang="en-GB" sz="2000" b="0" i="0" u="none" strike="noStrike">
                        <a:effectLst/>
                        <a:latin typeface="Arial" panose="020B0604020202020204" pitchFamily="34" charset="0"/>
                      </a:endParaRPr>
                    </a:p>
                  </a:txBody>
                  <a:tcPr marL="68236" marR="68236" marT="94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9591636"/>
                  </a:ext>
                </a:extLst>
              </a:tr>
              <a:tr h="477059">
                <a:tc>
                  <a:txBody>
                    <a:bodyPr/>
                    <a:lstStyle/>
                    <a:p>
                      <a:pPr algn="just" fontAlgn="t">
                        <a:lnSpc>
                          <a:spcPct val="107000"/>
                        </a:lnSpc>
                        <a:spcBef>
                          <a:spcPts val="0"/>
                        </a:spcBef>
                        <a:spcAft>
                          <a:spcPts val="800"/>
                        </a:spcAft>
                      </a:pPr>
                      <a:r>
                        <a:rPr lang="en-GB" sz="1600" b="1" i="0" u="none" strike="noStrike">
                          <a:effectLst/>
                          <a:latin typeface="Calibri" panose="020F0502020204030204" pitchFamily="34" charset="0"/>
                          <a:ea typeface="Calibri" panose="020F0502020204030204" pitchFamily="34" charset="0"/>
                          <a:cs typeface="Times New Roman" panose="02020603050405020304" pitchFamily="18" charset="0"/>
                        </a:rPr>
                        <a:t>Subscribers from schools and academies not in Essex LA</a:t>
                      </a:r>
                      <a:endParaRPr lang="en-GB" sz="2400" b="1" i="0" u="none" strike="noStrike">
                        <a:effectLst/>
                        <a:latin typeface="Arial" panose="020B0604020202020204" pitchFamily="34" charset="0"/>
                      </a:endParaRPr>
                    </a:p>
                  </a:txBody>
                  <a:tcPr marL="68236" marR="68236" marT="94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£50 first member of staff</a:t>
                      </a:r>
                      <a:endParaRPr lang="en-GB" sz="2000" b="0" i="0" u="none" strike="noStrike">
                        <a:effectLst/>
                        <a:latin typeface="Arial" panose="020B0604020202020204" pitchFamily="34" charset="0"/>
                      </a:endParaRPr>
                    </a:p>
                    <a:p>
                      <a:pPr algn="just"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£20 each additional person</a:t>
                      </a:r>
                      <a:endParaRPr lang="en-GB" sz="2000" b="0" i="0" u="none" strike="noStrike">
                        <a:effectLst/>
                        <a:latin typeface="Arial" panose="020B0604020202020204" pitchFamily="34" charset="0"/>
                      </a:endParaRPr>
                    </a:p>
                  </a:txBody>
                  <a:tcPr marL="68236" marR="68236" marT="94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8206730"/>
                  </a:ext>
                </a:extLst>
              </a:tr>
              <a:tr h="0">
                <a:tc>
                  <a:txBody>
                    <a:bodyPr/>
                    <a:lstStyle/>
                    <a:p>
                      <a:pPr algn="just" fontAlgn="t">
                        <a:lnSpc>
                          <a:spcPct val="107000"/>
                        </a:lnSpc>
                        <a:spcBef>
                          <a:spcPts val="0"/>
                        </a:spcBef>
                        <a:spcAft>
                          <a:spcPts val="800"/>
                        </a:spcAft>
                      </a:pPr>
                      <a:r>
                        <a:rPr lang="en-GB" sz="1600" b="1" i="0" u="none" strike="noStrike">
                          <a:effectLst/>
                          <a:latin typeface="Calibri" panose="020F0502020204030204" pitchFamily="34" charset="0"/>
                          <a:ea typeface="Calibri" panose="020F0502020204030204" pitchFamily="34" charset="0"/>
                          <a:cs typeface="Times New Roman" panose="02020603050405020304" pitchFamily="18" charset="0"/>
                        </a:rPr>
                        <a:t>Non-subscribers from schools and academies not in Essex LA</a:t>
                      </a:r>
                      <a:endParaRPr lang="en-GB" sz="2400" b="1" i="0" u="none" strike="noStrike">
                        <a:effectLst/>
                        <a:latin typeface="Arial" panose="020B0604020202020204" pitchFamily="34" charset="0"/>
                      </a:endParaRPr>
                    </a:p>
                  </a:txBody>
                  <a:tcPr marL="68236" marR="68236" marT="94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£70 first member of staff</a:t>
                      </a:r>
                      <a:endParaRPr lang="en-GB" sz="2000" b="0" i="0" u="none" strike="noStrike">
                        <a:effectLst/>
                        <a:latin typeface="Arial" panose="020B0604020202020204" pitchFamily="34" charset="0"/>
                      </a:endParaRPr>
                    </a:p>
                    <a:p>
                      <a:pPr algn="just" fontAlgn="t">
                        <a:lnSpc>
                          <a:spcPct val="107000"/>
                        </a:lnSpc>
                        <a:spcBef>
                          <a:spcPts val="0"/>
                        </a:spcBef>
                        <a:spcAft>
                          <a:spcPts val="800"/>
                        </a:spcAft>
                      </a:pPr>
                      <a:r>
                        <a:rPr lang="en-GB" sz="1400" b="0" i="0" u="none" strike="noStrike">
                          <a:effectLst/>
                          <a:latin typeface="Calibri" panose="020F0502020204030204" pitchFamily="34" charset="0"/>
                          <a:ea typeface="Calibri" panose="020F0502020204030204" pitchFamily="34" charset="0"/>
                          <a:cs typeface="Times New Roman" panose="02020603050405020304" pitchFamily="18" charset="0"/>
                        </a:rPr>
                        <a:t>£25 each additional person</a:t>
                      </a:r>
                      <a:endParaRPr lang="en-GB" sz="2000" b="0" i="0" u="none" strike="noStrike">
                        <a:effectLst/>
                        <a:latin typeface="Arial" panose="020B0604020202020204" pitchFamily="34" charset="0"/>
                      </a:endParaRPr>
                    </a:p>
                  </a:txBody>
                  <a:tcPr marL="68236" marR="68236" marT="94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0464624"/>
                  </a:ext>
                </a:extLst>
              </a:tr>
            </a:tbl>
          </a:graphicData>
        </a:graphic>
      </p:graphicFrame>
      <p:pic>
        <p:nvPicPr>
          <p:cNvPr id="5" name="Picture 4">
            <a:extLst>
              <a:ext uri="{FF2B5EF4-FFF2-40B4-BE49-F238E27FC236}">
                <a16:creationId xmlns:a16="http://schemas.microsoft.com/office/drawing/2014/main" id="{51AA0D04-CB14-47E5-BD03-E33179E66FF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
        <p:nvSpPr>
          <p:cNvPr id="6" name="Rectangle 5">
            <a:extLst>
              <a:ext uri="{FF2B5EF4-FFF2-40B4-BE49-F238E27FC236}">
                <a16:creationId xmlns:a16="http://schemas.microsoft.com/office/drawing/2014/main" id="{0B24C66B-83A9-4538-BF55-D690C5EF76CF}"/>
              </a:ext>
            </a:extLst>
          </p:cNvPr>
          <p:cNvSpPr/>
          <p:nvPr/>
        </p:nvSpPr>
        <p:spPr bwMode="auto">
          <a:xfrm>
            <a:off x="0" y="0"/>
            <a:ext cx="146303" cy="6858000"/>
          </a:xfrm>
          <a:prstGeom prst="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3489035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9" y="0"/>
            <a:ext cx="9162510" cy="6871882"/>
          </a:xfrm>
          <a:prstGeom prst="rect">
            <a:avLst/>
          </a:prstGeom>
        </p:spPr>
      </p:pic>
      <p:sp>
        <p:nvSpPr>
          <p:cNvPr id="4" name="TextBox 3"/>
          <p:cNvSpPr txBox="1"/>
          <p:nvPr/>
        </p:nvSpPr>
        <p:spPr>
          <a:xfrm>
            <a:off x="625079" y="1758190"/>
            <a:ext cx="8195394" cy="1257332"/>
          </a:xfrm>
          <a:prstGeom prst="rect">
            <a:avLst/>
          </a:prstGeom>
          <a:noFill/>
        </p:spPr>
        <p:txBody>
          <a:bodyPr vert="horz" wrap="square" lIns="0" tIns="0" rIns="0" bIns="0" rtlCol="0">
            <a:spAutoFit/>
          </a:bodyPr>
          <a:lstStyle/>
          <a:p>
            <a:pPr marL="0" marR="0" lvl="0" indent="0" algn="l" defTabSz="914400" rtl="0" eaLnBrk="0" fontAlgn="base" latinLnBrk="0" hangingPunct="0">
              <a:lnSpc>
                <a:spcPts val="4851"/>
              </a:lnSpc>
              <a:spcBef>
                <a:spcPct val="0"/>
              </a:spcBef>
              <a:spcAft>
                <a:spcPct val="0"/>
              </a:spcAft>
              <a:buClrTx/>
              <a:buSzTx/>
              <a:buFontTx/>
              <a:buNone/>
              <a:tabLst/>
              <a:defRPr/>
            </a:pPr>
            <a:r>
              <a:rPr lang="en-CA" sz="5400">
                <a:solidFill>
                  <a:srgbClr val="FFFFFF"/>
                </a:solidFill>
                <a:latin typeface="Arial"/>
              </a:rPr>
              <a:t>Wishing you all continued success for 2021-2022.</a:t>
            </a:r>
            <a:endParaRPr kumimoji="0" lang="en-CA" sz="5400" b="0" i="0" u="none" strike="noStrike" kern="1200" cap="none" spc="0" normalizeH="0" baseline="0" noProof="0">
              <a:ln>
                <a:noFill/>
              </a:ln>
              <a:solidFill>
                <a:srgbClr val="FFFFFF"/>
              </a:solidFill>
              <a:effectLst/>
              <a:uLnTx/>
              <a:uFillTx/>
              <a:latin typeface="Arial"/>
              <a:ea typeface="MS PGothic" pitchFamily="34" charset="-128"/>
              <a:cs typeface="+mn-cs"/>
            </a:endParaRPr>
          </a:p>
        </p:txBody>
      </p:sp>
      <p:sp>
        <p:nvSpPr>
          <p:cNvPr id="6" name="TextBox 5">
            <a:extLst>
              <a:ext uri="{FF2B5EF4-FFF2-40B4-BE49-F238E27FC236}">
                <a16:creationId xmlns:a16="http://schemas.microsoft.com/office/drawing/2014/main" id="{EAE4706A-C499-4A32-B4C9-4CCB8CF2436A}"/>
              </a:ext>
            </a:extLst>
          </p:cNvPr>
          <p:cNvSpPr txBox="1"/>
          <p:nvPr/>
        </p:nvSpPr>
        <p:spPr>
          <a:xfrm>
            <a:off x="2382111" y="6237312"/>
            <a:ext cx="4681330" cy="461665"/>
          </a:xfrm>
          <a:prstGeom prst="rect">
            <a:avLst/>
          </a:prstGeom>
          <a:noFill/>
        </p:spPr>
        <p:txBody>
          <a:bodyPr wrap="square">
            <a:spAutoFit/>
          </a:bodyPr>
          <a:lstStyle/>
          <a:p>
            <a:pPr algn="ctr"/>
            <a:r>
              <a:rPr lang="en-GB" sz="2400" b="1" i="1">
                <a:solidFill>
                  <a:srgbClr val="FFFFFF"/>
                </a:solidFill>
                <a:effectLst/>
                <a:latin typeface="Calibri" panose="020F0502020204030204" pitchFamily="34" charset="0"/>
                <a:ea typeface="Calibri" panose="020F0502020204030204" pitchFamily="34" charset="0"/>
              </a:rPr>
              <a:t>“Excellence, Equity, Inclusion.”</a:t>
            </a:r>
            <a:endParaRPr lang="en-GB" sz="24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80673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2510" cy="6871882"/>
          </a:xfrm>
          <a:prstGeom prst="rect">
            <a:avLst/>
          </a:prstGeom>
        </p:spPr>
      </p:pic>
      <p:sp>
        <p:nvSpPr>
          <p:cNvPr id="4" name="TextBox 3"/>
          <p:cNvSpPr txBox="1"/>
          <p:nvPr/>
        </p:nvSpPr>
        <p:spPr>
          <a:xfrm>
            <a:off x="625079" y="1758190"/>
            <a:ext cx="8195394" cy="628377"/>
          </a:xfrm>
          <a:prstGeom prst="rect">
            <a:avLst/>
          </a:prstGeom>
          <a:noFill/>
        </p:spPr>
        <p:txBody>
          <a:bodyPr vert="horz" wrap="square" lIns="0" tIns="0" rIns="0" bIns="0" rtlCol="0">
            <a:spAutoFit/>
          </a:bodyPr>
          <a:lstStyle/>
          <a:p>
            <a:pPr marL="0" marR="0" lvl="0" indent="0" algn="l" defTabSz="914400" rtl="0" eaLnBrk="0" fontAlgn="base" latinLnBrk="0" hangingPunct="0">
              <a:lnSpc>
                <a:spcPts val="4851"/>
              </a:lnSpc>
              <a:spcBef>
                <a:spcPct val="0"/>
              </a:spcBef>
              <a:spcAft>
                <a:spcPct val="0"/>
              </a:spcAft>
              <a:buClrTx/>
              <a:buSzTx/>
              <a:buFontTx/>
              <a:buNone/>
              <a:tabLst/>
              <a:defRPr/>
            </a:pPr>
            <a:r>
              <a:rPr kumimoji="0" lang="en-CA" sz="4200" b="1" i="0" u="none" strike="noStrike" kern="1200" cap="none" spc="0" normalizeH="0" baseline="0" noProof="0">
                <a:ln>
                  <a:noFill/>
                </a:ln>
                <a:solidFill>
                  <a:srgbClr val="FFFEFF"/>
                </a:solidFill>
                <a:effectLst/>
                <a:uLnTx/>
                <a:uFillTx/>
                <a:latin typeface="Arial Bold"/>
                <a:ea typeface="MS PGothic" pitchFamily="34" charset="-128"/>
                <a:cs typeface="Arial Bold"/>
              </a:rPr>
              <a:t>Essex Education Taskforce</a:t>
            </a:r>
            <a:endParaRPr kumimoji="0" lang="en-CA" sz="42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 name="Subtitle 5">
            <a:extLst>
              <a:ext uri="{FF2B5EF4-FFF2-40B4-BE49-F238E27FC236}">
                <a16:creationId xmlns:a16="http://schemas.microsoft.com/office/drawing/2014/main" id="{13883CD7-918D-4BF7-8E9D-0698F70D7A20}"/>
              </a:ext>
            </a:extLst>
          </p:cNvPr>
          <p:cNvSpPr>
            <a:spLocks noGrp="1"/>
          </p:cNvSpPr>
          <p:nvPr>
            <p:ph type="subTitle" idx="1"/>
          </p:nvPr>
        </p:nvSpPr>
        <p:spPr>
          <a:xfrm>
            <a:off x="685800" y="3429000"/>
            <a:ext cx="7772400" cy="1447800"/>
          </a:xfrm>
        </p:spPr>
        <p:txBody>
          <a:bodyPr/>
          <a:lstStyle/>
          <a:p>
            <a:endParaRPr lang="en-GB">
              <a:solidFill>
                <a:schemeClr val="bg1"/>
              </a:solidFill>
            </a:endParaRPr>
          </a:p>
        </p:txBody>
      </p:sp>
    </p:spTree>
    <p:extLst>
      <p:ext uri="{BB962C8B-B14F-4D97-AF65-F5344CB8AC3E}">
        <p14:creationId xmlns:p14="http://schemas.microsoft.com/office/powerpoint/2010/main" val="2835573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C20EF9-D293-4C30-8445-35BF9A40C32A}"/>
              </a:ext>
            </a:extLst>
          </p:cNvPr>
          <p:cNvSpPr>
            <a:spLocks noGrp="1"/>
          </p:cNvSpPr>
          <p:nvPr>
            <p:ph sz="quarter" idx="10"/>
          </p:nvPr>
        </p:nvSpPr>
        <p:spPr>
          <a:xfrm>
            <a:off x="683568" y="1412776"/>
            <a:ext cx="8208144" cy="5256931"/>
          </a:xfrm>
        </p:spPr>
        <p:txBody>
          <a:bodyPr/>
          <a:lstStyle/>
          <a:p>
            <a:r>
              <a:rPr lang="en-GB" sz="2800"/>
              <a:t>National view activities regarding ‘recovery’ in Education </a:t>
            </a:r>
          </a:p>
          <a:p>
            <a:pPr marL="0" indent="0">
              <a:buNone/>
            </a:pPr>
            <a:endParaRPr lang="en-GB" sz="2800"/>
          </a:p>
          <a:p>
            <a:r>
              <a:rPr lang="en-GB" sz="2800"/>
              <a:t>Independent chair appointed</a:t>
            </a:r>
          </a:p>
          <a:p>
            <a:endParaRPr lang="en-GB" sz="2800"/>
          </a:p>
          <a:p>
            <a:r>
              <a:rPr lang="en-GB" sz="2800"/>
              <a:t>Board established – have met 3 times </a:t>
            </a:r>
          </a:p>
          <a:p>
            <a:pPr marL="0" indent="0">
              <a:buNone/>
            </a:pPr>
            <a:endParaRPr lang="en-GB" sz="2800"/>
          </a:p>
          <a:p>
            <a:r>
              <a:rPr lang="en-GB" sz="2800"/>
              <a:t>Agreed what is going to be achieved</a:t>
            </a:r>
            <a:endParaRPr lang="en-GB" sz="3200"/>
          </a:p>
          <a:p>
            <a:endParaRPr lang="en-GB"/>
          </a:p>
          <a:p>
            <a:endParaRPr lang="en-GB"/>
          </a:p>
          <a:p>
            <a:endParaRPr lang="en-GB"/>
          </a:p>
          <a:p>
            <a:endParaRPr lang="en-GB"/>
          </a:p>
          <a:p>
            <a:endParaRPr lang="en-GB"/>
          </a:p>
          <a:p>
            <a:pPr marL="0" indent="0">
              <a:buNone/>
            </a:pPr>
            <a:endParaRPr lang="en-GB"/>
          </a:p>
        </p:txBody>
      </p:sp>
      <p:sp>
        <p:nvSpPr>
          <p:cNvPr id="3" name="Title 2">
            <a:extLst>
              <a:ext uri="{FF2B5EF4-FFF2-40B4-BE49-F238E27FC236}">
                <a16:creationId xmlns:a16="http://schemas.microsoft.com/office/drawing/2014/main" id="{0C6C620B-C3D5-4472-9FC4-6E001654F95C}"/>
              </a:ext>
            </a:extLst>
          </p:cNvPr>
          <p:cNvSpPr>
            <a:spLocks noGrp="1"/>
          </p:cNvSpPr>
          <p:nvPr>
            <p:ph type="title"/>
          </p:nvPr>
        </p:nvSpPr>
        <p:spPr>
          <a:xfrm>
            <a:off x="683568" y="393812"/>
            <a:ext cx="8208144" cy="648072"/>
          </a:xfrm>
        </p:spPr>
        <p:txBody>
          <a:bodyPr/>
          <a:lstStyle/>
          <a:p>
            <a:r>
              <a:rPr lang="en-GB"/>
              <a:t>What we have done so far?</a:t>
            </a:r>
          </a:p>
        </p:txBody>
      </p:sp>
      <p:pic>
        <p:nvPicPr>
          <p:cNvPr id="4" name="Picture 3" descr="Logo with strapline 1">
            <a:extLst>
              <a:ext uri="{FF2B5EF4-FFF2-40B4-BE49-F238E27FC236}">
                <a16:creationId xmlns:a16="http://schemas.microsoft.com/office/drawing/2014/main" id="{C97EDDB9-489B-4A35-9DC1-18DB53887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560" y="213035"/>
            <a:ext cx="1368152" cy="12744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23ADD18-377D-4936-B304-BB020E9D10DC}"/>
              </a:ext>
            </a:extLst>
          </p:cNvPr>
          <p:cNvSpPr/>
          <p:nvPr/>
        </p:nvSpPr>
        <p:spPr bwMode="auto">
          <a:xfrm>
            <a:off x="0" y="0"/>
            <a:ext cx="539552" cy="6858000"/>
          </a:xfrm>
          <a:prstGeom prst="rect">
            <a:avLst/>
          </a:prstGeom>
          <a:solidFill>
            <a:srgbClr val="6A3460"/>
          </a:solidFill>
          <a:ln w="9525" cap="flat" cmpd="sng" algn="ctr">
            <a:solidFill>
              <a:srgbClr val="6825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
        <p:nvSpPr>
          <p:cNvPr id="6" name="Rectangle 5">
            <a:extLst>
              <a:ext uri="{FF2B5EF4-FFF2-40B4-BE49-F238E27FC236}">
                <a16:creationId xmlns:a16="http://schemas.microsoft.com/office/drawing/2014/main" id="{65A185FA-E5FC-417F-8D1B-0B15FDF6FFAD}"/>
              </a:ext>
            </a:extLst>
          </p:cNvPr>
          <p:cNvSpPr/>
          <p:nvPr/>
        </p:nvSpPr>
        <p:spPr bwMode="auto">
          <a:xfrm>
            <a:off x="6660232" y="5517232"/>
            <a:ext cx="2375496" cy="115247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8" name="Picture 7">
            <a:extLst>
              <a:ext uri="{FF2B5EF4-FFF2-40B4-BE49-F238E27FC236}">
                <a16:creationId xmlns:a16="http://schemas.microsoft.com/office/drawing/2014/main" id="{B0031308-9A04-45A1-83F0-56F71488DA9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Tree>
    <p:extLst>
      <p:ext uri="{BB962C8B-B14F-4D97-AF65-F5344CB8AC3E}">
        <p14:creationId xmlns:p14="http://schemas.microsoft.com/office/powerpoint/2010/main" val="2856981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7BE203-4D8F-4A82-B55A-48912C443485}"/>
              </a:ext>
            </a:extLst>
          </p:cNvPr>
          <p:cNvSpPr>
            <a:spLocks noGrp="1"/>
          </p:cNvSpPr>
          <p:nvPr>
            <p:ph type="sldNum" sz="quarter" idx="10"/>
          </p:nvPr>
        </p:nvSpPr>
        <p:spPr/>
        <p:txBody>
          <a:bodyPr/>
          <a:lstStyle/>
          <a:p>
            <a:pPr>
              <a:defRPr/>
            </a:pPr>
            <a:fld id="{9869346E-AA40-4AEA-AEC6-92B260C469A1}" type="slidenum">
              <a:rPr lang="en-US" smtClean="0"/>
              <a:pPr>
                <a:defRPr/>
              </a:pPr>
              <a:t>8</a:t>
            </a:fld>
            <a:endParaRPr lang="en-US">
              <a:solidFill>
                <a:schemeClr val="tx1"/>
              </a:solidFill>
            </a:endParaRPr>
          </a:p>
        </p:txBody>
      </p:sp>
      <p:pic>
        <p:nvPicPr>
          <p:cNvPr id="2050" name="Picture 2">
            <a:extLst>
              <a:ext uri="{FF2B5EF4-FFF2-40B4-BE49-F238E27FC236}">
                <a16:creationId xmlns:a16="http://schemas.microsoft.com/office/drawing/2014/main" id="{F077691B-51AF-4756-8CE2-A2411AC6A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827" y="-99153"/>
            <a:ext cx="9760945" cy="6720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708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518698-34B9-476E-AB68-F5C265C6D47F}"/>
              </a:ext>
            </a:extLst>
          </p:cNvPr>
          <p:cNvSpPr>
            <a:spLocks noGrp="1"/>
          </p:cNvSpPr>
          <p:nvPr>
            <p:ph sz="quarter" idx="10"/>
          </p:nvPr>
        </p:nvSpPr>
        <p:spPr>
          <a:xfrm>
            <a:off x="683568" y="1124744"/>
            <a:ext cx="8208144" cy="5256931"/>
          </a:xfrm>
        </p:spPr>
        <p:txBody>
          <a:bodyPr/>
          <a:lstStyle/>
          <a:p>
            <a:r>
              <a:rPr lang="en-GB" sz="2400" dirty="0">
                <a:ea typeface="MS PGothic"/>
              </a:rPr>
              <a:t>Lots of enthusiasm about what this could do</a:t>
            </a:r>
          </a:p>
          <a:p>
            <a:r>
              <a:rPr lang="en-GB" sz="2400" dirty="0">
                <a:ea typeface="MS PGothic"/>
              </a:rPr>
              <a:t>Also many opinions</a:t>
            </a:r>
            <a:endParaRPr lang="en-GB" sz="2400" dirty="0">
              <a:ea typeface="MS PGothic"/>
              <a:cs typeface="Arial"/>
            </a:endParaRPr>
          </a:p>
          <a:p>
            <a:r>
              <a:rPr lang="en-GB" sz="2400" dirty="0">
                <a:ea typeface="MS PGothic"/>
              </a:rPr>
              <a:t>Working group being established on 10 November</a:t>
            </a:r>
            <a:endParaRPr lang="en-GB" sz="2400" dirty="0">
              <a:cs typeface="Arial"/>
            </a:endParaRPr>
          </a:p>
          <a:p>
            <a:r>
              <a:rPr lang="en-GB" sz="2400" dirty="0">
                <a:ea typeface="MS PGothic"/>
              </a:rPr>
              <a:t>Focus for Task Force is reading in Year 6 and 7 – schools have seconded senior leaders to develop this</a:t>
            </a:r>
            <a:endParaRPr lang="en-GB" sz="2400" dirty="0">
              <a:ea typeface="MS PGothic"/>
              <a:cs typeface="Arial"/>
            </a:endParaRPr>
          </a:p>
          <a:p>
            <a:r>
              <a:rPr lang="en-GB" sz="2400" dirty="0">
                <a:ea typeface="MS PGothic"/>
              </a:rPr>
              <a:t>No surprise! Many things going on already – mapping commenced</a:t>
            </a:r>
            <a:endParaRPr lang="en-GB" sz="2400" dirty="0">
              <a:ea typeface="MS PGothic"/>
              <a:cs typeface="Arial"/>
            </a:endParaRPr>
          </a:p>
          <a:p>
            <a:pPr marL="0" indent="0">
              <a:buNone/>
            </a:pPr>
            <a:r>
              <a:rPr lang="en-GB" sz="2400" dirty="0">
                <a:ea typeface="MS PGothic"/>
              </a:rPr>
              <a:t>				</a:t>
            </a:r>
            <a:r>
              <a:rPr lang="en-GB" sz="2400" b="1" dirty="0">
                <a:ea typeface="MS PGothic"/>
              </a:rPr>
              <a:t>BUT </a:t>
            </a:r>
            <a:endParaRPr lang="en-GB" sz="2400" b="1" dirty="0">
              <a:cs typeface="Arial"/>
            </a:endParaRPr>
          </a:p>
          <a:p>
            <a:pPr marL="0" indent="0">
              <a:buNone/>
            </a:pPr>
            <a:endParaRPr lang="en-GB" sz="2400"/>
          </a:p>
          <a:p>
            <a:pPr marL="0" indent="0">
              <a:buNone/>
            </a:pPr>
            <a:r>
              <a:rPr lang="en-GB" sz="2400" dirty="0">
                <a:ea typeface="MS PGothic"/>
              </a:rPr>
              <a:t>What can we do with what we have to support the Year of Reading for Children in Care, SEND and other vulnerable children?</a:t>
            </a:r>
            <a:endParaRPr lang="en-GB" sz="2400" dirty="0">
              <a:ea typeface="MS PGothic"/>
              <a:cs typeface="Arial"/>
            </a:endParaRPr>
          </a:p>
        </p:txBody>
      </p:sp>
      <p:sp>
        <p:nvSpPr>
          <p:cNvPr id="3" name="Title 2">
            <a:extLst>
              <a:ext uri="{FF2B5EF4-FFF2-40B4-BE49-F238E27FC236}">
                <a16:creationId xmlns:a16="http://schemas.microsoft.com/office/drawing/2014/main" id="{24D25CB1-71DD-473E-B69F-26A8E60765CD}"/>
              </a:ext>
            </a:extLst>
          </p:cNvPr>
          <p:cNvSpPr>
            <a:spLocks noGrp="1"/>
          </p:cNvSpPr>
          <p:nvPr>
            <p:ph type="title"/>
          </p:nvPr>
        </p:nvSpPr>
        <p:spPr>
          <a:xfrm>
            <a:off x="683568" y="238336"/>
            <a:ext cx="8208144" cy="648072"/>
          </a:xfrm>
        </p:spPr>
        <p:txBody>
          <a:bodyPr/>
          <a:lstStyle/>
          <a:p>
            <a:r>
              <a:rPr lang="en-GB"/>
              <a:t>The Year of Reading 2022</a:t>
            </a:r>
          </a:p>
        </p:txBody>
      </p:sp>
      <p:sp>
        <p:nvSpPr>
          <p:cNvPr id="4" name="Rectangle 3">
            <a:extLst>
              <a:ext uri="{FF2B5EF4-FFF2-40B4-BE49-F238E27FC236}">
                <a16:creationId xmlns:a16="http://schemas.microsoft.com/office/drawing/2014/main" id="{99309862-F209-450B-B42C-D842808C3260}"/>
              </a:ext>
            </a:extLst>
          </p:cNvPr>
          <p:cNvSpPr/>
          <p:nvPr/>
        </p:nvSpPr>
        <p:spPr bwMode="auto">
          <a:xfrm>
            <a:off x="0" y="0"/>
            <a:ext cx="539552" cy="6858000"/>
          </a:xfrm>
          <a:prstGeom prst="rect">
            <a:avLst/>
          </a:prstGeom>
          <a:solidFill>
            <a:srgbClr val="6A3460"/>
          </a:solidFill>
          <a:ln w="9525" cap="flat" cmpd="sng" algn="ctr">
            <a:solidFill>
              <a:srgbClr val="6825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
        <p:nvSpPr>
          <p:cNvPr id="5" name="Rectangle 4">
            <a:extLst>
              <a:ext uri="{FF2B5EF4-FFF2-40B4-BE49-F238E27FC236}">
                <a16:creationId xmlns:a16="http://schemas.microsoft.com/office/drawing/2014/main" id="{DE12769E-31B0-41B3-80DE-14B933E61C41}"/>
              </a:ext>
            </a:extLst>
          </p:cNvPr>
          <p:cNvSpPr/>
          <p:nvPr/>
        </p:nvSpPr>
        <p:spPr bwMode="auto">
          <a:xfrm>
            <a:off x="6804248" y="5661248"/>
            <a:ext cx="2087464" cy="119675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pic>
        <p:nvPicPr>
          <p:cNvPr id="6" name="Picture 5">
            <a:extLst>
              <a:ext uri="{FF2B5EF4-FFF2-40B4-BE49-F238E27FC236}">
                <a16:creationId xmlns:a16="http://schemas.microsoft.com/office/drawing/2014/main" id="{48ABCBD6-5CC4-4E78-9205-A9D2507231D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72400" y="6309320"/>
            <a:ext cx="791320" cy="453564"/>
          </a:xfrm>
          <a:prstGeom prst="rect">
            <a:avLst/>
          </a:prstGeom>
          <a:noFill/>
          <a:ln>
            <a:noFill/>
          </a:ln>
        </p:spPr>
      </p:pic>
    </p:spTree>
    <p:extLst>
      <p:ext uri="{BB962C8B-B14F-4D97-AF65-F5344CB8AC3E}">
        <p14:creationId xmlns:p14="http://schemas.microsoft.com/office/powerpoint/2010/main" val="21888682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Blank">
  <a:themeElements>
    <a:clrScheme name="ECC Default Colours">
      <a:dk1>
        <a:srgbClr val="000000"/>
      </a:dk1>
      <a:lt1>
        <a:srgbClr val="FFFFFF"/>
      </a:lt1>
      <a:dk2>
        <a:srgbClr val="E00069"/>
      </a:dk2>
      <a:lt2>
        <a:srgbClr val="E1291A"/>
      </a:lt2>
      <a:accent1>
        <a:srgbClr val="007A33"/>
      </a:accent1>
      <a:accent2>
        <a:srgbClr val="00A191"/>
      </a:accent2>
      <a:accent3>
        <a:srgbClr val="004899"/>
      </a:accent3>
      <a:accent4>
        <a:srgbClr val="00205B"/>
      </a:accent4>
      <a:accent5>
        <a:srgbClr val="682558"/>
      </a:accent5>
      <a:accent6>
        <a:srgbClr val="934D98"/>
      </a:accent6>
      <a:hlink>
        <a:srgbClr val="0645AD"/>
      </a:hlink>
      <a:folHlink>
        <a:srgbClr val="0645AD"/>
      </a:folHlink>
    </a:clrScheme>
    <a:fontScheme name="ECC defaul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txDef>
      <a:spPr>
        <a:noFill/>
      </a:spPr>
      <a:bodyPr wrap="square" rtlCol="0">
        <a:spAutoFit/>
      </a:bodyPr>
      <a:lstStyle>
        <a:defPPr>
          <a:defRPr sz="1800" dirty="0" smtClean="0">
            <a:latin typeface="+mn-lt"/>
          </a:defRPr>
        </a:defPPr>
      </a:lstStyle>
    </a:txDef>
  </a:objectDefaults>
  <a:extraClrSchemeLst>
    <a:extraClrScheme>
      <a:clrScheme name="Blank Presentation 1">
        <a:dk1>
          <a:srgbClr val="000000"/>
        </a:dk1>
        <a:lt1>
          <a:srgbClr val="FFFFFF"/>
        </a:lt1>
        <a:dk2>
          <a:srgbClr val="B3995D"/>
        </a:dk2>
        <a:lt2>
          <a:srgbClr val="D00F44"/>
        </a:lt2>
        <a:accent1>
          <a:srgbClr val="C75B12"/>
        </a:accent1>
        <a:accent2>
          <a:srgbClr val="850057"/>
        </a:accent2>
        <a:accent3>
          <a:srgbClr val="FFFFFF"/>
        </a:accent3>
        <a:accent4>
          <a:srgbClr val="000000"/>
        </a:accent4>
        <a:accent5>
          <a:srgbClr val="E0B5AA"/>
        </a:accent5>
        <a:accent6>
          <a:srgbClr val="78004E"/>
        </a:accent6>
        <a:hlink>
          <a:srgbClr val="4B306A"/>
        </a:hlink>
        <a:folHlink>
          <a:srgbClr val="0083BE"/>
        </a:folHlink>
      </a:clrScheme>
      <a:clrMap bg1="lt1" tx1="dk1" bg2="lt2" tx2="dk2" accent1="accent1" accent2="accent2" accent3="accent3" accent4="accent4" accent5="accent5" accent6="accent6" hlink="hlink" folHlink="folHlink"/>
    </a:extraClrScheme>
    <a:extraClrScheme>
      <a:clrScheme name="Blank Presentation 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3">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4">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5">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9">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1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1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2C0F3BD5-2828-4B01-9775-547067E9D20B}" vid="{D6AA8548-A859-4FEB-8288-206DB8D1E4B0}"/>
    </a:ext>
  </a:extLst>
</a:theme>
</file>

<file path=ppt/theme/theme2.xml><?xml version="1.0" encoding="utf-8"?>
<a:theme xmlns:a="http://schemas.openxmlformats.org/drawingml/2006/main" name="Office Theme">
  <a:themeElements>
    <a:clrScheme name="McD color scheme">
      <a:dk1>
        <a:sysClr val="windowText" lastClr="000000"/>
      </a:dk1>
      <a:lt1>
        <a:sysClr val="window" lastClr="FFFFFF"/>
      </a:lt1>
      <a:dk2>
        <a:srgbClr val="44546A"/>
      </a:dk2>
      <a:lt2>
        <a:srgbClr val="E7E6E6"/>
      </a:lt2>
      <a:accent1>
        <a:srgbClr val="E31737"/>
      </a:accent1>
      <a:accent2>
        <a:srgbClr val="FFC427"/>
      </a:accent2>
      <a:accent3>
        <a:srgbClr val="B4D78E"/>
      </a:accent3>
      <a:accent4>
        <a:srgbClr val="749CD3"/>
      </a:accent4>
      <a:accent5>
        <a:srgbClr val="4472C4"/>
      </a:accent5>
      <a:accent6>
        <a:srgbClr val="70AD47"/>
      </a:accent6>
      <a:hlink>
        <a:srgbClr val="0563C1"/>
      </a:hlink>
      <a:folHlink>
        <a:srgbClr val="954F72"/>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89048086_Balanced scorecard, from 24Slides_SL_V1.pptx" id="{6BFE50D7-0AB5-4B02-8B95-8C7F9FA851A2}" vid="{E07AABDE-8E2B-4665-809A-C7E849382370}"/>
    </a:ext>
  </a:extLst>
</a:theme>
</file>

<file path=ppt/theme/theme3.xml><?xml version="1.0" encoding="utf-8"?>
<a:theme xmlns:a="http://schemas.openxmlformats.org/drawingml/2006/main" name="1_blank">
  <a:themeElements>
    <a:clrScheme name="Blank Presentation 1">
      <a:dk1>
        <a:srgbClr val="000000"/>
      </a:dk1>
      <a:lt1>
        <a:srgbClr val="FFFFFF"/>
      </a:lt1>
      <a:dk2>
        <a:srgbClr val="B3995D"/>
      </a:dk2>
      <a:lt2>
        <a:srgbClr val="D00F44"/>
      </a:lt2>
      <a:accent1>
        <a:srgbClr val="C75B12"/>
      </a:accent1>
      <a:accent2>
        <a:srgbClr val="850057"/>
      </a:accent2>
      <a:accent3>
        <a:srgbClr val="FFFFFF"/>
      </a:accent3>
      <a:accent4>
        <a:srgbClr val="000000"/>
      </a:accent4>
      <a:accent5>
        <a:srgbClr val="E0B5AA"/>
      </a:accent5>
      <a:accent6>
        <a:srgbClr val="78004E"/>
      </a:accent6>
      <a:hlink>
        <a:srgbClr val="4B306A"/>
      </a:hlink>
      <a:folHlink>
        <a:srgbClr val="0083BE"/>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B3995D"/>
        </a:dk2>
        <a:lt2>
          <a:srgbClr val="D00F44"/>
        </a:lt2>
        <a:accent1>
          <a:srgbClr val="C75B12"/>
        </a:accent1>
        <a:accent2>
          <a:srgbClr val="850057"/>
        </a:accent2>
        <a:accent3>
          <a:srgbClr val="FFFFFF"/>
        </a:accent3>
        <a:accent4>
          <a:srgbClr val="000000"/>
        </a:accent4>
        <a:accent5>
          <a:srgbClr val="E0B5AA"/>
        </a:accent5>
        <a:accent6>
          <a:srgbClr val="78004E"/>
        </a:accent6>
        <a:hlink>
          <a:srgbClr val="4B306A"/>
        </a:hlink>
        <a:folHlink>
          <a:srgbClr val="0083BE"/>
        </a:folHlink>
      </a:clrScheme>
      <a:clrMap bg1="lt1" tx1="dk1" bg2="lt2" tx2="dk2" accent1="accent1" accent2="accent2" accent3="accent3" accent4="accent4" accent5="accent5" accent6="accent6" hlink="hlink" folHlink="folHlink"/>
    </a:extraClrScheme>
    <a:extraClrScheme>
      <a:clrScheme name="Blank Presentation 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3">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4">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5">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9">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1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1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a:themeElements>
    <a:clrScheme name="ECC Default Colours">
      <a:dk1>
        <a:srgbClr val="000000"/>
      </a:dk1>
      <a:lt1>
        <a:srgbClr val="FFFFFF"/>
      </a:lt1>
      <a:dk2>
        <a:srgbClr val="E00069"/>
      </a:dk2>
      <a:lt2>
        <a:srgbClr val="E1291A"/>
      </a:lt2>
      <a:accent1>
        <a:srgbClr val="007A33"/>
      </a:accent1>
      <a:accent2>
        <a:srgbClr val="00A191"/>
      </a:accent2>
      <a:accent3>
        <a:srgbClr val="004899"/>
      </a:accent3>
      <a:accent4>
        <a:srgbClr val="00205B"/>
      </a:accent4>
      <a:accent5>
        <a:srgbClr val="682558"/>
      </a:accent5>
      <a:accent6>
        <a:srgbClr val="934D98"/>
      </a:accent6>
      <a:hlink>
        <a:srgbClr val="0645AD"/>
      </a:hlink>
      <a:folHlink>
        <a:srgbClr val="0645AD"/>
      </a:folHlink>
    </a:clrScheme>
    <a:fontScheme name="ECC defaul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txDef>
      <a:spPr>
        <a:noFill/>
      </a:spPr>
      <a:bodyPr wrap="square" rtlCol="0">
        <a:spAutoFit/>
      </a:bodyPr>
      <a:lstStyle>
        <a:defPPr>
          <a:defRPr sz="1800" dirty="0" smtClean="0">
            <a:latin typeface="+mn-lt"/>
          </a:defRPr>
        </a:defPPr>
      </a:lstStyle>
    </a:txDef>
  </a:objectDefaults>
  <a:extraClrSchemeLst>
    <a:extraClrScheme>
      <a:clrScheme name="Blank Presentation 1">
        <a:dk1>
          <a:srgbClr val="000000"/>
        </a:dk1>
        <a:lt1>
          <a:srgbClr val="FFFFFF"/>
        </a:lt1>
        <a:dk2>
          <a:srgbClr val="B3995D"/>
        </a:dk2>
        <a:lt2>
          <a:srgbClr val="D00F44"/>
        </a:lt2>
        <a:accent1>
          <a:srgbClr val="C75B12"/>
        </a:accent1>
        <a:accent2>
          <a:srgbClr val="850057"/>
        </a:accent2>
        <a:accent3>
          <a:srgbClr val="FFFFFF"/>
        </a:accent3>
        <a:accent4>
          <a:srgbClr val="000000"/>
        </a:accent4>
        <a:accent5>
          <a:srgbClr val="E0B5AA"/>
        </a:accent5>
        <a:accent6>
          <a:srgbClr val="78004E"/>
        </a:accent6>
        <a:hlink>
          <a:srgbClr val="4B306A"/>
        </a:hlink>
        <a:folHlink>
          <a:srgbClr val="0083BE"/>
        </a:folHlink>
      </a:clrScheme>
      <a:clrMap bg1="lt1" tx1="dk1" bg2="lt2" tx2="dk2" accent1="accent1" accent2="accent2" accent3="accent3" accent4="accent4" accent5="accent5" accent6="accent6" hlink="hlink" folHlink="folHlink"/>
    </a:extraClrScheme>
    <a:extraClrScheme>
      <a:clrScheme name="Blank Presentation 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3">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4">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5">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9">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1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1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2C0F3BD5-2828-4B01-9775-547067E9D20B}" vid="{D6AA8548-A859-4FEB-8288-206DB8D1E4B0}"/>
    </a:ext>
  </a:extLst>
</a:theme>
</file>

<file path=ppt/theme/theme5.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1659EF0579BB40B053CD837D983B30" ma:contentTypeVersion="4" ma:contentTypeDescription="Create a new document." ma:contentTypeScope="" ma:versionID="450121d7feedad7cc73ce3c265087705">
  <xsd:schema xmlns:xsd="http://www.w3.org/2001/XMLSchema" xmlns:xs="http://www.w3.org/2001/XMLSchema" xmlns:p="http://schemas.microsoft.com/office/2006/metadata/properties" xmlns:ns2="f33f6957-00fd-4cc4-8949-f3cc96a0a467" targetNamespace="http://schemas.microsoft.com/office/2006/metadata/properties" ma:root="true" ma:fieldsID="bf2dbb58476df04f51e0a0226e8d4e99" ns2:_="">
    <xsd:import namespace="f33f6957-00fd-4cc4-8949-f3cc96a0a46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f6957-00fd-4cc4-8949-f3cc96a0a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7EAB2A-BEA5-44F9-8F6A-BBD9F2706BA7}">
  <ds:schemaRefs>
    <ds:schemaRef ds:uri="http://schemas.microsoft.com/sharepoint/v3/contenttype/forms"/>
  </ds:schemaRefs>
</ds:datastoreItem>
</file>

<file path=customXml/itemProps2.xml><?xml version="1.0" encoding="utf-8"?>
<ds:datastoreItem xmlns:ds="http://schemas.openxmlformats.org/officeDocument/2006/customXml" ds:itemID="{D184409F-6C29-411E-BF61-18BBC42464E7}">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f33f6957-00fd-4cc4-8949-f3cc96a0a467"/>
    <ds:schemaRef ds:uri="http://www.w3.org/XML/1998/namespace"/>
  </ds:schemaRefs>
</ds:datastoreItem>
</file>

<file path=customXml/itemProps3.xml><?xml version="1.0" encoding="utf-8"?>
<ds:datastoreItem xmlns:ds="http://schemas.openxmlformats.org/officeDocument/2006/customXml" ds:itemID="{C570F262-6F06-458E-BA7F-8123F138755B}">
  <ds:schemaRefs>
    <ds:schemaRef ds:uri="f33f6957-00fd-4cc4-8949-f3cc96a0a4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93</TotalTime>
  <Words>5383</Words>
  <Application>Microsoft Office PowerPoint</Application>
  <PresentationFormat>On-screen Show (4:3)</PresentationFormat>
  <Paragraphs>493</Paragraphs>
  <Slides>52</Slides>
  <Notes>24</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52</vt:i4>
      </vt:variant>
    </vt:vector>
  </HeadingPairs>
  <TitlesOfParts>
    <vt:vector size="71" baseType="lpstr">
      <vt:lpstr>MS PGothic</vt:lpstr>
      <vt:lpstr>MS PGothic</vt:lpstr>
      <vt:lpstr>Arial</vt:lpstr>
      <vt:lpstr>Arial Bold</vt:lpstr>
      <vt:lpstr>Calibri</vt:lpstr>
      <vt:lpstr>Calibri Light</vt:lpstr>
      <vt:lpstr>Century Gothic</vt:lpstr>
      <vt:lpstr>MetaNormal-Roman</vt:lpstr>
      <vt:lpstr>Symbol</vt:lpstr>
      <vt:lpstr>Times</vt:lpstr>
      <vt:lpstr>Times New Roman</vt:lpstr>
      <vt:lpstr>Wingdings</vt:lpstr>
      <vt:lpstr>Blank</vt:lpstr>
      <vt:lpstr>Office Theme</vt:lpstr>
      <vt:lpstr>1_blank</vt:lpstr>
      <vt:lpstr>2_Blank</vt:lpstr>
      <vt:lpstr>1_Office Theme</vt:lpstr>
      <vt:lpstr>3_Office Theme</vt:lpstr>
      <vt:lpstr>2_Office Theme</vt:lpstr>
      <vt:lpstr>Essex Primary Headteachers’ meetings</vt:lpstr>
      <vt:lpstr>Essex Strategic Priorities 2021/22</vt:lpstr>
      <vt:lpstr>ECC Education - Strategic Aims 2021 - 2022</vt:lpstr>
      <vt:lpstr>PowerPoint Presentation</vt:lpstr>
      <vt:lpstr>PowerPoint Presentation</vt:lpstr>
      <vt:lpstr>PowerPoint Presentation</vt:lpstr>
      <vt:lpstr>What we have done so far?</vt:lpstr>
      <vt:lpstr>PowerPoint Presentation</vt:lpstr>
      <vt:lpstr>The Year of Reading 2022</vt:lpstr>
      <vt:lpstr>Research School Network offer</vt:lpstr>
      <vt:lpstr>PowerPoint Presentation</vt:lpstr>
      <vt:lpstr>PowerPoint Presentation</vt:lpstr>
      <vt:lpstr>PowerPoint Presentation</vt:lpstr>
      <vt:lpstr>SEND Strategy</vt:lpstr>
      <vt:lpstr>PowerPoint Presentation</vt:lpstr>
      <vt:lpstr>PowerPoint Presentation</vt:lpstr>
      <vt:lpstr> Afghan resettlement efforts and unaccompanied asylum seeking  </vt:lpstr>
      <vt:lpstr>In-Year (Mid-Year) Admissions from 1 April 2022</vt:lpstr>
      <vt:lpstr>PowerPoint Presentation</vt:lpstr>
      <vt:lpstr>General update – key documents</vt:lpstr>
      <vt:lpstr>Updated materials for 2021-22 </vt:lpstr>
      <vt:lpstr>The Education and Learning Information Sharing Protocol</vt:lpstr>
      <vt:lpstr>Harmful sexual behaviour – peer on peer abuse</vt:lpstr>
      <vt:lpstr>Other ‘bits’</vt:lpstr>
      <vt:lpstr>PowerPoint Presentation</vt:lpstr>
      <vt:lpstr>Early Years and Childcare Strategy 2022 Update</vt:lpstr>
      <vt:lpstr>Background</vt:lpstr>
      <vt:lpstr>PowerPoint Presentation</vt:lpstr>
      <vt:lpstr>Impact of Covid on the Early Years Sector and Families </vt:lpstr>
      <vt:lpstr>Early Years and Childcare Vision</vt:lpstr>
      <vt:lpstr>Our Strategy Aims To implement our vision, we have agreed the following six aims: </vt:lpstr>
      <vt:lpstr>What are the key priorities for Year 1  of the new Strategy?</vt:lpstr>
      <vt:lpstr>Aim 1 Outcomes: Children and their families achieve their potential with support from an effective and connected early years system that as a clear vision, purpose and direction</vt:lpstr>
      <vt:lpstr>Aim 2 Outcomes: All children have a positive journey through their early years and are well supported to transition to Reception and start Year 1 </vt:lpstr>
      <vt:lpstr>Aim 3 Outcomes: Children who may be at risk of poor outcomes are prioritised for high quality targeted support   </vt:lpstr>
      <vt:lpstr>Aim 4 Outcomes: Children’s early learning and development is expertly supported by a strong, skilled and knowledgeable early years and childcare system workforce </vt:lpstr>
      <vt:lpstr>Aim 5 Outcomes: Parents can access sufficient, high quality and fully inclusive childcare places that support early learning and Working Parents</vt:lpstr>
      <vt:lpstr>Aim 6 Outcomes: Families are enabled to be the best they can be </vt:lpstr>
      <vt:lpstr>Next steps and involvement</vt:lpstr>
      <vt:lpstr>Statutory Duties - appendix</vt:lpstr>
      <vt:lpstr>PowerPoint Presentation</vt:lpstr>
      <vt:lpstr>Refreshed School Partnership Strategy  </vt:lpstr>
      <vt:lpstr>Essex Partnership System</vt:lpstr>
      <vt:lpstr>PowerPoint Presentation</vt:lpstr>
      <vt:lpstr>Partnership Evaluation and Development Tool</vt:lpstr>
      <vt:lpstr> The School Partnership Board has agreed a series of actions to achieve the broader outcomes of the new Essex Partnership Strategy:</vt:lpstr>
      <vt:lpstr>PowerPoint Presentation</vt:lpstr>
      <vt:lpstr>Primary Statutory Assessment Traded Package</vt:lpstr>
      <vt:lpstr>Primary Statutory Assessment Traded Package</vt:lpstr>
      <vt:lpstr>Primary Statutory Assessment Traded Package</vt:lpstr>
      <vt:lpstr>Primary Statutory Assessment Traded Package</vt:lpstr>
      <vt:lpstr>PowerPoint Presentation</vt:lpstr>
    </vt:vector>
  </TitlesOfParts>
  <Company>Essex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clare.kershaw</dc:creator>
  <cp:lastModifiedBy>Pam Langmead</cp:lastModifiedBy>
  <cp:revision>14</cp:revision>
  <dcterms:created xsi:type="dcterms:W3CDTF">2018-11-11T11:28:58Z</dcterms:created>
  <dcterms:modified xsi:type="dcterms:W3CDTF">2021-11-11T17:11:45Z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d8be9e-c8d9-4b9c-bd40-2c27cc7ea2e6_Enabled">
    <vt:lpwstr>True</vt:lpwstr>
  </property>
  <property fmtid="{D5CDD505-2E9C-101B-9397-08002B2CF9AE}" pid="3" name="MSIP_Label_39d8be9e-c8d9-4b9c-bd40-2c27cc7ea2e6_SiteId">
    <vt:lpwstr>a8b4324f-155c-4215-a0f1-7ed8cc9a992f</vt:lpwstr>
  </property>
  <property fmtid="{D5CDD505-2E9C-101B-9397-08002B2CF9AE}" pid="4" name="MSIP_Label_39d8be9e-c8d9-4b9c-bd40-2c27cc7ea2e6_SetDate">
    <vt:lpwstr>2019-10-22T15:46:31.6242150Z</vt:lpwstr>
  </property>
  <property fmtid="{D5CDD505-2E9C-101B-9397-08002B2CF9AE}" pid="5" name="MSIP_Label_39d8be9e-c8d9-4b9c-bd40-2c27cc7ea2e6_Name">
    <vt:lpwstr>Official</vt:lpwstr>
  </property>
  <property fmtid="{D5CDD505-2E9C-101B-9397-08002B2CF9AE}" pid="6" name="MSIP_Label_39d8be9e-c8d9-4b9c-bd40-2c27cc7ea2e6_ActionId">
    <vt:lpwstr>789bd666-f5d2-40df-95a3-57aaf1f6f730</vt:lpwstr>
  </property>
  <property fmtid="{D5CDD505-2E9C-101B-9397-08002B2CF9AE}" pid="7" name="MSIP_Label_39d8be9e-c8d9-4b9c-bd40-2c27cc7ea2e6_Extended_MSFT_Method">
    <vt:lpwstr>Automatic</vt:lpwstr>
  </property>
  <property fmtid="{D5CDD505-2E9C-101B-9397-08002B2CF9AE}" pid="8" name="Sensitivity">
    <vt:lpwstr>Official</vt:lpwstr>
  </property>
  <property fmtid="{D5CDD505-2E9C-101B-9397-08002B2CF9AE}" pid="9" name="ContentTypeId">
    <vt:lpwstr>0x010100AF1659EF0579BB40B053CD837D983B30</vt:lpwstr>
  </property>
</Properties>
</file>