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10234" r:id="rId5"/>
    <p:sldId id="357" r:id="rId6"/>
    <p:sldId id="10233" r:id="rId7"/>
    <p:sldId id="10243" r:id="rId8"/>
    <p:sldId id="391" r:id="rId9"/>
    <p:sldId id="394" r:id="rId10"/>
    <p:sldId id="10236" r:id="rId11"/>
    <p:sldId id="393" r:id="rId12"/>
    <p:sldId id="10239" r:id="rId13"/>
    <p:sldId id="392" r:id="rId14"/>
    <p:sldId id="10240" r:id="rId15"/>
    <p:sldId id="395" r:id="rId16"/>
    <p:sldId id="10241" r:id="rId17"/>
    <p:sldId id="396" r:id="rId18"/>
    <p:sldId id="10242" r:id="rId19"/>
    <p:sldId id="10244" r:id="rId20"/>
  </p:sldIdLst>
  <p:sldSz cx="10693400" cy="7561263"/>
  <p:notesSz cx="6858000" cy="9144000"/>
  <p:defaultTextStyle>
    <a:defPPr>
      <a:defRPr lang="en-US"/>
    </a:defPPr>
    <a:lvl1pPr algn="l" defTabSz="1042988" rtl="0" eaLnBrk="0" fontAlgn="base" hangingPunct="0">
      <a:spcBef>
        <a:spcPct val="0"/>
      </a:spcBef>
      <a:spcAft>
        <a:spcPct val="0"/>
      </a:spcAft>
      <a:defRPr sz="2100" kern="1200">
        <a:solidFill>
          <a:schemeClr val="tx1"/>
        </a:solidFill>
        <a:latin typeface="Arial" pitchFamily="34" charset="0"/>
        <a:ea typeface="+mn-ea"/>
        <a:cs typeface="Arial" pitchFamily="34" charset="0"/>
      </a:defRPr>
    </a:lvl1pPr>
    <a:lvl2pPr marL="520700" indent="-63500" algn="l" defTabSz="1042988" rtl="0" eaLnBrk="0" fontAlgn="base" hangingPunct="0">
      <a:spcBef>
        <a:spcPct val="0"/>
      </a:spcBef>
      <a:spcAft>
        <a:spcPct val="0"/>
      </a:spcAft>
      <a:defRPr sz="2100" kern="1200">
        <a:solidFill>
          <a:schemeClr val="tx1"/>
        </a:solidFill>
        <a:latin typeface="Arial" pitchFamily="34" charset="0"/>
        <a:ea typeface="+mn-ea"/>
        <a:cs typeface="Arial" pitchFamily="34" charset="0"/>
      </a:defRPr>
    </a:lvl2pPr>
    <a:lvl3pPr marL="1042988" indent="-128588" algn="l" defTabSz="1042988" rtl="0" eaLnBrk="0" fontAlgn="base" hangingPunct="0">
      <a:spcBef>
        <a:spcPct val="0"/>
      </a:spcBef>
      <a:spcAft>
        <a:spcPct val="0"/>
      </a:spcAft>
      <a:defRPr sz="2100" kern="1200">
        <a:solidFill>
          <a:schemeClr val="tx1"/>
        </a:solidFill>
        <a:latin typeface="Arial" pitchFamily="34" charset="0"/>
        <a:ea typeface="+mn-ea"/>
        <a:cs typeface="Arial" pitchFamily="34" charset="0"/>
      </a:defRPr>
    </a:lvl3pPr>
    <a:lvl4pPr marL="1563688" indent="-192088" algn="l" defTabSz="1042988" rtl="0" eaLnBrk="0" fontAlgn="base" hangingPunct="0">
      <a:spcBef>
        <a:spcPct val="0"/>
      </a:spcBef>
      <a:spcAft>
        <a:spcPct val="0"/>
      </a:spcAft>
      <a:defRPr sz="2100" kern="1200">
        <a:solidFill>
          <a:schemeClr val="tx1"/>
        </a:solidFill>
        <a:latin typeface="Arial" pitchFamily="34" charset="0"/>
        <a:ea typeface="+mn-ea"/>
        <a:cs typeface="Arial" pitchFamily="34" charset="0"/>
      </a:defRPr>
    </a:lvl4pPr>
    <a:lvl5pPr marL="2085975" indent="-257175" algn="l" defTabSz="1042988" rtl="0" eaLnBrk="0" fontAlgn="base" hangingPunct="0">
      <a:spcBef>
        <a:spcPct val="0"/>
      </a:spcBef>
      <a:spcAft>
        <a:spcPct val="0"/>
      </a:spcAft>
      <a:defRPr sz="2100" kern="1200">
        <a:solidFill>
          <a:schemeClr val="tx1"/>
        </a:solidFill>
        <a:latin typeface="Arial" pitchFamily="34" charset="0"/>
        <a:ea typeface="+mn-ea"/>
        <a:cs typeface="Arial" pitchFamily="34" charset="0"/>
      </a:defRPr>
    </a:lvl5pPr>
    <a:lvl6pPr marL="2286000" algn="l" defTabSz="914400" rtl="0" eaLnBrk="1" latinLnBrk="0" hangingPunct="1">
      <a:defRPr sz="2100" kern="1200">
        <a:solidFill>
          <a:schemeClr val="tx1"/>
        </a:solidFill>
        <a:latin typeface="Arial" pitchFamily="34" charset="0"/>
        <a:ea typeface="+mn-ea"/>
        <a:cs typeface="Arial" pitchFamily="34" charset="0"/>
      </a:defRPr>
    </a:lvl6pPr>
    <a:lvl7pPr marL="2743200" algn="l" defTabSz="914400" rtl="0" eaLnBrk="1" latinLnBrk="0" hangingPunct="1">
      <a:defRPr sz="2100" kern="1200">
        <a:solidFill>
          <a:schemeClr val="tx1"/>
        </a:solidFill>
        <a:latin typeface="Arial" pitchFamily="34" charset="0"/>
        <a:ea typeface="+mn-ea"/>
        <a:cs typeface="Arial" pitchFamily="34" charset="0"/>
      </a:defRPr>
    </a:lvl7pPr>
    <a:lvl8pPr marL="3200400" algn="l" defTabSz="914400" rtl="0" eaLnBrk="1" latinLnBrk="0" hangingPunct="1">
      <a:defRPr sz="2100" kern="1200">
        <a:solidFill>
          <a:schemeClr val="tx1"/>
        </a:solidFill>
        <a:latin typeface="Arial" pitchFamily="34" charset="0"/>
        <a:ea typeface="+mn-ea"/>
        <a:cs typeface="Arial" pitchFamily="34" charset="0"/>
      </a:defRPr>
    </a:lvl8pPr>
    <a:lvl9pPr marL="3657600" algn="l" defTabSz="914400" rtl="0" eaLnBrk="1" latinLnBrk="0" hangingPunct="1">
      <a:defRPr sz="2100"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Default Section" id="{561C17B7-6450-46FC-AE65-D2C1ED790016}">
          <p14:sldIdLst>
            <p14:sldId id="10234"/>
            <p14:sldId id="357"/>
            <p14:sldId id="10233"/>
            <p14:sldId id="10243"/>
            <p14:sldId id="391"/>
            <p14:sldId id="394"/>
            <p14:sldId id="10236"/>
            <p14:sldId id="393"/>
            <p14:sldId id="10239"/>
            <p14:sldId id="392"/>
          </p14:sldIdLst>
        </p14:section>
        <p14:section name="Untitled Section" id="{B0708C33-97E6-435B-9988-9D3A23663A8F}">
          <p14:sldIdLst>
            <p14:sldId id="10240"/>
            <p14:sldId id="395"/>
            <p14:sldId id="10241"/>
            <p14:sldId id="396"/>
            <p14:sldId id="10242"/>
            <p14:sldId id="10244"/>
          </p14:sldIdLst>
        </p14:section>
      </p14:sectionLst>
    </p:ext>
    <p:ext uri="{EFAFB233-063F-42B5-8137-9DF3F51BA10A}">
      <p15:sldGuideLst xmlns:p15="http://schemas.microsoft.com/office/powerpoint/2012/main">
        <p15:guide id="1" orient="horz" pos="2380">
          <p15:clr>
            <a:srgbClr val="A4A3A4"/>
          </p15:clr>
        </p15:guide>
        <p15:guide id="2" orient="horz" pos="4066">
          <p15:clr>
            <a:srgbClr val="A4A3A4"/>
          </p15:clr>
        </p15:guide>
        <p15:guide id="3" orient="horz" pos="754">
          <p15:clr>
            <a:srgbClr val="A4A3A4"/>
          </p15:clr>
        </p15:guide>
        <p15:guide id="4" orient="horz" pos="1332">
          <p15:clr>
            <a:srgbClr val="A4A3A4"/>
          </p15:clr>
        </p15:guide>
        <p15:guide id="5" orient="horz" pos="1134">
          <p15:clr>
            <a:srgbClr val="A4A3A4"/>
          </p15:clr>
        </p15:guide>
        <p15:guide id="6" orient="horz" pos="4762">
          <p15:clr>
            <a:srgbClr val="A4A3A4"/>
          </p15:clr>
        </p15:guide>
        <p15:guide id="7" orient="horz">
          <p15:clr>
            <a:srgbClr val="A4A3A4"/>
          </p15:clr>
        </p15:guide>
        <p15:guide id="8" pos="3368">
          <p15:clr>
            <a:srgbClr val="A4A3A4"/>
          </p15:clr>
        </p15:guide>
        <p15:guide id="9" pos="450">
          <p15:clr>
            <a:srgbClr val="A4A3A4"/>
          </p15:clr>
        </p15:guide>
        <p15:guide id="10" pos="6331">
          <p15:clr>
            <a:srgbClr val="A4A3A4"/>
          </p15:clr>
        </p15:guide>
        <p15:guide id="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82C0D2"/>
    <a:srgbClr val="99CCFF"/>
    <a:srgbClr val="D9ECF3"/>
    <a:srgbClr val="D20714"/>
    <a:srgbClr val="CB0F21"/>
    <a:srgbClr val="C01A2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41" autoAdjust="0"/>
    <p:restoredTop sz="92000" autoAdjust="0"/>
  </p:normalViewPr>
  <p:slideViewPr>
    <p:cSldViewPr snapToGrid="0" snapToObjects="1">
      <p:cViewPr varScale="1">
        <p:scale>
          <a:sx n="73" d="100"/>
          <a:sy n="73" d="100"/>
        </p:scale>
        <p:origin x="936" y="82"/>
      </p:cViewPr>
      <p:guideLst>
        <p:guide orient="horz" pos="2380"/>
        <p:guide orient="horz" pos="4066"/>
        <p:guide orient="horz" pos="754"/>
        <p:guide orient="horz" pos="1332"/>
        <p:guide orient="horz" pos="1134"/>
        <p:guide orient="horz" pos="4762"/>
        <p:guide orient="horz"/>
        <p:guide pos="3368"/>
        <p:guide pos="450"/>
        <p:guide pos="6331"/>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43056"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043056" eaLnBrk="1" fontAlgn="auto" hangingPunct="1">
              <a:spcBef>
                <a:spcPts val="0"/>
              </a:spcBef>
              <a:spcAft>
                <a:spcPts val="0"/>
              </a:spcAft>
              <a:defRPr sz="1200">
                <a:latin typeface="+mn-lt"/>
                <a:cs typeface="+mn-cs"/>
              </a:defRPr>
            </a:lvl1pPr>
          </a:lstStyle>
          <a:p>
            <a:pPr>
              <a:defRPr/>
            </a:pPr>
            <a:fld id="{E50B79AD-C182-4B5D-AAE1-9C79885C6D4C}" type="datetimeFigureOut">
              <a:rPr lang="en-GB"/>
              <a:pPr>
                <a:defRPr/>
              </a:pPr>
              <a:t>15/09/2021</a:t>
            </a:fld>
            <a:endParaRPr lang="en-GB"/>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43056"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54E71532-31A8-40A9-BA60-1059D46BA810}" type="slidenum">
              <a:rPr lang="en-GB" altLang="en-US"/>
              <a:pPr>
                <a:defRPr/>
              </a:pPr>
              <a:t>‹#›</a:t>
            </a:fld>
            <a:endParaRPr lang="en-GB" altLang="en-US"/>
          </a:p>
        </p:txBody>
      </p:sp>
    </p:spTree>
    <p:extLst>
      <p:ext uri="{BB962C8B-B14F-4D97-AF65-F5344CB8AC3E}">
        <p14:creationId xmlns:p14="http://schemas.microsoft.com/office/powerpoint/2010/main" val="2544274098"/>
      </p:ext>
    </p:extLst>
  </p:cSld>
  <p:clrMap bg1="lt1" tx1="dk1" bg2="lt2" tx2="dk2" accent1="accent1" accent2="accent2" accent3="accent3" accent4="accent4" accent5="accent5" accent6="accent6" hlink="hlink" folHlink="folHlink"/>
  <p:notesStyle>
    <a:lvl1pPr algn="l" defTabSz="1042988" rtl="0" eaLnBrk="0" fontAlgn="base" hangingPunct="0">
      <a:spcBef>
        <a:spcPct val="30000"/>
      </a:spcBef>
      <a:spcAft>
        <a:spcPct val="0"/>
      </a:spcAft>
      <a:defRPr sz="1400" kern="1200">
        <a:solidFill>
          <a:schemeClr val="tx1"/>
        </a:solidFill>
        <a:latin typeface="+mn-lt"/>
        <a:ea typeface="+mn-ea"/>
        <a:cs typeface="+mn-cs"/>
      </a:defRPr>
    </a:lvl1pPr>
    <a:lvl2pPr marL="520700" algn="l" defTabSz="1042988" rtl="0" eaLnBrk="0" fontAlgn="base" hangingPunct="0">
      <a:spcBef>
        <a:spcPct val="30000"/>
      </a:spcBef>
      <a:spcAft>
        <a:spcPct val="0"/>
      </a:spcAft>
      <a:defRPr sz="1400" kern="1200">
        <a:solidFill>
          <a:schemeClr val="tx1"/>
        </a:solidFill>
        <a:latin typeface="+mn-lt"/>
        <a:ea typeface="+mn-ea"/>
        <a:cs typeface="+mn-cs"/>
      </a:defRPr>
    </a:lvl2pPr>
    <a:lvl3pPr marL="1042988" algn="l" defTabSz="1042988" rtl="0" eaLnBrk="0" fontAlgn="base" hangingPunct="0">
      <a:spcBef>
        <a:spcPct val="30000"/>
      </a:spcBef>
      <a:spcAft>
        <a:spcPct val="0"/>
      </a:spcAft>
      <a:defRPr sz="1400" kern="1200">
        <a:solidFill>
          <a:schemeClr val="tx1"/>
        </a:solidFill>
        <a:latin typeface="+mn-lt"/>
        <a:ea typeface="+mn-ea"/>
        <a:cs typeface="+mn-cs"/>
      </a:defRPr>
    </a:lvl3pPr>
    <a:lvl4pPr marL="1563688" algn="l" defTabSz="1042988" rtl="0" eaLnBrk="0" fontAlgn="base" hangingPunct="0">
      <a:spcBef>
        <a:spcPct val="30000"/>
      </a:spcBef>
      <a:spcAft>
        <a:spcPct val="0"/>
      </a:spcAft>
      <a:defRPr sz="1400" kern="1200">
        <a:solidFill>
          <a:schemeClr val="tx1"/>
        </a:solidFill>
        <a:latin typeface="+mn-lt"/>
        <a:ea typeface="+mn-ea"/>
        <a:cs typeface="+mn-cs"/>
      </a:defRPr>
    </a:lvl4pPr>
    <a:lvl5pPr marL="2085975" algn="l" defTabSz="1042988" rtl="0" eaLnBrk="0" fontAlgn="base" hangingPunct="0">
      <a:spcBef>
        <a:spcPct val="30000"/>
      </a:spcBef>
      <a:spcAft>
        <a:spcPct val="0"/>
      </a:spcAft>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1</a:t>
            </a:fld>
            <a:endParaRPr lang="en-GB" dirty="0"/>
          </a:p>
        </p:txBody>
      </p:sp>
    </p:spTree>
    <p:extLst>
      <p:ext uri="{BB962C8B-B14F-4D97-AF65-F5344CB8AC3E}">
        <p14:creationId xmlns:p14="http://schemas.microsoft.com/office/powerpoint/2010/main" val="61806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54E71532-31A8-40A9-BA60-1059D46BA810}" type="slidenum">
              <a:rPr lang="en-GB" altLang="en-US" smtClean="0"/>
              <a:pPr>
                <a:defRPr/>
              </a:pPr>
              <a:t>2</a:t>
            </a:fld>
            <a:endParaRPr lang="en-GB" altLang="en-US"/>
          </a:p>
        </p:txBody>
      </p:sp>
    </p:spTree>
    <p:extLst>
      <p:ext uri="{BB962C8B-B14F-4D97-AF65-F5344CB8AC3E}">
        <p14:creationId xmlns:p14="http://schemas.microsoft.com/office/powerpoint/2010/main" val="2760812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5</a:t>
            </a:fld>
            <a:endParaRPr lang="en-GB" dirty="0"/>
          </a:p>
        </p:txBody>
      </p:sp>
    </p:spTree>
    <p:extLst>
      <p:ext uri="{BB962C8B-B14F-4D97-AF65-F5344CB8AC3E}">
        <p14:creationId xmlns:p14="http://schemas.microsoft.com/office/powerpoint/2010/main" val="43498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PSHE, Social Marketing, </a:t>
            </a:r>
          </a:p>
          <a:p>
            <a:r>
              <a:rPr lang="en-GB" dirty="0"/>
              <a:t>Link Practitioner and HSEW to provide support in regard to individual children and whole school issues</a:t>
            </a:r>
          </a:p>
        </p:txBody>
      </p:sp>
      <p:sp>
        <p:nvSpPr>
          <p:cNvPr id="4" name="Slide Number Placeholder 3"/>
          <p:cNvSpPr>
            <a:spLocks noGrp="1"/>
          </p:cNvSpPr>
          <p:nvPr>
            <p:ph type="sldNum" sz="quarter" idx="10"/>
          </p:nvPr>
        </p:nvSpPr>
        <p:spPr/>
        <p:txBody>
          <a:bodyPr/>
          <a:lstStyle/>
          <a:p>
            <a:fld id="{5DF4C9F6-506E-409D-9DDC-6E0B2577B1DE}" type="slidenum">
              <a:rPr lang="en-GB" smtClean="0"/>
              <a:pPr/>
              <a:t>6</a:t>
            </a:fld>
            <a:endParaRPr lang="en-GB" dirty="0"/>
          </a:p>
        </p:txBody>
      </p:sp>
    </p:spTree>
    <p:extLst>
      <p:ext uri="{BB962C8B-B14F-4D97-AF65-F5344CB8AC3E}">
        <p14:creationId xmlns:p14="http://schemas.microsoft.com/office/powerpoint/2010/main" val="624004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8</a:t>
            </a:fld>
            <a:endParaRPr lang="en-GB" dirty="0"/>
          </a:p>
        </p:txBody>
      </p:sp>
    </p:spTree>
    <p:extLst>
      <p:ext uri="{BB962C8B-B14F-4D97-AF65-F5344CB8AC3E}">
        <p14:creationId xmlns:p14="http://schemas.microsoft.com/office/powerpoint/2010/main" val="242833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10</a:t>
            </a:fld>
            <a:endParaRPr lang="en-GB" dirty="0"/>
          </a:p>
        </p:txBody>
      </p:sp>
    </p:spTree>
    <p:extLst>
      <p:ext uri="{BB962C8B-B14F-4D97-AF65-F5344CB8AC3E}">
        <p14:creationId xmlns:p14="http://schemas.microsoft.com/office/powerpoint/2010/main" val="337483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Risk Assess </a:t>
            </a:r>
            <a:r>
              <a:rPr lang="en-GB" dirty="0" err="1"/>
              <a:t>liase</a:t>
            </a:r>
            <a:r>
              <a:rPr lang="en-GB" dirty="0"/>
              <a:t> with appropriate agencies to ensure concerns are escalated as required. </a:t>
            </a:r>
          </a:p>
        </p:txBody>
      </p:sp>
      <p:sp>
        <p:nvSpPr>
          <p:cNvPr id="4" name="Slide Number Placeholder 3"/>
          <p:cNvSpPr>
            <a:spLocks noGrp="1"/>
          </p:cNvSpPr>
          <p:nvPr>
            <p:ph type="sldNum" sz="quarter" idx="10"/>
          </p:nvPr>
        </p:nvSpPr>
        <p:spPr/>
        <p:txBody>
          <a:bodyPr/>
          <a:lstStyle/>
          <a:p>
            <a:fld id="{5DF4C9F6-506E-409D-9DDC-6E0B2577B1DE}" type="slidenum">
              <a:rPr lang="en-GB" smtClean="0"/>
              <a:pPr/>
              <a:t>12</a:t>
            </a:fld>
            <a:endParaRPr lang="en-GB" dirty="0"/>
          </a:p>
        </p:txBody>
      </p:sp>
    </p:spTree>
    <p:extLst>
      <p:ext uri="{BB962C8B-B14F-4D97-AF65-F5344CB8AC3E}">
        <p14:creationId xmlns:p14="http://schemas.microsoft.com/office/powerpoint/2010/main" val="689239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F4C9F6-506E-409D-9DDC-6E0B2577B1DE}" type="slidenum">
              <a:rPr lang="en-GB" smtClean="0"/>
              <a:pPr/>
              <a:t>14</a:t>
            </a:fld>
            <a:endParaRPr lang="en-GB" dirty="0"/>
          </a:p>
        </p:txBody>
      </p:sp>
    </p:spTree>
    <p:extLst>
      <p:ext uri="{BB962C8B-B14F-4D97-AF65-F5344CB8AC3E}">
        <p14:creationId xmlns:p14="http://schemas.microsoft.com/office/powerpoint/2010/main" val="2576127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D1A37"/>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5907088" cy="4768850"/>
          </a:xfrm>
          <a:prstGeom prst="rect">
            <a:avLst/>
          </a:prstGeom>
          <a:noFill/>
          <a:ln w="9525">
            <a:noFill/>
            <a:miter lim="800000"/>
            <a:headEnd/>
            <a:tailEnd/>
          </a:ln>
        </p:spPr>
      </p:pic>
      <p:pic>
        <p:nvPicPr>
          <p:cNvPr id="5" name="Picture 5" descr="C:\Users\Kasey.Ly\Desktop\Powerpoint assets\VC_logo_white.png"/>
          <p:cNvPicPr>
            <a:picLocks noChangeAspect="1" noChangeArrowheads="1"/>
          </p:cNvPicPr>
          <p:nvPr userDrawn="1"/>
        </p:nvPicPr>
        <p:blipFill>
          <a:blip r:embed="rId3" cstate="print"/>
          <a:srcRect/>
          <a:stretch>
            <a:fillRect/>
          </a:stretch>
        </p:blipFill>
        <p:spPr bwMode="auto">
          <a:xfrm>
            <a:off x="8256588" y="595313"/>
            <a:ext cx="1749425" cy="639762"/>
          </a:xfrm>
          <a:prstGeom prst="rect">
            <a:avLst/>
          </a:prstGeom>
          <a:noFill/>
          <a:ln w="9525">
            <a:noFill/>
            <a:miter lim="800000"/>
            <a:headEnd/>
            <a:tailEnd/>
          </a:ln>
        </p:spPr>
      </p:pic>
      <p:sp>
        <p:nvSpPr>
          <p:cNvPr id="2" name="Title 1"/>
          <p:cNvSpPr>
            <a:spLocks noGrp="1"/>
          </p:cNvSpPr>
          <p:nvPr>
            <p:ph type="ctrTitle"/>
          </p:nvPr>
        </p:nvSpPr>
        <p:spPr>
          <a:xfrm>
            <a:off x="714374" y="6003925"/>
            <a:ext cx="9336087" cy="460375"/>
          </a:xfrm>
        </p:spPr>
        <p:txBody>
          <a:bodyPr>
            <a:normAutofit/>
          </a:bodyPr>
          <a:lstStyle>
            <a:lvl1pPr algn="l">
              <a:defRPr sz="300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714375" y="5607049"/>
            <a:ext cx="9336088" cy="396875"/>
          </a:xfrm>
        </p:spPr>
        <p:txBody>
          <a:bodyPr>
            <a:normAutofit/>
          </a:bodyPr>
          <a:lstStyle>
            <a:lvl1pPr marL="0" indent="0" algn="l">
              <a:buNone/>
              <a:defRPr sz="2400" b="0">
                <a:solidFill>
                  <a:schemeClr val="bg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714375" y="2052439"/>
            <a:ext cx="4500000"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Content Placeholder 2"/>
          <p:cNvSpPr>
            <a:spLocks noGrp="1"/>
          </p:cNvSpPr>
          <p:nvPr>
            <p:ph idx="13"/>
          </p:nvPr>
        </p:nvSpPr>
        <p:spPr>
          <a:xfrm>
            <a:off x="5550463" y="2052439"/>
            <a:ext cx="4500000"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2"/>
          <p:cNvSpPr>
            <a:spLocks noGrp="1"/>
          </p:cNvSpPr>
          <p:nvPr>
            <p:ph idx="14"/>
          </p:nvPr>
        </p:nvSpPr>
        <p:spPr>
          <a:xfrm>
            <a:off x="714373" y="4292600"/>
            <a:ext cx="9336089" cy="2162175"/>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5"/>
          </p:nvPr>
        </p:nvSpPr>
        <p:spPr/>
        <p:txBody>
          <a:bodyPr/>
          <a:lstStyle>
            <a:lvl1pPr>
              <a:defRPr/>
            </a:lvl1pPr>
          </a:lstStyle>
          <a:p>
            <a:pPr>
              <a:defRPr/>
            </a:pPr>
            <a:fld id="{605C4FC6-A907-4878-B45B-DF8869D209DB}"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714374" y="1956111"/>
            <a:ext cx="9336089" cy="244164"/>
          </a:xfrm>
        </p:spPr>
        <p:txBody>
          <a:bodyPr>
            <a:noAutofit/>
          </a:bodyPr>
          <a:lstStyle>
            <a:lvl1pPr>
              <a:spcAft>
                <a:spcPts val="1200"/>
              </a:spcAft>
              <a:defRPr sz="1400" b="1"/>
            </a:lvl1pPr>
          </a:lstStyle>
          <a:p>
            <a:pPr lvl="0"/>
            <a:r>
              <a:rPr lang="en-US"/>
              <a:t>Click to edit Master text styles</a:t>
            </a:r>
          </a:p>
        </p:txBody>
      </p:sp>
      <p:sp>
        <p:nvSpPr>
          <p:cNvPr id="7" name="Picture Placeholder 6"/>
          <p:cNvSpPr>
            <a:spLocks noGrp="1"/>
          </p:cNvSpPr>
          <p:nvPr>
            <p:ph type="pic" sz="quarter" idx="13"/>
          </p:nvPr>
        </p:nvSpPr>
        <p:spPr>
          <a:xfrm>
            <a:off x="714375" y="2307771"/>
            <a:ext cx="2914650" cy="2898506"/>
          </a:xfrm>
        </p:spPr>
        <p:txBody>
          <a:bodyPr rtlCol="0">
            <a:noAutofit/>
          </a:bodyPr>
          <a:lstStyle/>
          <a:p>
            <a:pPr lvl="0"/>
            <a:r>
              <a:rPr lang="en-US" noProof="0"/>
              <a:t>Click icon to add picture</a:t>
            </a:r>
            <a:endParaRPr lang="en-GB" noProof="0"/>
          </a:p>
        </p:txBody>
      </p:sp>
      <p:sp>
        <p:nvSpPr>
          <p:cNvPr id="8" name="Picture Placeholder 6"/>
          <p:cNvSpPr>
            <a:spLocks noGrp="1"/>
          </p:cNvSpPr>
          <p:nvPr>
            <p:ph type="pic" sz="quarter" idx="14"/>
          </p:nvPr>
        </p:nvSpPr>
        <p:spPr>
          <a:xfrm>
            <a:off x="3919355" y="2307771"/>
            <a:ext cx="2914650" cy="2898506"/>
          </a:xfrm>
        </p:spPr>
        <p:txBody>
          <a:bodyPr rtlCol="0">
            <a:noAutofit/>
          </a:bodyPr>
          <a:lstStyle/>
          <a:p>
            <a:pPr lvl="0"/>
            <a:r>
              <a:rPr lang="en-US" noProof="0"/>
              <a:t>Click icon to add picture</a:t>
            </a:r>
            <a:endParaRPr lang="en-GB" noProof="0"/>
          </a:p>
        </p:txBody>
      </p:sp>
      <p:sp>
        <p:nvSpPr>
          <p:cNvPr id="9" name="Picture Placeholder 6"/>
          <p:cNvSpPr>
            <a:spLocks noGrp="1"/>
          </p:cNvSpPr>
          <p:nvPr>
            <p:ph type="pic" sz="quarter" idx="15"/>
          </p:nvPr>
        </p:nvSpPr>
        <p:spPr>
          <a:xfrm>
            <a:off x="7121299" y="2307771"/>
            <a:ext cx="2914650" cy="2898506"/>
          </a:xfrm>
        </p:spPr>
        <p:txBody>
          <a:bodyPr rtlCol="0">
            <a:noAutofit/>
          </a:bodyPr>
          <a:lstStyle/>
          <a:p>
            <a:pPr lvl="0"/>
            <a:r>
              <a:rPr lang="en-US" noProof="0"/>
              <a:t>Click icon to add picture</a:t>
            </a:r>
            <a:endParaRPr lang="en-GB" noProof="0"/>
          </a:p>
        </p:txBody>
      </p:sp>
      <p:sp>
        <p:nvSpPr>
          <p:cNvPr id="10" name="Content Placeholder 2"/>
          <p:cNvSpPr>
            <a:spLocks noGrp="1"/>
          </p:cNvSpPr>
          <p:nvPr>
            <p:ph idx="16"/>
          </p:nvPr>
        </p:nvSpPr>
        <p:spPr>
          <a:xfrm>
            <a:off x="714374" y="5262563"/>
            <a:ext cx="2914651" cy="1192212"/>
          </a:xfrm>
        </p:spPr>
        <p:txBody>
          <a:bodyPr>
            <a:noAutofit/>
          </a:bodyPr>
          <a:lstStyle>
            <a:lvl1pPr marL="171450" indent="-171450">
              <a:spcAft>
                <a:spcPts val="1200"/>
              </a:spcAft>
              <a:buSzPct val="80000"/>
              <a:buFontTx/>
              <a:buBlip>
                <a:blip r:embed="rId2"/>
              </a:buBlip>
              <a:tabLst>
                <a:tab pos="177800" algn="l"/>
              </a:tabLst>
              <a:defRPr sz="1100" b="0"/>
            </a:lvl1pPr>
          </a:lstStyle>
          <a:p>
            <a:pPr lvl="0"/>
            <a:r>
              <a:rPr lang="en-US"/>
              <a:t>Click to edit Master text styles</a:t>
            </a:r>
          </a:p>
        </p:txBody>
      </p:sp>
      <p:sp>
        <p:nvSpPr>
          <p:cNvPr id="11" name="Content Placeholder 2"/>
          <p:cNvSpPr>
            <a:spLocks noGrp="1"/>
          </p:cNvSpPr>
          <p:nvPr>
            <p:ph idx="17"/>
          </p:nvPr>
        </p:nvSpPr>
        <p:spPr>
          <a:xfrm>
            <a:off x="3919354" y="5262563"/>
            <a:ext cx="2914651" cy="1192212"/>
          </a:xfrm>
        </p:spPr>
        <p:txBody>
          <a:bodyPr>
            <a:noAutofit/>
          </a:bodyPr>
          <a:lstStyle>
            <a:lvl1pPr marL="171450" indent="-171450">
              <a:spcAft>
                <a:spcPts val="1200"/>
              </a:spcAft>
              <a:buSzPct val="80000"/>
              <a:buFontTx/>
              <a:buBlip>
                <a:blip r:embed="rId2"/>
              </a:buBlip>
              <a:defRPr sz="1100" b="0"/>
            </a:lvl1pPr>
          </a:lstStyle>
          <a:p>
            <a:pPr lvl="0"/>
            <a:r>
              <a:rPr lang="en-US"/>
              <a:t>Click to edit Master text styles</a:t>
            </a:r>
          </a:p>
        </p:txBody>
      </p:sp>
      <p:sp>
        <p:nvSpPr>
          <p:cNvPr id="14" name="Content Placeholder 2"/>
          <p:cNvSpPr>
            <a:spLocks noGrp="1"/>
          </p:cNvSpPr>
          <p:nvPr>
            <p:ph idx="18"/>
          </p:nvPr>
        </p:nvSpPr>
        <p:spPr>
          <a:xfrm>
            <a:off x="7121299" y="5262563"/>
            <a:ext cx="2914651" cy="1192212"/>
          </a:xfrm>
        </p:spPr>
        <p:txBody>
          <a:bodyPr>
            <a:noAutofit/>
          </a:bodyPr>
          <a:lstStyle>
            <a:lvl1pPr marL="171450" indent="-171450">
              <a:spcAft>
                <a:spcPts val="1200"/>
              </a:spcAft>
              <a:buSzPct val="80000"/>
              <a:buFontTx/>
              <a:buBlip>
                <a:blip r:embed="rId2"/>
              </a:buBlip>
              <a:defRPr sz="1100" b="0"/>
            </a:lvl1pPr>
          </a:lstStyle>
          <a:p>
            <a:pPr lvl="0"/>
            <a:r>
              <a:rPr lang="en-US"/>
              <a:t>Click to edit Master text styles</a:t>
            </a:r>
          </a:p>
        </p:txBody>
      </p:sp>
      <p:sp>
        <p:nvSpPr>
          <p:cNvPr id="12" name="Slide Number Placeholder 5"/>
          <p:cNvSpPr>
            <a:spLocks noGrp="1"/>
          </p:cNvSpPr>
          <p:nvPr>
            <p:ph type="sldNum" sz="quarter" idx="19"/>
          </p:nvPr>
        </p:nvSpPr>
        <p:spPr/>
        <p:txBody>
          <a:bodyPr/>
          <a:lstStyle>
            <a:lvl1pPr>
              <a:defRPr/>
            </a:lvl1pPr>
          </a:lstStyle>
          <a:p>
            <a:pPr>
              <a:defRPr/>
            </a:pPr>
            <a:fld id="{9B9E4F31-141B-48E7-9755-53D661E757FB}"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itle 1"/>
          <p:cNvSpPr>
            <a:spLocks noGrp="1"/>
          </p:cNvSpPr>
          <p:nvPr>
            <p:ph type="title"/>
          </p:nvPr>
        </p:nvSpPr>
        <p:spPr>
          <a:xfrm>
            <a:off x="714374" y="753912"/>
            <a:ext cx="9336089" cy="1001343"/>
          </a:xfrm>
        </p:spPr>
        <p:txBody>
          <a:bodyPr/>
          <a:lstStyle/>
          <a:p>
            <a:r>
              <a:rPr lang="en-US"/>
              <a:t>Click to edit Master title style</a:t>
            </a:r>
            <a:endParaRPr lang="en-GB" dirty="0"/>
          </a:p>
        </p:txBody>
      </p:sp>
      <p:sp>
        <p:nvSpPr>
          <p:cNvPr id="3" name="Slide Number Placeholder 5"/>
          <p:cNvSpPr>
            <a:spLocks noGrp="1"/>
          </p:cNvSpPr>
          <p:nvPr>
            <p:ph type="sldNum" sz="quarter" idx="10"/>
          </p:nvPr>
        </p:nvSpPr>
        <p:spPr/>
        <p:txBody>
          <a:bodyPr/>
          <a:lstStyle>
            <a:lvl1pPr>
              <a:defRPr/>
            </a:lvl1pPr>
          </a:lstStyle>
          <a:p>
            <a:pPr>
              <a:defRPr/>
            </a:pPr>
            <a:fld id="{9B5E0D4D-13C0-439B-B19E-73ABD89E16A7}" type="slidenum">
              <a:rPr lang="en-GB" altLang="en-US"/>
              <a:pPr>
                <a:defRPr/>
              </a:pPr>
              <a:t>‹#›</a:t>
            </a:fld>
            <a:endParaRPr lang="en-GB"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2" name="Picture 2" descr="K:\Brand and Marketing\Brand Guidelines and Applications\Logos and graphics\Strapline\strapline_blue.png"/>
          <p:cNvPicPr>
            <a:picLocks noChangeAspect="1" noChangeArrowheads="1"/>
          </p:cNvPicPr>
          <p:nvPr userDrawn="1"/>
        </p:nvPicPr>
        <p:blipFill>
          <a:blip r:embed="rId2" cstate="print"/>
          <a:srcRect/>
          <a:stretch>
            <a:fillRect/>
          </a:stretch>
        </p:blipFill>
        <p:spPr bwMode="auto">
          <a:xfrm>
            <a:off x="2735263" y="6769100"/>
            <a:ext cx="5287962" cy="479425"/>
          </a:xfrm>
          <a:prstGeom prst="rect">
            <a:avLst/>
          </a:prstGeom>
          <a:noFill/>
          <a:ln w="9525">
            <a:noFill/>
            <a:miter lim="800000"/>
            <a:headEnd/>
            <a:tailEnd/>
          </a:ln>
        </p:spPr>
      </p:pic>
      <p:sp>
        <p:nvSpPr>
          <p:cNvPr id="3" name="TextBox 6"/>
          <p:cNvSpPr txBox="1">
            <a:spLocks noChangeArrowheads="1"/>
          </p:cNvSpPr>
          <p:nvPr userDrawn="1"/>
        </p:nvSpPr>
        <p:spPr bwMode="auto">
          <a:xfrm>
            <a:off x="2857500" y="6578600"/>
            <a:ext cx="5043488" cy="307975"/>
          </a:xfrm>
          <a:prstGeom prst="rect">
            <a:avLst/>
          </a:prstGeom>
          <a:noFill/>
          <a:ln w="9525">
            <a:noFill/>
            <a:miter lim="800000"/>
            <a:headEnd/>
            <a:tailEnd/>
          </a:ln>
        </p:spPr>
        <p:txBody>
          <a:bodyPr>
            <a:spAutoFit/>
          </a:bodyPr>
          <a:lstStyle/>
          <a:p>
            <a:pPr algn="ctr" eaLnBrk="1" hangingPunct="1">
              <a:spcAft>
                <a:spcPts val="600"/>
              </a:spcAft>
              <a:defRPr/>
            </a:pPr>
            <a:r>
              <a:rPr lang="en-GB" altLang="en-US" sz="1400" b="1">
                <a:solidFill>
                  <a:srgbClr val="ED1A37"/>
                </a:solidFill>
              </a:rPr>
              <a:t>www.virgincare.co.uk</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Section Divider">
    <p:bg>
      <p:bgPr>
        <a:solidFill>
          <a:srgbClr val="8DC63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4374" y="6003925"/>
            <a:ext cx="9336087" cy="460375"/>
          </a:xfrm>
        </p:spPr>
        <p:txBody>
          <a:bodyPr lIns="0" tIns="0" rIns="0" bIns="0" anchor="t" anchorCtr="0">
            <a:normAutofit/>
          </a:bodyPr>
          <a:lstStyle>
            <a:lvl1pPr algn="l">
              <a:defRPr sz="3000" b="1">
                <a:solidFill>
                  <a:schemeClr val="bg1"/>
                </a:solidFill>
              </a:defRPr>
            </a:lvl1pPr>
          </a:lstStyle>
          <a:p>
            <a:r>
              <a:rPr lang="en-US" dirty="0"/>
              <a:t>Section Divider</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658354" y="-98462"/>
            <a:ext cx="6126492" cy="4989586"/>
          </a:xfrm>
          <a:prstGeom prst="rect">
            <a:avLst/>
          </a:prstGeom>
        </p:spPr>
      </p:pic>
      <p:sp>
        <p:nvSpPr>
          <p:cNvPr id="4" name="Text Placeholder 3">
            <a:extLst>
              <a:ext uri="{FF2B5EF4-FFF2-40B4-BE49-F238E27FC236}">
                <a16:creationId xmlns:a16="http://schemas.microsoft.com/office/drawing/2014/main" id="{E1AA25AB-294D-4E94-B2DF-3E49B0F78CD3}"/>
              </a:ext>
            </a:extLst>
          </p:cNvPr>
          <p:cNvSpPr>
            <a:spLocks noGrp="1"/>
          </p:cNvSpPr>
          <p:nvPr>
            <p:ph type="body" sz="quarter" idx="10" hasCustomPrompt="1"/>
          </p:nvPr>
        </p:nvSpPr>
        <p:spPr>
          <a:xfrm rot="20068820">
            <a:off x="1554163" y="2530475"/>
            <a:ext cx="7878762" cy="2360613"/>
          </a:xfrm>
        </p:spPr>
        <p:txBody>
          <a:bodyPr/>
          <a:lstStyle>
            <a:lvl1pPr>
              <a:defRPr sz="15000"/>
            </a:lvl1pPr>
          </a:lstStyle>
          <a:p>
            <a:pPr lvl="0"/>
            <a:r>
              <a:rPr lang="en-US" dirty="0"/>
              <a:t>DRAFT</a:t>
            </a:r>
            <a:endParaRPr lang="en-GB" dirty="0"/>
          </a:p>
        </p:txBody>
      </p:sp>
    </p:spTree>
    <p:extLst>
      <p:ext uri="{BB962C8B-B14F-4D97-AF65-F5344CB8AC3E}">
        <p14:creationId xmlns:p14="http://schemas.microsoft.com/office/powerpoint/2010/main" val="161718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ED1A37"/>
        </a:solidFill>
        <a:effectLst/>
      </p:bgPr>
    </p:bg>
    <p:spTree>
      <p:nvGrpSpPr>
        <p:cNvPr id="1" name=""/>
        <p:cNvGrpSpPr/>
        <p:nvPr/>
      </p:nvGrpSpPr>
      <p:grpSpPr>
        <a:xfrm>
          <a:off x="0" y="0"/>
          <a:ext cx="0" cy="0"/>
          <a:chOff x="0" y="0"/>
          <a:chExt cx="0" cy="0"/>
        </a:xfrm>
      </p:grpSpPr>
      <p:pic>
        <p:nvPicPr>
          <p:cNvPr id="3" name="Picture 9"/>
          <p:cNvPicPr>
            <a:picLocks noChangeAspect="1" noChangeArrowheads="1"/>
          </p:cNvPicPr>
          <p:nvPr userDrawn="1"/>
        </p:nvPicPr>
        <p:blipFill>
          <a:blip r:embed="rId2" cstate="print"/>
          <a:srcRect/>
          <a:stretch>
            <a:fillRect/>
          </a:stretch>
        </p:blipFill>
        <p:spPr bwMode="auto">
          <a:xfrm>
            <a:off x="0" y="0"/>
            <a:ext cx="5907088" cy="4768850"/>
          </a:xfrm>
          <a:prstGeom prst="rect">
            <a:avLst/>
          </a:prstGeom>
          <a:noFill/>
          <a:ln w="9525">
            <a:noFill/>
            <a:miter lim="800000"/>
            <a:headEnd/>
            <a:tailEnd/>
          </a:ln>
        </p:spPr>
      </p:pic>
      <p:sp>
        <p:nvSpPr>
          <p:cNvPr id="2" name="Title 1"/>
          <p:cNvSpPr>
            <a:spLocks noGrp="1"/>
          </p:cNvSpPr>
          <p:nvPr>
            <p:ph type="ctrTitle"/>
          </p:nvPr>
        </p:nvSpPr>
        <p:spPr>
          <a:xfrm>
            <a:off x="714374" y="6003925"/>
            <a:ext cx="9336087" cy="460375"/>
          </a:xfrm>
        </p:spPr>
        <p:txBody>
          <a:bodyPr>
            <a:normAutofit/>
          </a:bodyPr>
          <a:lstStyle>
            <a:lvl1pPr algn="l">
              <a:defRPr sz="3000" b="1">
                <a:solidFill>
                  <a:schemeClr val="bg1"/>
                </a:solidFill>
              </a:defRPr>
            </a:lvl1pPr>
          </a:lstStyle>
          <a:p>
            <a:r>
              <a:rPr lang="en-US" dirty="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8067675" y="138113"/>
            <a:ext cx="2171700" cy="1535112"/>
          </a:xfrm>
          <a:prstGeom prst="rect">
            <a:avLst/>
          </a:prstGeom>
          <a:noFill/>
          <a:ln w="9525">
            <a:noFill/>
            <a:miter lim="800000"/>
            <a:headEnd/>
            <a:tailEnd/>
          </a:ln>
        </p:spPr>
      </p:pic>
      <p:sp>
        <p:nvSpPr>
          <p:cNvPr id="5" name="AutoShape 7"/>
          <p:cNvSpPr>
            <a:spLocks noChangeAspect="1" noChangeArrowheads="1" noTextEdit="1"/>
          </p:cNvSpPr>
          <p:nvPr userDrawn="1"/>
        </p:nvSpPr>
        <p:spPr bwMode="auto">
          <a:xfrm>
            <a:off x="0" y="0"/>
            <a:ext cx="5907088" cy="4768850"/>
          </a:xfrm>
          <a:prstGeom prst="rect">
            <a:avLst/>
          </a:prstGeom>
          <a:noFill/>
          <a:ln w="9525">
            <a:noFill/>
            <a:miter lim="800000"/>
            <a:headEnd/>
            <a:tailEnd/>
          </a:ln>
        </p:spPr>
        <p:txBody>
          <a:bodyPr/>
          <a:lstStyle/>
          <a:p>
            <a:pPr>
              <a:defRPr/>
            </a:pPr>
            <a:endParaRPr lang="en-GB"/>
          </a:p>
        </p:txBody>
      </p:sp>
      <p:sp>
        <p:nvSpPr>
          <p:cNvPr id="6" name="Freeform 5"/>
          <p:cNvSpPr>
            <a:spLocks/>
          </p:cNvSpPr>
          <p:nvPr userDrawn="1"/>
        </p:nvSpPr>
        <p:spPr bwMode="auto">
          <a:xfrm>
            <a:off x="0" y="0"/>
            <a:ext cx="6118225" cy="4768850"/>
          </a:xfrm>
          <a:custGeom>
            <a:avLst/>
            <a:gdLst>
              <a:gd name="T0" fmla="*/ 2147483647 w 15233"/>
              <a:gd name="T1" fmla="*/ 2147483647 h 11874"/>
              <a:gd name="T2" fmla="*/ 2147483647 w 15233"/>
              <a:gd name="T3" fmla="*/ 0 h 11874"/>
              <a:gd name="T4" fmla="*/ 0 w 15233"/>
              <a:gd name="T5" fmla="*/ 0 h 11874"/>
              <a:gd name="T6" fmla="*/ 0 w 15233"/>
              <a:gd name="T7" fmla="*/ 2147483647 h 11874"/>
              <a:gd name="T8" fmla="*/ 2147483647 w 15233"/>
              <a:gd name="T9" fmla="*/ 2147483647 h 11874"/>
              <a:gd name="T10" fmla="*/ 2147483647 w 15233"/>
              <a:gd name="T11" fmla="*/ 2147483647 h 11874"/>
              <a:gd name="T12" fmla="*/ 2147483647 w 15233"/>
              <a:gd name="T13" fmla="*/ 2147483647 h 11874"/>
              <a:gd name="T14" fmla="*/ 2147483647 w 15233"/>
              <a:gd name="T15" fmla="*/ 2147483647 h 11874"/>
              <a:gd name="T16" fmla="*/ 2147483647 w 15233"/>
              <a:gd name="T17" fmla="*/ 2147483647 h 11874"/>
              <a:gd name="T18" fmla="*/ 2147483647 w 15233"/>
              <a:gd name="T19" fmla="*/ 2147483647 h 11874"/>
              <a:gd name="T20" fmla="*/ 2147483647 w 15233"/>
              <a:gd name="T21" fmla="*/ 2147483647 h 11874"/>
              <a:gd name="T22" fmla="*/ 2147483647 w 15233"/>
              <a:gd name="T23" fmla="*/ 2147483647 h 11874"/>
              <a:gd name="T24" fmla="*/ 2147483647 w 15233"/>
              <a:gd name="T25" fmla="*/ 2147483647 h 11874"/>
              <a:gd name="T26" fmla="*/ 2147483647 w 15233"/>
              <a:gd name="T27" fmla="*/ 2147483647 h 11874"/>
              <a:gd name="T28" fmla="*/ 2147483647 w 15233"/>
              <a:gd name="T29" fmla="*/ 2147483647 h 11874"/>
              <a:gd name="T30" fmla="*/ 2147483647 w 15233"/>
              <a:gd name="T31" fmla="*/ 2147483647 h 11874"/>
              <a:gd name="T32" fmla="*/ 2147483647 w 15233"/>
              <a:gd name="T33" fmla="*/ 2147483647 h 11874"/>
              <a:gd name="T34" fmla="*/ 2147483647 w 15233"/>
              <a:gd name="T35" fmla="*/ 2147483647 h 11874"/>
              <a:gd name="T36" fmla="*/ 2147483647 w 15233"/>
              <a:gd name="T37" fmla="*/ 2147483647 h 118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w="9525">
            <a:noFill/>
            <a:round/>
            <a:headEnd/>
            <a:tailEnd/>
          </a:ln>
        </p:spPr>
        <p:txBody>
          <a:bodyPr/>
          <a:lstStyle/>
          <a:p>
            <a:pPr>
              <a:defRPr/>
            </a:pPr>
            <a:endParaRPr lang="en-GB"/>
          </a:p>
        </p:txBody>
      </p:sp>
      <p:sp>
        <p:nvSpPr>
          <p:cNvPr id="2" name="Title 1"/>
          <p:cNvSpPr>
            <a:spLocks noGrp="1"/>
          </p:cNvSpPr>
          <p:nvPr>
            <p:ph type="ctrTitle"/>
          </p:nvPr>
        </p:nvSpPr>
        <p:spPr>
          <a:xfrm>
            <a:off x="714374" y="6003925"/>
            <a:ext cx="9336087" cy="460375"/>
          </a:xfrm>
        </p:spPr>
        <p:txBody>
          <a:bodyPr>
            <a:normAutofit/>
          </a:bodyPr>
          <a:lstStyle>
            <a:lvl1pPr algn="l">
              <a:defRPr sz="300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714375" y="5607049"/>
            <a:ext cx="9336088" cy="396875"/>
          </a:xfrm>
        </p:spPr>
        <p:txBody>
          <a:bodyPr>
            <a:normAutofit/>
          </a:bodyPr>
          <a:lstStyle>
            <a:lvl1pPr marL="0" indent="0" algn="l">
              <a:buNone/>
              <a:defRPr sz="2400" b="0">
                <a:solidFill>
                  <a:schemeClr val="bg1"/>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3" name="Freeform 9"/>
          <p:cNvSpPr>
            <a:spLocks/>
          </p:cNvSpPr>
          <p:nvPr userDrawn="1"/>
        </p:nvSpPr>
        <p:spPr bwMode="auto">
          <a:xfrm>
            <a:off x="0" y="0"/>
            <a:ext cx="6118225" cy="4768850"/>
          </a:xfrm>
          <a:custGeom>
            <a:avLst/>
            <a:gdLst>
              <a:gd name="T0" fmla="*/ 2147483647 w 15233"/>
              <a:gd name="T1" fmla="*/ 2147483647 h 11874"/>
              <a:gd name="T2" fmla="*/ 2147483647 w 15233"/>
              <a:gd name="T3" fmla="*/ 0 h 11874"/>
              <a:gd name="T4" fmla="*/ 0 w 15233"/>
              <a:gd name="T5" fmla="*/ 0 h 11874"/>
              <a:gd name="T6" fmla="*/ 0 w 15233"/>
              <a:gd name="T7" fmla="*/ 2147483647 h 11874"/>
              <a:gd name="T8" fmla="*/ 2147483647 w 15233"/>
              <a:gd name="T9" fmla="*/ 2147483647 h 11874"/>
              <a:gd name="T10" fmla="*/ 2147483647 w 15233"/>
              <a:gd name="T11" fmla="*/ 2147483647 h 11874"/>
              <a:gd name="T12" fmla="*/ 2147483647 w 15233"/>
              <a:gd name="T13" fmla="*/ 2147483647 h 11874"/>
              <a:gd name="T14" fmla="*/ 2147483647 w 15233"/>
              <a:gd name="T15" fmla="*/ 2147483647 h 11874"/>
              <a:gd name="T16" fmla="*/ 2147483647 w 15233"/>
              <a:gd name="T17" fmla="*/ 2147483647 h 11874"/>
              <a:gd name="T18" fmla="*/ 2147483647 w 15233"/>
              <a:gd name="T19" fmla="*/ 2147483647 h 11874"/>
              <a:gd name="T20" fmla="*/ 2147483647 w 15233"/>
              <a:gd name="T21" fmla="*/ 2147483647 h 11874"/>
              <a:gd name="T22" fmla="*/ 2147483647 w 15233"/>
              <a:gd name="T23" fmla="*/ 2147483647 h 11874"/>
              <a:gd name="T24" fmla="*/ 2147483647 w 15233"/>
              <a:gd name="T25" fmla="*/ 2147483647 h 11874"/>
              <a:gd name="T26" fmla="*/ 2147483647 w 15233"/>
              <a:gd name="T27" fmla="*/ 2147483647 h 11874"/>
              <a:gd name="T28" fmla="*/ 2147483647 w 15233"/>
              <a:gd name="T29" fmla="*/ 2147483647 h 11874"/>
              <a:gd name="T30" fmla="*/ 2147483647 w 15233"/>
              <a:gd name="T31" fmla="*/ 2147483647 h 11874"/>
              <a:gd name="T32" fmla="*/ 2147483647 w 15233"/>
              <a:gd name="T33" fmla="*/ 2147483647 h 11874"/>
              <a:gd name="T34" fmla="*/ 2147483647 w 15233"/>
              <a:gd name="T35" fmla="*/ 2147483647 h 11874"/>
              <a:gd name="T36" fmla="*/ 2147483647 w 15233"/>
              <a:gd name="T37" fmla="*/ 2147483647 h 1187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w="9525">
            <a:noFill/>
            <a:round/>
            <a:headEnd/>
            <a:tailEnd/>
          </a:ln>
        </p:spPr>
        <p:txBody>
          <a:bodyPr/>
          <a:lstStyle/>
          <a:p>
            <a:pPr>
              <a:defRPr/>
            </a:pPr>
            <a:endParaRPr lang="en-GB"/>
          </a:p>
        </p:txBody>
      </p:sp>
      <p:sp>
        <p:nvSpPr>
          <p:cNvPr id="2" name="Title 1"/>
          <p:cNvSpPr>
            <a:spLocks noGrp="1"/>
          </p:cNvSpPr>
          <p:nvPr>
            <p:ph type="ctrTitle"/>
          </p:nvPr>
        </p:nvSpPr>
        <p:spPr>
          <a:xfrm>
            <a:off x="714374" y="6003925"/>
            <a:ext cx="9336087" cy="460375"/>
          </a:xfrm>
        </p:spPr>
        <p:txBody>
          <a:bodyPr>
            <a:normAutofit/>
          </a:bodyPr>
          <a:lstStyle>
            <a:lvl1pPr algn="l">
              <a:defRPr sz="3000" b="1">
                <a:solidFill>
                  <a:schemeClr val="bg1"/>
                </a:solidFill>
              </a:defRPr>
            </a:lvl1pPr>
          </a:lstStyle>
          <a:p>
            <a:r>
              <a:rPr lang="en-US" dirty="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Aft>
                <a:spcPts val="6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5"/>
          <p:cNvSpPr>
            <a:spLocks noGrp="1"/>
          </p:cNvSpPr>
          <p:nvPr>
            <p:ph type="sldNum" sz="quarter" idx="10"/>
          </p:nvPr>
        </p:nvSpPr>
        <p:spPr/>
        <p:txBody>
          <a:bodyPr/>
          <a:lstStyle>
            <a:lvl1pPr>
              <a:defRPr/>
            </a:lvl1pPr>
          </a:lstStyle>
          <a:p>
            <a:pPr>
              <a:defRPr/>
            </a:pPr>
            <a:fld id="{40B90A60-F81F-4282-A673-786EDA5B3BB1}"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714374" y="2016436"/>
            <a:ext cx="4500000" cy="4438340"/>
          </a:xfrm>
        </p:spPr>
        <p:txBody>
          <a:bodyPr/>
          <a:lstStyle>
            <a:lvl1pPr>
              <a:spcAft>
                <a:spcPts val="6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2"/>
          <p:cNvSpPr>
            <a:spLocks noGrp="1"/>
          </p:cNvSpPr>
          <p:nvPr>
            <p:ph idx="13"/>
          </p:nvPr>
        </p:nvSpPr>
        <p:spPr>
          <a:xfrm>
            <a:off x="5550463" y="2016436"/>
            <a:ext cx="4500000" cy="4438340"/>
          </a:xfrm>
        </p:spPr>
        <p:txBody>
          <a:bodyPr/>
          <a:lstStyle>
            <a:lvl1pPr>
              <a:spcAft>
                <a:spcPts val="6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5"/>
          <p:cNvSpPr>
            <a:spLocks noGrp="1"/>
          </p:cNvSpPr>
          <p:nvPr>
            <p:ph type="sldNum" sz="quarter" idx="14"/>
          </p:nvPr>
        </p:nvSpPr>
        <p:spPr/>
        <p:txBody>
          <a:bodyPr/>
          <a:lstStyle>
            <a:lvl1pPr>
              <a:defRPr/>
            </a:lvl1pPr>
          </a:lstStyle>
          <a:p>
            <a:pPr>
              <a:defRPr/>
            </a:pPr>
            <a:fld id="{EFEBC246-C15F-41F4-A82B-C37EE9B4385B}"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714374" y="2016436"/>
            <a:ext cx="4500000"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2"/>
          <p:cNvSpPr>
            <a:spLocks noGrp="1"/>
          </p:cNvSpPr>
          <p:nvPr>
            <p:ph idx="13"/>
          </p:nvPr>
        </p:nvSpPr>
        <p:spPr>
          <a:xfrm>
            <a:off x="5550462" y="2016436"/>
            <a:ext cx="4500000"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714373" y="4271997"/>
            <a:ext cx="9336089" cy="219624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5"/>
          </p:nvPr>
        </p:nvSpPr>
        <p:spPr/>
        <p:txBody>
          <a:bodyPr/>
          <a:lstStyle>
            <a:lvl1pPr>
              <a:defRPr/>
            </a:lvl1pPr>
          </a:lstStyle>
          <a:p>
            <a:pPr>
              <a:defRPr/>
            </a:pPr>
            <a:fld id="{5A98C208-F8A7-499F-A0B1-89FC1B7A7937}"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714374" y="2052439"/>
            <a:ext cx="9336089" cy="4402336"/>
          </a:xfrm>
        </p:spPr>
        <p:txBody>
          <a:bodyPr/>
          <a:lstStyle>
            <a:lvl1pPr>
              <a:spcBef>
                <a:spcPts val="600"/>
              </a:spcBef>
              <a:spcAft>
                <a:spcPts val="400"/>
              </a:spcAft>
              <a:defRPr sz="1600" b="1">
                <a:solidFill>
                  <a:srgbClr val="ED1A37"/>
                </a:solidFill>
              </a:defRPr>
            </a:lvl1pPr>
            <a:lvl2pPr marL="179388" indent="-179388">
              <a:spcAft>
                <a:spcPts val="600"/>
              </a:spcAft>
              <a:defRPr sz="1400"/>
            </a:lvl2pPr>
            <a:lvl3pPr marL="449263" indent="-179388">
              <a:defRPr sz="1400"/>
            </a:lvl3pPr>
            <a:lvl4pPr marL="719138" indent="-179388">
              <a:defRPr sz="1200"/>
            </a:lvl4pPr>
            <a:lvl5pPr marL="989013" indent="-179388">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5"/>
          <p:cNvSpPr>
            <a:spLocks noGrp="1"/>
          </p:cNvSpPr>
          <p:nvPr>
            <p:ph type="sldNum" sz="quarter" idx="10"/>
          </p:nvPr>
        </p:nvSpPr>
        <p:spPr/>
        <p:txBody>
          <a:bodyPr/>
          <a:lstStyle>
            <a:lvl1pPr>
              <a:defRPr/>
            </a:lvl1pPr>
          </a:lstStyle>
          <a:p>
            <a:pPr>
              <a:defRPr/>
            </a:pPr>
            <a:fld id="{14D4D190-BF04-41FF-B100-795F0AEBA23F}"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714375" y="2052439"/>
            <a:ext cx="4500000" cy="4402337"/>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Content Placeholder 2"/>
          <p:cNvSpPr>
            <a:spLocks noGrp="1"/>
          </p:cNvSpPr>
          <p:nvPr>
            <p:ph idx="13"/>
          </p:nvPr>
        </p:nvSpPr>
        <p:spPr>
          <a:xfrm>
            <a:off x="5550463" y="2052439"/>
            <a:ext cx="4500000" cy="4402337"/>
          </a:xfrm>
        </p:spPr>
        <p:txBody>
          <a:bodyPr/>
          <a:lstStyle>
            <a:lvl1pPr>
              <a:spcBef>
                <a:spcPts val="400"/>
              </a:spcBef>
              <a:spcAft>
                <a:spcPts val="600"/>
              </a:spcAft>
              <a:defRPr sz="1600" b="1">
                <a:solidFill>
                  <a:srgbClr val="ED1A37"/>
                </a:solidFill>
              </a:defRPr>
            </a:lvl1pPr>
            <a:lvl2pPr marL="179388" indent="-179388">
              <a:defRPr sz="1400"/>
            </a:lvl2pPr>
            <a:lvl3pPr marL="449263" indent="-179388">
              <a:defRPr sz="1400"/>
            </a:lvl3pPr>
            <a:lvl4pPr marL="719138" indent="-179388">
              <a:defRPr sz="1200"/>
            </a:lvl4pPr>
            <a:lvl5pPr marL="989013" indent="-179388">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4"/>
          </p:nvPr>
        </p:nvSpPr>
        <p:spPr/>
        <p:txBody>
          <a:bodyPr/>
          <a:lstStyle>
            <a:lvl1pPr>
              <a:defRPr/>
            </a:lvl1pPr>
          </a:lstStyle>
          <a:p>
            <a:pPr>
              <a:defRPr/>
            </a:pPr>
            <a:fld id="{3E4821C1-F904-4A83-8D12-D31688E4EF7D}"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14375" y="754063"/>
            <a:ext cx="9336088" cy="10017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714375" y="2016125"/>
            <a:ext cx="9336088" cy="4438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Slide Number Placeholder 5"/>
          <p:cNvSpPr>
            <a:spLocks noGrp="1"/>
          </p:cNvSpPr>
          <p:nvPr>
            <p:ph type="sldNum" sz="quarter" idx="4"/>
          </p:nvPr>
        </p:nvSpPr>
        <p:spPr>
          <a:xfrm>
            <a:off x="628650" y="6980238"/>
            <a:ext cx="339725" cy="217487"/>
          </a:xfrm>
          <a:prstGeom prst="rect">
            <a:avLst/>
          </a:prstGeom>
        </p:spPr>
        <p:txBody>
          <a:bodyPr vert="horz" wrap="square" lIns="0" tIns="0" rIns="0" bIns="0" numCol="1" anchor="t" anchorCtr="0" compatLnSpc="1">
            <a:prstTxWarp prst="textNoShape">
              <a:avLst/>
            </a:prstTxWarp>
            <a:noAutofit/>
          </a:bodyPr>
          <a:lstStyle>
            <a:lvl1pPr eaLnBrk="1" hangingPunct="1">
              <a:defRPr sz="1100" b="1">
                <a:solidFill>
                  <a:srgbClr val="ED1A37"/>
                </a:solidFill>
              </a:defRPr>
            </a:lvl1pPr>
          </a:lstStyle>
          <a:p>
            <a:pPr>
              <a:defRPr/>
            </a:pPr>
            <a:fld id="{876FAC93-470E-418D-BDE6-C6A3F873AAE8}" type="slidenum">
              <a:rPr lang="en-GB" altLang="en-US"/>
              <a:pPr>
                <a:defRPr/>
              </a:pPr>
              <a:t>‹#›</a:t>
            </a:fld>
            <a:endParaRPr lang="en-GB" altLang="en-US"/>
          </a:p>
        </p:txBody>
      </p:sp>
      <p:sp>
        <p:nvSpPr>
          <p:cNvPr id="1029" name="TextBox 7"/>
          <p:cNvSpPr txBox="1">
            <a:spLocks noChangeArrowheads="1"/>
          </p:cNvSpPr>
          <p:nvPr/>
        </p:nvSpPr>
        <p:spPr bwMode="auto">
          <a:xfrm>
            <a:off x="1073150" y="6980238"/>
            <a:ext cx="2752725" cy="168275"/>
          </a:xfrm>
          <a:prstGeom prst="rect">
            <a:avLst/>
          </a:prstGeom>
          <a:noFill/>
          <a:ln w="9525">
            <a:noFill/>
            <a:miter lim="800000"/>
            <a:headEnd/>
            <a:tailEnd/>
          </a:ln>
        </p:spPr>
        <p:txBody>
          <a:bodyPr lIns="0" tIns="0" rIns="0" bIns="0"/>
          <a:lstStyle/>
          <a:p>
            <a:pPr eaLnBrk="1" hangingPunct="1">
              <a:defRPr/>
            </a:pPr>
            <a:r>
              <a:rPr lang="en-GB" altLang="en-US" sz="1100">
                <a:solidFill>
                  <a:srgbClr val="ED1A37"/>
                </a:solidFill>
              </a:rPr>
              <a:t>Virgin Care  </a:t>
            </a:r>
            <a:r>
              <a:rPr lang="en-GB" altLang="en-US" sz="1100">
                <a:solidFill>
                  <a:srgbClr val="82C0D2"/>
                </a:solidFill>
              </a:rPr>
              <a:t>private and confidential</a:t>
            </a:r>
          </a:p>
        </p:txBody>
      </p:sp>
      <p:sp>
        <p:nvSpPr>
          <p:cNvPr id="1030" name="TextBox 8"/>
          <p:cNvSpPr txBox="1">
            <a:spLocks noChangeArrowheads="1"/>
          </p:cNvSpPr>
          <p:nvPr/>
        </p:nvSpPr>
        <p:spPr bwMode="auto">
          <a:xfrm>
            <a:off x="7297738" y="6980238"/>
            <a:ext cx="2752725" cy="168275"/>
          </a:xfrm>
          <a:prstGeom prst="rect">
            <a:avLst/>
          </a:prstGeom>
          <a:noFill/>
          <a:ln w="9525">
            <a:noFill/>
            <a:miter lim="800000"/>
            <a:headEnd/>
            <a:tailEnd/>
          </a:ln>
        </p:spPr>
        <p:txBody>
          <a:bodyPr lIns="0" tIns="0" rIns="0" bIns="0"/>
          <a:lstStyle/>
          <a:p>
            <a:pPr algn="r" eaLnBrk="1" hangingPunct="1">
              <a:defRPr/>
            </a:pPr>
            <a:r>
              <a:rPr lang="en-GB" altLang="en-US" sz="1100">
                <a:solidFill>
                  <a:srgbClr val="82C0D2"/>
                </a:solidFill>
              </a:rPr>
              <a:t>www.virgincare.co.uk</a:t>
            </a:r>
          </a:p>
        </p:txBody>
      </p:sp>
      <p:cxnSp>
        <p:nvCxnSpPr>
          <p:cNvPr id="11" name="Straight Connector 10"/>
          <p:cNvCxnSpPr/>
          <p:nvPr/>
        </p:nvCxnSpPr>
        <p:spPr>
          <a:xfrm>
            <a:off x="541338" y="6835775"/>
            <a:ext cx="960120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8" r:id="rId13"/>
    <p:sldLayoutId id="2147483919" r:id="rId14"/>
  </p:sldLayoutIdLst>
  <p:hf hdr="0" ftr="0" dt="0"/>
  <p:txStyles>
    <p:titleStyle>
      <a:lvl1pPr algn="l" defTabSz="1042988" rtl="0" eaLnBrk="0" fontAlgn="base" hangingPunct="0">
        <a:spcBef>
          <a:spcPct val="0"/>
        </a:spcBef>
        <a:spcAft>
          <a:spcPct val="0"/>
        </a:spcAft>
        <a:defRPr sz="3600" b="1" kern="1200">
          <a:solidFill>
            <a:srgbClr val="ED1A37"/>
          </a:solidFill>
          <a:latin typeface="Arial" pitchFamily="34" charset="0"/>
          <a:ea typeface="+mj-ea"/>
          <a:cs typeface="Arial" pitchFamily="34" charset="0"/>
        </a:defRPr>
      </a:lvl1pPr>
      <a:lvl2pPr algn="l" defTabSz="1042988" rtl="0" eaLnBrk="0" fontAlgn="base" hangingPunct="0">
        <a:spcBef>
          <a:spcPct val="0"/>
        </a:spcBef>
        <a:spcAft>
          <a:spcPct val="0"/>
        </a:spcAft>
        <a:defRPr sz="3600" b="1">
          <a:solidFill>
            <a:srgbClr val="ED1A37"/>
          </a:solidFill>
          <a:latin typeface="Arial" panose="020B0604020202020204" pitchFamily="34" charset="0"/>
          <a:cs typeface="Arial" panose="020B0604020202020204" pitchFamily="34" charset="0"/>
        </a:defRPr>
      </a:lvl2pPr>
      <a:lvl3pPr algn="l" defTabSz="1042988" rtl="0" eaLnBrk="0" fontAlgn="base" hangingPunct="0">
        <a:spcBef>
          <a:spcPct val="0"/>
        </a:spcBef>
        <a:spcAft>
          <a:spcPct val="0"/>
        </a:spcAft>
        <a:defRPr sz="3600" b="1">
          <a:solidFill>
            <a:srgbClr val="ED1A37"/>
          </a:solidFill>
          <a:latin typeface="Arial" panose="020B0604020202020204" pitchFamily="34" charset="0"/>
          <a:cs typeface="Arial" panose="020B0604020202020204" pitchFamily="34" charset="0"/>
        </a:defRPr>
      </a:lvl3pPr>
      <a:lvl4pPr algn="l" defTabSz="1042988" rtl="0" eaLnBrk="0" fontAlgn="base" hangingPunct="0">
        <a:spcBef>
          <a:spcPct val="0"/>
        </a:spcBef>
        <a:spcAft>
          <a:spcPct val="0"/>
        </a:spcAft>
        <a:defRPr sz="3600" b="1">
          <a:solidFill>
            <a:srgbClr val="ED1A37"/>
          </a:solidFill>
          <a:latin typeface="Arial" panose="020B0604020202020204" pitchFamily="34" charset="0"/>
          <a:cs typeface="Arial" panose="020B0604020202020204" pitchFamily="34" charset="0"/>
        </a:defRPr>
      </a:lvl4pPr>
      <a:lvl5pPr algn="l" defTabSz="1042988" rtl="0" eaLnBrk="0" fontAlgn="base" hangingPunct="0">
        <a:spcBef>
          <a:spcPct val="0"/>
        </a:spcBef>
        <a:spcAft>
          <a:spcPct val="0"/>
        </a:spcAft>
        <a:defRPr sz="3600" b="1">
          <a:solidFill>
            <a:srgbClr val="ED1A37"/>
          </a:solidFill>
          <a:latin typeface="Arial" panose="020B0604020202020204" pitchFamily="34" charset="0"/>
          <a:cs typeface="Arial" panose="020B0604020202020204" pitchFamily="34" charset="0"/>
        </a:defRPr>
      </a:lvl5pPr>
      <a:lvl6pPr marL="457200" algn="l" defTabSz="1042988" rtl="0" fontAlgn="base">
        <a:spcBef>
          <a:spcPct val="0"/>
        </a:spcBef>
        <a:spcAft>
          <a:spcPct val="0"/>
        </a:spcAft>
        <a:defRPr sz="3600" b="1">
          <a:solidFill>
            <a:srgbClr val="ED1A37"/>
          </a:solidFill>
          <a:latin typeface="Arial" panose="020B0604020202020204" pitchFamily="34" charset="0"/>
          <a:cs typeface="Arial" panose="020B0604020202020204" pitchFamily="34" charset="0"/>
        </a:defRPr>
      </a:lvl6pPr>
      <a:lvl7pPr marL="914400" algn="l" defTabSz="1042988" rtl="0" fontAlgn="base">
        <a:spcBef>
          <a:spcPct val="0"/>
        </a:spcBef>
        <a:spcAft>
          <a:spcPct val="0"/>
        </a:spcAft>
        <a:defRPr sz="3600" b="1">
          <a:solidFill>
            <a:srgbClr val="ED1A37"/>
          </a:solidFill>
          <a:latin typeface="Arial" panose="020B0604020202020204" pitchFamily="34" charset="0"/>
          <a:cs typeface="Arial" panose="020B0604020202020204" pitchFamily="34" charset="0"/>
        </a:defRPr>
      </a:lvl7pPr>
      <a:lvl8pPr marL="1371600" algn="l" defTabSz="1042988" rtl="0" fontAlgn="base">
        <a:spcBef>
          <a:spcPct val="0"/>
        </a:spcBef>
        <a:spcAft>
          <a:spcPct val="0"/>
        </a:spcAft>
        <a:defRPr sz="3600" b="1">
          <a:solidFill>
            <a:srgbClr val="ED1A37"/>
          </a:solidFill>
          <a:latin typeface="Arial" panose="020B0604020202020204" pitchFamily="34" charset="0"/>
          <a:cs typeface="Arial" panose="020B0604020202020204" pitchFamily="34" charset="0"/>
        </a:defRPr>
      </a:lvl8pPr>
      <a:lvl9pPr marL="1828800" algn="l" defTabSz="1042988" rtl="0" fontAlgn="base">
        <a:spcBef>
          <a:spcPct val="0"/>
        </a:spcBef>
        <a:spcAft>
          <a:spcPct val="0"/>
        </a:spcAft>
        <a:defRPr sz="3600" b="1">
          <a:solidFill>
            <a:srgbClr val="ED1A37"/>
          </a:solidFill>
          <a:latin typeface="Arial" panose="020B0604020202020204" pitchFamily="34" charset="0"/>
          <a:cs typeface="Arial" panose="020B0604020202020204" pitchFamily="34" charset="0"/>
        </a:defRPr>
      </a:lvl9pPr>
    </p:titleStyle>
    <p:bodyStyle>
      <a:lvl1pPr marL="342900" indent="-342900" algn="l" defTabSz="1042988" rtl="0" eaLnBrk="0" fontAlgn="base" hangingPunct="0">
        <a:spcBef>
          <a:spcPct val="0"/>
        </a:spcBef>
        <a:spcAft>
          <a:spcPts val="600"/>
        </a:spcAft>
        <a:buFont typeface="Arial" pitchFamily="34" charset="0"/>
        <a:defRPr sz="2400" kern="1200">
          <a:solidFill>
            <a:srgbClr val="808285"/>
          </a:solidFill>
          <a:latin typeface="Arial" pitchFamily="34" charset="0"/>
          <a:ea typeface="+mn-ea"/>
          <a:cs typeface="Arial" pitchFamily="34" charset="0"/>
        </a:defRPr>
      </a:lvl1pPr>
      <a:lvl2pPr marL="269875" indent="-269875" algn="l" defTabSz="1042988" rtl="0" eaLnBrk="0" fontAlgn="base" hangingPunct="0">
        <a:spcBef>
          <a:spcPct val="0"/>
        </a:spcBef>
        <a:spcAft>
          <a:spcPts val="600"/>
        </a:spcAft>
        <a:buFont typeface="Arial" pitchFamily="34" charset="0"/>
        <a:buChar char="•"/>
        <a:defRPr sz="2400" kern="1200">
          <a:solidFill>
            <a:srgbClr val="808285"/>
          </a:solidFill>
          <a:latin typeface="Arial" pitchFamily="34" charset="0"/>
          <a:ea typeface="+mn-ea"/>
          <a:cs typeface="Arial" pitchFamily="34" charset="0"/>
        </a:defRPr>
      </a:lvl2pPr>
      <a:lvl3pPr marL="539750" indent="-269875" algn="l" defTabSz="1042988" rtl="0" eaLnBrk="0" fontAlgn="base" hangingPunct="0">
        <a:spcBef>
          <a:spcPct val="0"/>
        </a:spcBef>
        <a:spcAft>
          <a:spcPts val="600"/>
        </a:spcAft>
        <a:buClr>
          <a:schemeClr val="accent1"/>
        </a:buClr>
        <a:buFont typeface="GE Inspira"/>
        <a:buChar char=""/>
        <a:defRPr sz="2000" kern="1200">
          <a:solidFill>
            <a:srgbClr val="808285"/>
          </a:solidFill>
          <a:latin typeface="Arial" pitchFamily="34" charset="0"/>
          <a:ea typeface="+mn-ea"/>
          <a:cs typeface="Arial" pitchFamily="34" charset="0"/>
        </a:defRPr>
      </a:lvl3pPr>
      <a:lvl4pPr marL="809625" indent="-269875" algn="l" defTabSz="1042988" rtl="0" eaLnBrk="0" fontAlgn="base" hangingPunct="0">
        <a:spcBef>
          <a:spcPct val="0"/>
        </a:spcBef>
        <a:spcAft>
          <a:spcPts val="600"/>
        </a:spcAft>
        <a:buClr>
          <a:srgbClr val="808285"/>
        </a:buClr>
        <a:buFont typeface="GE Inspira"/>
        <a:buChar char=""/>
        <a:defRPr kern="1200">
          <a:solidFill>
            <a:srgbClr val="808285"/>
          </a:solidFill>
          <a:latin typeface="Arial" pitchFamily="34" charset="0"/>
          <a:ea typeface="+mn-ea"/>
          <a:cs typeface="Arial" pitchFamily="34" charset="0"/>
        </a:defRPr>
      </a:lvl4pPr>
      <a:lvl5pPr marL="1079500" indent="-269875" algn="l" defTabSz="1042988" rtl="0" eaLnBrk="0" fontAlgn="base" hangingPunct="0">
        <a:spcBef>
          <a:spcPct val="0"/>
        </a:spcBef>
        <a:spcAft>
          <a:spcPts val="600"/>
        </a:spcAft>
        <a:buClr>
          <a:schemeClr val="accent1"/>
        </a:buClr>
        <a:buFont typeface="GE Inspira"/>
        <a:buChar char=""/>
        <a:defRPr kern="1200">
          <a:solidFill>
            <a:srgbClr val="808285"/>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16" y="4572001"/>
            <a:ext cx="9327093" cy="2514600"/>
          </a:xfrm>
        </p:spPr>
        <p:txBody>
          <a:bodyPr>
            <a:normAutofit fontScale="90000"/>
          </a:bodyPr>
          <a:lstStyle/>
          <a:p>
            <a:pPr>
              <a:spcBef>
                <a:spcPts val="600"/>
              </a:spcBef>
            </a:pPr>
            <a:r>
              <a:rPr lang="en-GB" sz="2800" dirty="0">
                <a:solidFill>
                  <a:prstClr val="white"/>
                </a:solidFill>
              </a:rPr>
              <a:t>Essex Child and Family Wellbeing Service</a:t>
            </a:r>
            <a:r>
              <a:rPr lang="en-GB" sz="2900" dirty="0">
                <a:solidFill>
                  <a:prstClr val="white"/>
                </a:solidFill>
              </a:rPr>
              <a:t/>
            </a:r>
            <a:br>
              <a:rPr lang="en-GB" sz="2900" dirty="0">
                <a:solidFill>
                  <a:prstClr val="white"/>
                </a:solidFill>
              </a:rPr>
            </a:br>
            <a:r>
              <a:rPr lang="en-GB" sz="1800" dirty="0">
                <a:solidFill>
                  <a:prstClr val="white"/>
                </a:solidFill>
              </a:rPr>
              <a:t/>
            </a:r>
            <a:br>
              <a:rPr lang="en-GB" sz="1800" dirty="0">
                <a:solidFill>
                  <a:prstClr val="white"/>
                </a:solidFill>
              </a:rPr>
            </a:br>
            <a:r>
              <a:rPr lang="en-GB" sz="1800" dirty="0">
                <a:solidFill>
                  <a:prstClr val="white"/>
                </a:solidFill>
              </a:rPr>
              <a:t>T</a:t>
            </a:r>
            <a:r>
              <a:rPr lang="en-GB" sz="1800" b="0" dirty="0">
                <a:solidFill>
                  <a:prstClr val="white"/>
                </a:solidFill>
              </a:rPr>
              <a:t>itle:		School Aged Offer</a:t>
            </a:r>
            <a:br>
              <a:rPr lang="en-GB" sz="1800" b="0" dirty="0">
                <a:solidFill>
                  <a:prstClr val="white"/>
                </a:solidFill>
              </a:rPr>
            </a:br>
            <a:r>
              <a:rPr lang="en-GB" sz="1800" b="0" dirty="0">
                <a:solidFill>
                  <a:prstClr val="white"/>
                </a:solidFill>
              </a:rPr>
              <a:t/>
            </a:r>
            <a:br>
              <a:rPr lang="en-GB" sz="1800" b="0" dirty="0">
                <a:solidFill>
                  <a:prstClr val="white"/>
                </a:solidFill>
              </a:rPr>
            </a:br>
            <a:r>
              <a:rPr lang="en-GB" sz="1800" b="0" dirty="0">
                <a:solidFill>
                  <a:prstClr val="white"/>
                </a:solidFill>
              </a:rPr>
              <a:t>For:		Essex Primary Heads </a:t>
            </a:r>
            <a:br>
              <a:rPr lang="en-GB" sz="1800" b="0" dirty="0">
                <a:solidFill>
                  <a:prstClr val="white"/>
                </a:solidFill>
              </a:rPr>
            </a:br>
            <a:r>
              <a:rPr lang="en-GB" sz="1800" b="0" dirty="0">
                <a:solidFill>
                  <a:prstClr val="white"/>
                </a:solidFill>
              </a:rPr>
              <a:t/>
            </a:r>
            <a:br>
              <a:rPr lang="en-GB" sz="1800" b="0" dirty="0">
                <a:solidFill>
                  <a:prstClr val="white"/>
                </a:solidFill>
              </a:rPr>
            </a:br>
            <a:r>
              <a:rPr lang="en-GB" sz="1800" b="0" dirty="0">
                <a:solidFill>
                  <a:prstClr val="white"/>
                </a:solidFill>
              </a:rPr>
              <a:t>Author/s:		Zoe Oddy, School Aged Lead</a:t>
            </a:r>
            <a:br>
              <a:rPr lang="en-GB" sz="1800" b="0" dirty="0">
                <a:solidFill>
                  <a:prstClr val="white"/>
                </a:solidFill>
              </a:rPr>
            </a:br>
            <a:r>
              <a:rPr lang="en-GB" sz="1800" b="0" dirty="0">
                <a:solidFill>
                  <a:prstClr val="white"/>
                </a:solidFill>
              </a:rPr>
              <a:t>		zoe.oddy@virgincare.co.uk</a:t>
            </a:r>
            <a:br>
              <a:rPr lang="en-GB" sz="1800" b="0" dirty="0">
                <a:solidFill>
                  <a:prstClr val="white"/>
                </a:solidFill>
              </a:rPr>
            </a:br>
            <a:r>
              <a:rPr lang="en-GB" sz="1800" b="0" dirty="0">
                <a:solidFill>
                  <a:prstClr val="white"/>
                </a:solidFill>
              </a:rPr>
              <a:t/>
            </a:r>
            <a:br>
              <a:rPr lang="en-GB" sz="1800" b="0" dirty="0">
                <a:solidFill>
                  <a:prstClr val="white"/>
                </a:solidFill>
              </a:rPr>
            </a:br>
            <a:r>
              <a:rPr lang="en-GB" sz="1800" b="0" dirty="0">
                <a:solidFill>
                  <a:prstClr val="white"/>
                </a:solidFill>
              </a:rPr>
              <a:t>Date:	   	15</a:t>
            </a:r>
            <a:r>
              <a:rPr lang="en-GB" sz="1800" b="0" baseline="30000" dirty="0">
                <a:solidFill>
                  <a:prstClr val="white"/>
                </a:solidFill>
              </a:rPr>
              <a:t>th</a:t>
            </a:r>
            <a:r>
              <a:rPr lang="en-GB" sz="1800" b="0" dirty="0">
                <a:solidFill>
                  <a:prstClr val="white"/>
                </a:solidFill>
              </a:rPr>
              <a:t> September 2021</a:t>
            </a:r>
            <a:r>
              <a:rPr lang="en-GB" sz="3200" dirty="0"/>
              <a:t/>
            </a:r>
            <a:br>
              <a:rPr lang="en-GB" sz="3200" dirty="0"/>
            </a:br>
            <a:r>
              <a:rPr lang="en-GB" sz="3200" dirty="0"/>
              <a:t/>
            </a:r>
            <a:br>
              <a:rPr lang="en-GB" sz="3200" dirty="0"/>
            </a:br>
            <a:r>
              <a:rPr lang="en-GB" sz="3200" dirty="0"/>
              <a:t/>
            </a:r>
            <a:br>
              <a:rPr lang="en-GB" sz="3200" dirty="0"/>
            </a:br>
            <a:r>
              <a:rPr lang="en-GB" sz="3200" dirty="0"/>
              <a:t/>
            </a:r>
            <a:br>
              <a:rPr lang="en-GB" sz="3200" dirty="0"/>
            </a:br>
            <a:endParaRPr lang="en-GB" dirty="0"/>
          </a:p>
        </p:txBody>
      </p:sp>
    </p:spTree>
    <p:extLst>
      <p:ext uri="{BB962C8B-B14F-4D97-AF65-F5344CB8AC3E}">
        <p14:creationId xmlns:p14="http://schemas.microsoft.com/office/powerpoint/2010/main" val="765254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F0EEB4-C52D-4667-8153-238370A4F57A}"/>
              </a:ext>
            </a:extLst>
          </p:cNvPr>
          <p:cNvSpPr txBox="1"/>
          <p:nvPr/>
        </p:nvSpPr>
        <p:spPr>
          <a:xfrm>
            <a:off x="1916619" y="3904387"/>
            <a:ext cx="7073624" cy="2733675"/>
          </a:xfrm>
          <a:prstGeom prst="rect">
            <a:avLst/>
          </a:prstGeom>
          <a:solidFill>
            <a:srgbClr val="FF0000"/>
          </a:solidFill>
        </p:spPr>
        <p:txBody>
          <a:bodyPr wrap="square" rtlCol="0">
            <a:spAutoFit/>
          </a:bodyPr>
          <a:lstStyle/>
          <a:p>
            <a:endParaRPr lang="en-GB" dirty="0" err="1">
              <a:solidFill>
                <a:srgbClr val="808285"/>
              </a:solidFill>
            </a:endParaRPr>
          </a:p>
        </p:txBody>
      </p:sp>
      <p:sp>
        <p:nvSpPr>
          <p:cNvPr id="2" name="Title 1"/>
          <p:cNvSpPr>
            <a:spLocks noGrp="1"/>
          </p:cNvSpPr>
          <p:nvPr>
            <p:ph type="title"/>
          </p:nvPr>
        </p:nvSpPr>
        <p:spPr>
          <a:xfrm>
            <a:off x="152454" y="91861"/>
            <a:ext cx="9575579" cy="733085"/>
          </a:xfrm>
        </p:spPr>
        <p:txBody>
          <a:bodyPr/>
          <a:lstStyle/>
          <a:p>
            <a:r>
              <a:rPr lang="en-GB" sz="2100" dirty="0">
                <a:solidFill>
                  <a:srgbClr val="FF0000"/>
                </a:solidFill>
              </a:rPr>
              <a:t>Getting Help</a:t>
            </a:r>
            <a:endParaRPr lang="en-GB" sz="2100" dirty="0">
              <a:solidFill>
                <a:srgbClr val="92D050"/>
              </a:solidFill>
            </a:endParaRPr>
          </a:p>
        </p:txBody>
      </p:sp>
      <p:sp>
        <p:nvSpPr>
          <p:cNvPr id="4" name="Slide Number Placeholder 3"/>
          <p:cNvSpPr>
            <a:spLocks noGrp="1"/>
          </p:cNvSpPr>
          <p:nvPr>
            <p:ph type="sldNum" sz="quarter" idx="12"/>
          </p:nvPr>
        </p:nvSpPr>
        <p:spPr>
          <a:xfrm>
            <a:off x="628650" y="6979596"/>
            <a:ext cx="339726" cy="218129"/>
          </a:xfrm>
          <a:prstGeom prst="rect">
            <a:avLst/>
          </a:prstGeom>
        </p:spPr>
        <p:txBody>
          <a:bodyPr vert="horz" lIns="0" tIns="0" rIns="0" bIns="0" rtlCol="0" anchor="t" anchorCtr="0">
            <a:noAutofit/>
          </a:bodyPr>
          <a:lstStyle>
            <a:defPPr>
              <a:defRPr lang="en-US"/>
            </a:defPPr>
            <a:lvl1pPr marL="0" algn="l" defTabSz="1043056" rtl="0" eaLnBrk="1" latinLnBrk="0" hangingPunct="1">
              <a:defRPr sz="1100" b="1" kern="1200">
                <a:solidFill>
                  <a:srgbClr val="ED1A37"/>
                </a:solidFill>
                <a:latin typeface="Arial" pitchFamily="34" charset="0"/>
                <a:ea typeface="+mn-ea"/>
                <a:cs typeface="Arial"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EB0F7010-E999-4FC2-AE85-B5FFBD58F110}" type="slidenum">
              <a:rPr lang="en-GB" smtClean="0"/>
              <a:pPr/>
              <a:t>10</a:t>
            </a:fld>
            <a:endParaRPr lang="en-GB" dirty="0"/>
          </a:p>
        </p:txBody>
      </p:sp>
      <p:sp>
        <p:nvSpPr>
          <p:cNvPr id="6" name="Rectangle 5">
            <a:extLst>
              <a:ext uri="{FF2B5EF4-FFF2-40B4-BE49-F238E27FC236}">
                <a16:creationId xmlns:a16="http://schemas.microsoft.com/office/drawing/2014/main" id="{90438193-F4C2-455B-A90F-1B9079AB30BF}"/>
              </a:ext>
            </a:extLst>
          </p:cNvPr>
          <p:cNvSpPr/>
          <p:nvPr/>
        </p:nvSpPr>
        <p:spPr>
          <a:xfrm>
            <a:off x="628650" y="1009650"/>
            <a:ext cx="8623189" cy="3182923"/>
          </a:xfrm>
          <a:prstGeom prst="rect">
            <a:avLst/>
          </a:prstGeom>
        </p:spPr>
        <p:txBody>
          <a:bodyPr wrap="square">
            <a:spAutoFit/>
          </a:bodyPr>
          <a:lstStyle/>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p:txBody>
      </p:sp>
      <p:sp>
        <p:nvSpPr>
          <p:cNvPr id="5" name="Curved Down Arrow 16">
            <a:extLst>
              <a:ext uri="{FF2B5EF4-FFF2-40B4-BE49-F238E27FC236}">
                <a16:creationId xmlns:a16="http://schemas.microsoft.com/office/drawing/2014/main" id="{3DA926A5-437E-4661-9C26-71B0D286AB07}"/>
              </a:ext>
            </a:extLst>
          </p:cNvPr>
          <p:cNvSpPr/>
          <p:nvPr/>
        </p:nvSpPr>
        <p:spPr>
          <a:xfrm>
            <a:off x="1044192" y="1189741"/>
            <a:ext cx="8751910" cy="2925569"/>
          </a:xfrm>
          <a:prstGeom prst="curvedDownArrow">
            <a:avLst/>
          </a:prstGeom>
          <a:solidFill>
            <a:srgbClr val="92D05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TextBox 12">
            <a:extLst>
              <a:ext uri="{FF2B5EF4-FFF2-40B4-BE49-F238E27FC236}">
                <a16:creationId xmlns:a16="http://schemas.microsoft.com/office/drawing/2014/main" id="{432CCBF4-86D1-47FE-9DD7-1C110A11967B}"/>
              </a:ext>
            </a:extLst>
          </p:cNvPr>
          <p:cNvSpPr txBox="1"/>
          <p:nvPr/>
        </p:nvSpPr>
        <p:spPr>
          <a:xfrm rot="2789281">
            <a:off x="7203992" y="2482481"/>
            <a:ext cx="2454583" cy="369332"/>
          </a:xfrm>
          <a:prstGeom prst="rect">
            <a:avLst/>
          </a:prstGeom>
          <a:noFill/>
        </p:spPr>
        <p:txBody>
          <a:bodyPr wrap="none" rtlCol="0">
            <a:spAutoFit/>
          </a:bodyPr>
          <a:lstStyle/>
          <a:p>
            <a:r>
              <a:rPr lang="en-GB" sz="1800" dirty="0">
                <a:solidFill>
                  <a:schemeClr val="bg1"/>
                </a:solidFill>
              </a:rPr>
              <a:t>Targeted interventions</a:t>
            </a:r>
          </a:p>
        </p:txBody>
      </p:sp>
      <p:sp>
        <p:nvSpPr>
          <p:cNvPr id="14" name="TextBox 13">
            <a:extLst>
              <a:ext uri="{FF2B5EF4-FFF2-40B4-BE49-F238E27FC236}">
                <a16:creationId xmlns:a16="http://schemas.microsoft.com/office/drawing/2014/main" id="{C501DF0E-ED76-4D83-A678-B3D9A12321D7}"/>
              </a:ext>
            </a:extLst>
          </p:cNvPr>
          <p:cNvSpPr txBox="1"/>
          <p:nvPr/>
        </p:nvSpPr>
        <p:spPr>
          <a:xfrm rot="18466647">
            <a:off x="936057" y="2981339"/>
            <a:ext cx="1569660" cy="369332"/>
          </a:xfrm>
          <a:prstGeom prst="rect">
            <a:avLst/>
          </a:prstGeom>
          <a:noFill/>
        </p:spPr>
        <p:txBody>
          <a:bodyPr wrap="none" rtlCol="0">
            <a:spAutoFit/>
          </a:bodyPr>
          <a:lstStyle/>
          <a:p>
            <a:r>
              <a:rPr lang="en-GB" sz="1800" dirty="0">
                <a:solidFill>
                  <a:schemeClr val="bg1"/>
                </a:solidFill>
              </a:rPr>
              <a:t>6-10 contacts</a:t>
            </a:r>
          </a:p>
        </p:txBody>
      </p:sp>
      <p:sp>
        <p:nvSpPr>
          <p:cNvPr id="15" name="TextBox 14">
            <a:extLst>
              <a:ext uri="{FF2B5EF4-FFF2-40B4-BE49-F238E27FC236}">
                <a16:creationId xmlns:a16="http://schemas.microsoft.com/office/drawing/2014/main" id="{DE14FBE5-CFD7-4F02-B95C-216916680665}"/>
              </a:ext>
            </a:extLst>
          </p:cNvPr>
          <p:cNvSpPr txBox="1"/>
          <p:nvPr/>
        </p:nvSpPr>
        <p:spPr>
          <a:xfrm>
            <a:off x="1384475" y="2054483"/>
            <a:ext cx="7292364" cy="1323439"/>
          </a:xfrm>
          <a:prstGeom prst="rect">
            <a:avLst/>
          </a:prstGeom>
          <a:noFill/>
        </p:spPr>
        <p:txBody>
          <a:bodyPr wrap="square" rtlCol="0">
            <a:spAutoFit/>
          </a:bodyPr>
          <a:lstStyle/>
          <a:p>
            <a:pPr algn="ctr"/>
            <a:r>
              <a:rPr lang="en-GB" sz="2000" b="1" dirty="0"/>
              <a:t>Tailored outcome focused support </a:t>
            </a:r>
          </a:p>
          <a:p>
            <a:pPr marL="342900" indent="-342900" algn="ctr">
              <a:buFont typeface="Arial" panose="020B0604020202020204" pitchFamily="34" charset="0"/>
              <a:buChar char="•"/>
            </a:pPr>
            <a:r>
              <a:rPr lang="en-GB" sz="2000" dirty="0"/>
              <a:t>Holistic assessment of need</a:t>
            </a:r>
          </a:p>
          <a:p>
            <a:pPr marL="342900" indent="-342900" algn="ctr">
              <a:buFont typeface="Arial" panose="020B0604020202020204" pitchFamily="34" charset="0"/>
              <a:buChar char="•"/>
            </a:pPr>
            <a:r>
              <a:rPr lang="en-GB" sz="2000" dirty="0"/>
              <a:t>Smart Care Plan linked to outcomes framework</a:t>
            </a:r>
          </a:p>
          <a:p>
            <a:pPr marL="342900" indent="-342900" algn="ctr">
              <a:buFont typeface="Arial" panose="020B0604020202020204" pitchFamily="34" charset="0"/>
              <a:buChar char="•"/>
            </a:pPr>
            <a:r>
              <a:rPr lang="en-GB" sz="2000" dirty="0"/>
              <a:t>Caseload oversight with a paid professional</a:t>
            </a:r>
          </a:p>
        </p:txBody>
      </p:sp>
      <p:sp>
        <p:nvSpPr>
          <p:cNvPr id="16" name="TextBox 15">
            <a:extLst>
              <a:ext uri="{FF2B5EF4-FFF2-40B4-BE49-F238E27FC236}">
                <a16:creationId xmlns:a16="http://schemas.microsoft.com/office/drawing/2014/main" id="{5C38107B-7717-4BA1-96F6-42B2BDA8AD33}"/>
              </a:ext>
            </a:extLst>
          </p:cNvPr>
          <p:cNvSpPr txBox="1"/>
          <p:nvPr/>
        </p:nvSpPr>
        <p:spPr>
          <a:xfrm>
            <a:off x="3532517" y="3267678"/>
            <a:ext cx="3455946" cy="415498"/>
          </a:xfrm>
          <a:prstGeom prst="rect">
            <a:avLst/>
          </a:prstGeom>
          <a:noFill/>
        </p:spPr>
        <p:txBody>
          <a:bodyPr wrap="none" rtlCol="0">
            <a:spAutoFit/>
          </a:bodyPr>
          <a:lstStyle/>
          <a:p>
            <a:r>
              <a:rPr lang="en-GB" dirty="0"/>
              <a:t>Plan, Do, Review Approach</a:t>
            </a:r>
          </a:p>
        </p:txBody>
      </p:sp>
      <p:sp>
        <p:nvSpPr>
          <p:cNvPr id="18" name="TextBox 17">
            <a:extLst>
              <a:ext uri="{FF2B5EF4-FFF2-40B4-BE49-F238E27FC236}">
                <a16:creationId xmlns:a16="http://schemas.microsoft.com/office/drawing/2014/main" id="{E0F72C20-B368-4E4E-9A29-FFA1EDA77151}"/>
              </a:ext>
            </a:extLst>
          </p:cNvPr>
          <p:cNvSpPr txBox="1"/>
          <p:nvPr/>
        </p:nvSpPr>
        <p:spPr>
          <a:xfrm>
            <a:off x="2095423" y="4046255"/>
            <a:ext cx="1527854" cy="338554"/>
          </a:xfrm>
          <a:prstGeom prst="rect">
            <a:avLst/>
          </a:prstGeom>
          <a:noFill/>
        </p:spPr>
        <p:txBody>
          <a:bodyPr wrap="none" rtlCol="0">
            <a:spAutoFit/>
          </a:bodyPr>
          <a:lstStyle/>
          <a:p>
            <a:r>
              <a:rPr lang="en-GB" sz="1600" dirty="0"/>
              <a:t>Triple P Online</a:t>
            </a:r>
          </a:p>
        </p:txBody>
      </p:sp>
      <p:sp>
        <p:nvSpPr>
          <p:cNvPr id="19" name="TextBox 18">
            <a:extLst>
              <a:ext uri="{FF2B5EF4-FFF2-40B4-BE49-F238E27FC236}">
                <a16:creationId xmlns:a16="http://schemas.microsoft.com/office/drawing/2014/main" id="{C60D5BF1-9454-49B7-846B-1D322394666C}"/>
              </a:ext>
            </a:extLst>
          </p:cNvPr>
          <p:cNvSpPr txBox="1"/>
          <p:nvPr/>
        </p:nvSpPr>
        <p:spPr>
          <a:xfrm>
            <a:off x="6147934" y="4020921"/>
            <a:ext cx="1858201" cy="338554"/>
          </a:xfrm>
          <a:prstGeom prst="rect">
            <a:avLst/>
          </a:prstGeom>
          <a:noFill/>
        </p:spPr>
        <p:txBody>
          <a:bodyPr wrap="none" rtlCol="0">
            <a:spAutoFit/>
          </a:bodyPr>
          <a:lstStyle/>
          <a:p>
            <a:r>
              <a:rPr lang="en-GB" sz="1600" dirty="0"/>
              <a:t>Emotion Coaching</a:t>
            </a:r>
          </a:p>
        </p:txBody>
      </p:sp>
      <p:sp>
        <p:nvSpPr>
          <p:cNvPr id="20" name="TextBox 19">
            <a:extLst>
              <a:ext uri="{FF2B5EF4-FFF2-40B4-BE49-F238E27FC236}">
                <a16:creationId xmlns:a16="http://schemas.microsoft.com/office/drawing/2014/main" id="{CD4AC7B6-430B-4E01-B74E-E0E9118EBAC3}"/>
              </a:ext>
            </a:extLst>
          </p:cNvPr>
          <p:cNvSpPr txBox="1"/>
          <p:nvPr/>
        </p:nvSpPr>
        <p:spPr>
          <a:xfrm>
            <a:off x="2022547" y="5245842"/>
            <a:ext cx="1290738" cy="338554"/>
          </a:xfrm>
          <a:prstGeom prst="rect">
            <a:avLst/>
          </a:prstGeom>
          <a:noFill/>
        </p:spPr>
        <p:txBody>
          <a:bodyPr wrap="none" rtlCol="0">
            <a:spAutoFit/>
          </a:bodyPr>
          <a:lstStyle/>
          <a:p>
            <a:r>
              <a:rPr lang="en-GB" sz="1600" dirty="0"/>
              <a:t>Self Esteem</a:t>
            </a:r>
          </a:p>
        </p:txBody>
      </p:sp>
      <p:sp>
        <p:nvSpPr>
          <p:cNvPr id="21" name="TextBox 20">
            <a:extLst>
              <a:ext uri="{FF2B5EF4-FFF2-40B4-BE49-F238E27FC236}">
                <a16:creationId xmlns:a16="http://schemas.microsoft.com/office/drawing/2014/main" id="{023514A4-EEEC-4F67-9CB8-0D8130D1DBE6}"/>
              </a:ext>
            </a:extLst>
          </p:cNvPr>
          <p:cNvSpPr txBox="1"/>
          <p:nvPr/>
        </p:nvSpPr>
        <p:spPr>
          <a:xfrm>
            <a:off x="6419865" y="5196137"/>
            <a:ext cx="2064989" cy="338554"/>
          </a:xfrm>
          <a:prstGeom prst="rect">
            <a:avLst/>
          </a:prstGeom>
          <a:noFill/>
        </p:spPr>
        <p:txBody>
          <a:bodyPr wrap="none" rtlCol="0">
            <a:spAutoFit/>
          </a:bodyPr>
          <a:lstStyle/>
          <a:p>
            <a:r>
              <a:rPr lang="en-GB" sz="1600" dirty="0"/>
              <a:t>Cooking Programme</a:t>
            </a:r>
          </a:p>
        </p:txBody>
      </p:sp>
      <p:sp>
        <p:nvSpPr>
          <p:cNvPr id="22" name="TextBox 21">
            <a:extLst>
              <a:ext uri="{FF2B5EF4-FFF2-40B4-BE49-F238E27FC236}">
                <a16:creationId xmlns:a16="http://schemas.microsoft.com/office/drawing/2014/main" id="{6D067585-6B84-4614-B1E3-5A5498DF502C}"/>
              </a:ext>
            </a:extLst>
          </p:cNvPr>
          <p:cNvSpPr txBox="1"/>
          <p:nvPr/>
        </p:nvSpPr>
        <p:spPr>
          <a:xfrm>
            <a:off x="3887630" y="5067393"/>
            <a:ext cx="1697901" cy="338554"/>
          </a:xfrm>
          <a:prstGeom prst="rect">
            <a:avLst/>
          </a:prstGeom>
          <a:noFill/>
        </p:spPr>
        <p:txBody>
          <a:bodyPr wrap="none" rtlCol="0">
            <a:spAutoFit/>
          </a:bodyPr>
          <a:lstStyle/>
          <a:p>
            <a:r>
              <a:rPr lang="en-GB" sz="1600" dirty="0"/>
              <a:t>Health Coaching</a:t>
            </a:r>
          </a:p>
        </p:txBody>
      </p:sp>
      <p:sp>
        <p:nvSpPr>
          <p:cNvPr id="23" name="TextBox 22">
            <a:extLst>
              <a:ext uri="{FF2B5EF4-FFF2-40B4-BE49-F238E27FC236}">
                <a16:creationId xmlns:a16="http://schemas.microsoft.com/office/drawing/2014/main" id="{660FFE54-B7A0-4711-A8A5-99BF50594667}"/>
              </a:ext>
            </a:extLst>
          </p:cNvPr>
          <p:cNvSpPr txBox="1"/>
          <p:nvPr/>
        </p:nvSpPr>
        <p:spPr>
          <a:xfrm>
            <a:off x="2111028" y="5698302"/>
            <a:ext cx="2310962" cy="584775"/>
          </a:xfrm>
          <a:prstGeom prst="rect">
            <a:avLst/>
          </a:prstGeom>
          <a:noFill/>
        </p:spPr>
        <p:txBody>
          <a:bodyPr wrap="square" rtlCol="0">
            <a:spAutoFit/>
          </a:bodyPr>
          <a:lstStyle/>
          <a:p>
            <a:pPr algn="ctr"/>
            <a:r>
              <a:rPr lang="en-GB" sz="1600" dirty="0"/>
              <a:t>BRIEF Solution Focused coaching</a:t>
            </a:r>
          </a:p>
        </p:txBody>
      </p:sp>
      <p:sp>
        <p:nvSpPr>
          <p:cNvPr id="24" name="TextBox 23">
            <a:extLst>
              <a:ext uri="{FF2B5EF4-FFF2-40B4-BE49-F238E27FC236}">
                <a16:creationId xmlns:a16="http://schemas.microsoft.com/office/drawing/2014/main" id="{AE740147-11AB-4176-9A84-BCDB535ED3EE}"/>
              </a:ext>
            </a:extLst>
          </p:cNvPr>
          <p:cNvSpPr txBox="1"/>
          <p:nvPr/>
        </p:nvSpPr>
        <p:spPr>
          <a:xfrm>
            <a:off x="6532223" y="5958054"/>
            <a:ext cx="1710725" cy="338554"/>
          </a:xfrm>
          <a:prstGeom prst="rect">
            <a:avLst/>
          </a:prstGeom>
          <a:noFill/>
        </p:spPr>
        <p:txBody>
          <a:bodyPr wrap="none" rtlCol="0">
            <a:spAutoFit/>
          </a:bodyPr>
          <a:lstStyle/>
          <a:p>
            <a:r>
              <a:rPr lang="en-GB" sz="1600" dirty="0"/>
              <a:t>Parent Coaching</a:t>
            </a:r>
          </a:p>
        </p:txBody>
      </p:sp>
      <p:sp>
        <p:nvSpPr>
          <p:cNvPr id="25" name="TextBox 24">
            <a:extLst>
              <a:ext uri="{FF2B5EF4-FFF2-40B4-BE49-F238E27FC236}">
                <a16:creationId xmlns:a16="http://schemas.microsoft.com/office/drawing/2014/main" id="{F8035B36-2988-45C5-9687-7F9AA8520B68}"/>
              </a:ext>
            </a:extLst>
          </p:cNvPr>
          <p:cNvSpPr txBox="1"/>
          <p:nvPr/>
        </p:nvSpPr>
        <p:spPr>
          <a:xfrm>
            <a:off x="4724107" y="5652136"/>
            <a:ext cx="1298241" cy="338554"/>
          </a:xfrm>
          <a:prstGeom prst="rect">
            <a:avLst/>
          </a:prstGeom>
          <a:noFill/>
        </p:spPr>
        <p:txBody>
          <a:bodyPr wrap="none" rtlCol="0">
            <a:spAutoFit/>
          </a:bodyPr>
          <a:lstStyle/>
          <a:p>
            <a:r>
              <a:rPr lang="en-GB" sz="1600" dirty="0"/>
              <a:t>Bed Wetting</a:t>
            </a:r>
          </a:p>
        </p:txBody>
      </p:sp>
      <p:sp>
        <p:nvSpPr>
          <p:cNvPr id="26" name="TextBox 25">
            <a:extLst>
              <a:ext uri="{FF2B5EF4-FFF2-40B4-BE49-F238E27FC236}">
                <a16:creationId xmlns:a16="http://schemas.microsoft.com/office/drawing/2014/main" id="{17730E7A-9558-4717-A1FD-C4382705BA6B}"/>
              </a:ext>
            </a:extLst>
          </p:cNvPr>
          <p:cNvSpPr txBox="1"/>
          <p:nvPr/>
        </p:nvSpPr>
        <p:spPr>
          <a:xfrm>
            <a:off x="6348644" y="4459937"/>
            <a:ext cx="2319555" cy="584775"/>
          </a:xfrm>
          <a:prstGeom prst="rect">
            <a:avLst/>
          </a:prstGeom>
          <a:noFill/>
          <a:ln>
            <a:noFill/>
          </a:ln>
        </p:spPr>
        <p:txBody>
          <a:bodyPr wrap="square" rtlCol="0">
            <a:spAutoFit/>
          </a:bodyPr>
          <a:lstStyle/>
          <a:p>
            <a:pPr algn="ctr"/>
            <a:r>
              <a:rPr lang="en-GB" sz="1600" dirty="0"/>
              <a:t>Trauma Informed Schools</a:t>
            </a:r>
          </a:p>
        </p:txBody>
      </p:sp>
      <p:sp>
        <p:nvSpPr>
          <p:cNvPr id="28" name="TextBox 27">
            <a:extLst>
              <a:ext uri="{FF2B5EF4-FFF2-40B4-BE49-F238E27FC236}">
                <a16:creationId xmlns:a16="http://schemas.microsoft.com/office/drawing/2014/main" id="{24BFB509-1067-41B3-BE59-ACE608C2C821}"/>
              </a:ext>
            </a:extLst>
          </p:cNvPr>
          <p:cNvSpPr txBox="1"/>
          <p:nvPr/>
        </p:nvSpPr>
        <p:spPr>
          <a:xfrm>
            <a:off x="4034515" y="4390887"/>
            <a:ext cx="2052533" cy="584775"/>
          </a:xfrm>
          <a:prstGeom prst="rect">
            <a:avLst/>
          </a:prstGeom>
          <a:noFill/>
        </p:spPr>
        <p:txBody>
          <a:bodyPr wrap="square" rtlCol="0">
            <a:spAutoFit/>
          </a:bodyPr>
          <a:lstStyle/>
          <a:p>
            <a:pPr algn="ctr"/>
            <a:r>
              <a:rPr lang="en-GB" sz="1600" dirty="0"/>
              <a:t>Anxiety and low mood</a:t>
            </a:r>
          </a:p>
        </p:txBody>
      </p:sp>
      <p:sp>
        <p:nvSpPr>
          <p:cNvPr id="30" name="TextBox 29">
            <a:extLst>
              <a:ext uri="{FF2B5EF4-FFF2-40B4-BE49-F238E27FC236}">
                <a16:creationId xmlns:a16="http://schemas.microsoft.com/office/drawing/2014/main" id="{B13850B1-9675-4328-AA1F-D89983516BB1}"/>
              </a:ext>
            </a:extLst>
          </p:cNvPr>
          <p:cNvSpPr txBox="1"/>
          <p:nvPr/>
        </p:nvSpPr>
        <p:spPr>
          <a:xfrm>
            <a:off x="2651175" y="4508572"/>
            <a:ext cx="1828822" cy="584775"/>
          </a:xfrm>
          <a:prstGeom prst="rect">
            <a:avLst/>
          </a:prstGeom>
          <a:noFill/>
        </p:spPr>
        <p:txBody>
          <a:bodyPr wrap="square" rtlCol="0">
            <a:spAutoFit/>
          </a:bodyPr>
          <a:lstStyle/>
          <a:p>
            <a:r>
              <a:rPr lang="en-GB" sz="1600" dirty="0"/>
              <a:t>Emotional Literacy</a:t>
            </a:r>
          </a:p>
        </p:txBody>
      </p:sp>
    </p:spTree>
    <p:extLst>
      <p:ext uri="{BB962C8B-B14F-4D97-AF65-F5344CB8AC3E}">
        <p14:creationId xmlns:p14="http://schemas.microsoft.com/office/powerpoint/2010/main" val="60869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Supporting </a:t>
            </a:r>
            <a:r>
              <a:rPr lang="en-GB" b="1" dirty="0">
                <a:solidFill>
                  <a:srgbClr val="82C0D2"/>
                </a:solidFill>
              </a:rPr>
              <a:t>Schools to enable children to get help</a:t>
            </a:r>
          </a:p>
        </p:txBody>
      </p:sp>
      <p:sp>
        <p:nvSpPr>
          <p:cNvPr id="2" name="TextBox 1">
            <a:extLst>
              <a:ext uri="{FF2B5EF4-FFF2-40B4-BE49-F238E27FC236}">
                <a16:creationId xmlns:a16="http://schemas.microsoft.com/office/drawing/2014/main" id="{2029E18A-27F4-4E56-B456-B42442533C38}"/>
              </a:ext>
            </a:extLst>
          </p:cNvPr>
          <p:cNvSpPr txBox="1"/>
          <p:nvPr/>
        </p:nvSpPr>
        <p:spPr>
          <a:xfrm>
            <a:off x="393669" y="918000"/>
            <a:ext cx="9588531" cy="3323987"/>
          </a:xfrm>
          <a:prstGeom prst="rect">
            <a:avLst/>
          </a:prstGeom>
          <a:noFill/>
        </p:spPr>
        <p:txBody>
          <a:bodyPr wrap="square" rtlCol="0">
            <a:spAutoFit/>
          </a:bodyPr>
          <a:lstStyle/>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Holistic Health Needs Assessments to ensure full identification of child’s developmental and social needs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Targeted bespoke therapeutic interventions, with a sustainability plan through training, co-facilitation and coaching for school staff </a:t>
            </a:r>
            <a:r>
              <a:rPr lang="en-GB" sz="1400" i="1" dirty="0">
                <a:solidFill>
                  <a:srgbClr val="808285"/>
                </a:solidFill>
              </a:rPr>
              <a:t>as part of new Healthy Schools process where identified.</a:t>
            </a:r>
            <a:endParaRPr lang="en-GB" sz="1400" dirty="0">
              <a:solidFill>
                <a:srgbClr val="808285"/>
              </a:solidFill>
            </a:endParaRP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BRIEF work with young people solution focused support to build self efficacy, emotional wellbeing and address unhealthy lifestyle behaviours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Parent support</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Guided support for Anxiety, low mood and emotion regulation</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Healthy lifestyles support </a:t>
            </a:r>
          </a:p>
          <a:p>
            <a:endParaRPr lang="en-GB" sz="1400" b="1" dirty="0">
              <a:solidFill>
                <a:srgbClr val="92D050"/>
              </a:solidFill>
            </a:endParaRPr>
          </a:p>
        </p:txBody>
      </p:sp>
    </p:spTree>
    <p:extLst>
      <p:ext uri="{BB962C8B-B14F-4D97-AF65-F5344CB8AC3E}">
        <p14:creationId xmlns:p14="http://schemas.microsoft.com/office/powerpoint/2010/main" val="4079236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FF0F59AE-C07F-4BB5-8C70-ACE27D93AFAA}"/>
              </a:ext>
            </a:extLst>
          </p:cNvPr>
          <p:cNvSpPr txBox="1"/>
          <p:nvPr/>
        </p:nvSpPr>
        <p:spPr>
          <a:xfrm>
            <a:off x="2992751" y="2086205"/>
            <a:ext cx="4994806" cy="2536442"/>
          </a:xfrm>
          <a:prstGeom prst="rect">
            <a:avLst/>
          </a:prstGeom>
          <a:solidFill>
            <a:srgbClr val="92D050"/>
          </a:solidFill>
        </p:spPr>
        <p:txBody>
          <a:bodyPr wrap="square" rtlCol="0">
            <a:spAutoFit/>
          </a:bodyPr>
          <a:lstStyle/>
          <a:p>
            <a:endParaRPr lang="en-GB" dirty="0" err="1">
              <a:solidFill>
                <a:srgbClr val="808285"/>
              </a:solidFill>
            </a:endParaRPr>
          </a:p>
        </p:txBody>
      </p:sp>
      <p:sp>
        <p:nvSpPr>
          <p:cNvPr id="2" name="Title 1"/>
          <p:cNvSpPr>
            <a:spLocks noGrp="1"/>
          </p:cNvSpPr>
          <p:nvPr>
            <p:ph type="title"/>
          </p:nvPr>
        </p:nvSpPr>
        <p:spPr>
          <a:xfrm>
            <a:off x="152454" y="162609"/>
            <a:ext cx="10191696" cy="733085"/>
          </a:xfrm>
        </p:spPr>
        <p:txBody>
          <a:bodyPr/>
          <a:lstStyle/>
          <a:p>
            <a:r>
              <a:rPr lang="en-GB" sz="2100" dirty="0">
                <a:solidFill>
                  <a:srgbClr val="FF0000"/>
                </a:solidFill>
              </a:rPr>
              <a:t>Getting More Help</a:t>
            </a:r>
          </a:p>
        </p:txBody>
      </p:sp>
      <p:sp>
        <p:nvSpPr>
          <p:cNvPr id="4" name="Slide Number Placeholder 3"/>
          <p:cNvSpPr>
            <a:spLocks noGrp="1"/>
          </p:cNvSpPr>
          <p:nvPr>
            <p:ph type="sldNum" sz="quarter" idx="12"/>
          </p:nvPr>
        </p:nvSpPr>
        <p:spPr>
          <a:xfrm>
            <a:off x="628650" y="6979596"/>
            <a:ext cx="339726" cy="218129"/>
          </a:xfrm>
          <a:prstGeom prst="rect">
            <a:avLst/>
          </a:prstGeom>
        </p:spPr>
        <p:txBody>
          <a:bodyPr vert="horz" lIns="0" tIns="0" rIns="0" bIns="0" rtlCol="0" anchor="t" anchorCtr="0">
            <a:noAutofit/>
          </a:bodyPr>
          <a:lstStyle>
            <a:defPPr>
              <a:defRPr lang="en-US"/>
            </a:defPPr>
            <a:lvl1pPr marL="0" algn="l" defTabSz="1043056" rtl="0" eaLnBrk="1" latinLnBrk="0" hangingPunct="1">
              <a:defRPr sz="1100" b="1" kern="1200">
                <a:solidFill>
                  <a:srgbClr val="ED1A37"/>
                </a:solidFill>
                <a:latin typeface="Arial" pitchFamily="34" charset="0"/>
                <a:ea typeface="+mn-ea"/>
                <a:cs typeface="Arial"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EB0F7010-E999-4FC2-AE85-B5FFBD58F110}" type="slidenum">
              <a:rPr lang="en-GB" smtClean="0"/>
              <a:pPr/>
              <a:t>12</a:t>
            </a:fld>
            <a:endParaRPr lang="en-GB" dirty="0"/>
          </a:p>
        </p:txBody>
      </p:sp>
      <p:sp>
        <p:nvSpPr>
          <p:cNvPr id="6" name="Rectangle 5">
            <a:extLst>
              <a:ext uri="{FF2B5EF4-FFF2-40B4-BE49-F238E27FC236}">
                <a16:creationId xmlns:a16="http://schemas.microsoft.com/office/drawing/2014/main" id="{90438193-F4C2-455B-A90F-1B9079AB30BF}"/>
              </a:ext>
            </a:extLst>
          </p:cNvPr>
          <p:cNvSpPr/>
          <p:nvPr/>
        </p:nvSpPr>
        <p:spPr>
          <a:xfrm>
            <a:off x="628650" y="1009650"/>
            <a:ext cx="8623189" cy="3182923"/>
          </a:xfrm>
          <a:prstGeom prst="rect">
            <a:avLst/>
          </a:prstGeom>
        </p:spPr>
        <p:txBody>
          <a:bodyPr wrap="square">
            <a:spAutoFit/>
          </a:bodyPr>
          <a:lstStyle/>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p:txBody>
      </p:sp>
      <p:sp>
        <p:nvSpPr>
          <p:cNvPr id="7" name="Curved Down Arrow 17">
            <a:extLst>
              <a:ext uri="{FF2B5EF4-FFF2-40B4-BE49-F238E27FC236}">
                <a16:creationId xmlns:a16="http://schemas.microsoft.com/office/drawing/2014/main" id="{FC7FEAF1-C56E-4DFE-ABCB-61873741062F}"/>
              </a:ext>
            </a:extLst>
          </p:cNvPr>
          <p:cNvSpPr/>
          <p:nvPr/>
        </p:nvSpPr>
        <p:spPr>
          <a:xfrm rot="10800000">
            <a:off x="676426" y="2915214"/>
            <a:ext cx="9221931" cy="3839371"/>
          </a:xfrm>
          <a:prstGeom prst="curvedDownArrow">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TextBox 12">
            <a:extLst>
              <a:ext uri="{FF2B5EF4-FFF2-40B4-BE49-F238E27FC236}">
                <a16:creationId xmlns:a16="http://schemas.microsoft.com/office/drawing/2014/main" id="{325E23DB-6A0D-41D9-9CD6-7023D174E35C}"/>
              </a:ext>
            </a:extLst>
          </p:cNvPr>
          <p:cNvSpPr txBox="1"/>
          <p:nvPr/>
        </p:nvSpPr>
        <p:spPr>
          <a:xfrm rot="18274415">
            <a:off x="7618187" y="4299007"/>
            <a:ext cx="2664278" cy="415498"/>
          </a:xfrm>
          <a:prstGeom prst="rect">
            <a:avLst/>
          </a:prstGeom>
          <a:noFill/>
        </p:spPr>
        <p:txBody>
          <a:bodyPr wrap="square" rtlCol="0">
            <a:spAutoFit/>
          </a:bodyPr>
          <a:lstStyle/>
          <a:p>
            <a:r>
              <a:rPr lang="en-GB" dirty="0">
                <a:solidFill>
                  <a:schemeClr val="bg1"/>
                </a:solidFill>
              </a:rPr>
              <a:t>Specialist Provision</a:t>
            </a:r>
          </a:p>
        </p:txBody>
      </p:sp>
      <p:sp>
        <p:nvSpPr>
          <p:cNvPr id="14" name="TextBox 13">
            <a:extLst>
              <a:ext uri="{FF2B5EF4-FFF2-40B4-BE49-F238E27FC236}">
                <a16:creationId xmlns:a16="http://schemas.microsoft.com/office/drawing/2014/main" id="{76A135E3-4C39-460C-ACB0-760C156D21B0}"/>
              </a:ext>
            </a:extLst>
          </p:cNvPr>
          <p:cNvSpPr txBox="1"/>
          <p:nvPr/>
        </p:nvSpPr>
        <p:spPr>
          <a:xfrm>
            <a:off x="3087607" y="5033709"/>
            <a:ext cx="5015834" cy="707886"/>
          </a:xfrm>
          <a:prstGeom prst="rect">
            <a:avLst/>
          </a:prstGeom>
          <a:noFill/>
          <a:ln>
            <a:noFill/>
          </a:ln>
        </p:spPr>
        <p:txBody>
          <a:bodyPr wrap="square" rtlCol="0">
            <a:spAutoFit/>
          </a:bodyPr>
          <a:lstStyle/>
          <a:p>
            <a:pPr algn="ctr"/>
            <a:r>
              <a:rPr lang="en-GB" sz="2000" dirty="0"/>
              <a:t>Assessment and Treatment from specialist service provider</a:t>
            </a:r>
          </a:p>
        </p:txBody>
      </p:sp>
      <p:sp>
        <p:nvSpPr>
          <p:cNvPr id="15" name="TextBox 14">
            <a:extLst>
              <a:ext uri="{FF2B5EF4-FFF2-40B4-BE49-F238E27FC236}">
                <a16:creationId xmlns:a16="http://schemas.microsoft.com/office/drawing/2014/main" id="{D34244E0-6A1A-4951-9732-D953A3E8CC76}"/>
              </a:ext>
            </a:extLst>
          </p:cNvPr>
          <p:cNvSpPr txBox="1"/>
          <p:nvPr/>
        </p:nvSpPr>
        <p:spPr>
          <a:xfrm>
            <a:off x="3753962" y="2592340"/>
            <a:ext cx="3683124" cy="400110"/>
          </a:xfrm>
          <a:prstGeom prst="rect">
            <a:avLst/>
          </a:prstGeom>
          <a:noFill/>
          <a:ln>
            <a:noFill/>
          </a:ln>
        </p:spPr>
        <p:txBody>
          <a:bodyPr wrap="none" rtlCol="0">
            <a:spAutoFit/>
          </a:bodyPr>
          <a:lstStyle/>
          <a:p>
            <a:r>
              <a:rPr lang="en-GB" sz="2000" dirty="0"/>
              <a:t>Identify, Assess, Refer, Review</a:t>
            </a:r>
          </a:p>
        </p:txBody>
      </p:sp>
      <p:sp>
        <p:nvSpPr>
          <p:cNvPr id="22" name="TextBox 21">
            <a:extLst>
              <a:ext uri="{FF2B5EF4-FFF2-40B4-BE49-F238E27FC236}">
                <a16:creationId xmlns:a16="http://schemas.microsoft.com/office/drawing/2014/main" id="{EC55DA26-C5A9-4475-964E-DE2DF834D127}"/>
              </a:ext>
            </a:extLst>
          </p:cNvPr>
          <p:cNvSpPr txBox="1"/>
          <p:nvPr/>
        </p:nvSpPr>
        <p:spPr>
          <a:xfrm>
            <a:off x="4063215" y="3229452"/>
            <a:ext cx="2706447" cy="400110"/>
          </a:xfrm>
          <a:prstGeom prst="rect">
            <a:avLst/>
          </a:prstGeom>
          <a:noFill/>
          <a:ln>
            <a:noFill/>
          </a:ln>
        </p:spPr>
        <p:txBody>
          <a:bodyPr wrap="none" rtlCol="0">
            <a:spAutoFit/>
          </a:bodyPr>
          <a:lstStyle/>
          <a:p>
            <a:r>
              <a:rPr lang="en-GB" sz="2000" dirty="0"/>
              <a:t>Risk Assess (monthly)</a:t>
            </a:r>
          </a:p>
        </p:txBody>
      </p:sp>
      <p:sp>
        <p:nvSpPr>
          <p:cNvPr id="23" name="TextBox 22">
            <a:extLst>
              <a:ext uri="{FF2B5EF4-FFF2-40B4-BE49-F238E27FC236}">
                <a16:creationId xmlns:a16="http://schemas.microsoft.com/office/drawing/2014/main" id="{E6685606-6533-4CB5-8F86-F3241F338B35}"/>
              </a:ext>
            </a:extLst>
          </p:cNvPr>
          <p:cNvSpPr txBox="1"/>
          <p:nvPr/>
        </p:nvSpPr>
        <p:spPr>
          <a:xfrm>
            <a:off x="4489324" y="3854572"/>
            <a:ext cx="2052165" cy="400110"/>
          </a:xfrm>
          <a:prstGeom prst="rect">
            <a:avLst/>
          </a:prstGeom>
          <a:noFill/>
          <a:ln>
            <a:noFill/>
          </a:ln>
        </p:spPr>
        <p:txBody>
          <a:bodyPr wrap="none" rtlCol="0">
            <a:spAutoFit/>
          </a:bodyPr>
          <a:lstStyle/>
          <a:p>
            <a:r>
              <a:rPr lang="en-GB" sz="2000" dirty="0"/>
              <a:t>Liaise / Escalate</a:t>
            </a:r>
          </a:p>
        </p:txBody>
      </p:sp>
      <p:sp>
        <p:nvSpPr>
          <p:cNvPr id="24" name="TextBox 23">
            <a:extLst>
              <a:ext uri="{FF2B5EF4-FFF2-40B4-BE49-F238E27FC236}">
                <a16:creationId xmlns:a16="http://schemas.microsoft.com/office/drawing/2014/main" id="{2C1E61B6-64B4-485B-A4BB-0B1CCCF57D05}"/>
              </a:ext>
            </a:extLst>
          </p:cNvPr>
          <p:cNvSpPr txBox="1"/>
          <p:nvPr/>
        </p:nvSpPr>
        <p:spPr>
          <a:xfrm rot="3221182">
            <a:off x="971327" y="4813833"/>
            <a:ext cx="2723951" cy="415498"/>
          </a:xfrm>
          <a:prstGeom prst="rect">
            <a:avLst/>
          </a:prstGeom>
          <a:noFill/>
        </p:spPr>
        <p:txBody>
          <a:bodyPr wrap="square" rtlCol="0">
            <a:spAutoFit/>
          </a:bodyPr>
          <a:lstStyle/>
          <a:p>
            <a:r>
              <a:rPr lang="en-GB" dirty="0">
                <a:solidFill>
                  <a:schemeClr val="bg1"/>
                </a:solidFill>
              </a:rPr>
              <a:t>Extensive help</a:t>
            </a:r>
          </a:p>
        </p:txBody>
      </p:sp>
      <p:sp>
        <p:nvSpPr>
          <p:cNvPr id="3" name="Rectangle 2">
            <a:extLst>
              <a:ext uri="{FF2B5EF4-FFF2-40B4-BE49-F238E27FC236}">
                <a16:creationId xmlns:a16="http://schemas.microsoft.com/office/drawing/2014/main" id="{CC71DA59-02B6-46D0-8B1F-ED2411A5B68D}"/>
              </a:ext>
            </a:extLst>
          </p:cNvPr>
          <p:cNvSpPr/>
          <p:nvPr/>
        </p:nvSpPr>
        <p:spPr>
          <a:xfrm>
            <a:off x="2029982" y="1351477"/>
            <a:ext cx="6920344" cy="400110"/>
          </a:xfrm>
          <a:prstGeom prst="rect">
            <a:avLst/>
          </a:prstGeom>
          <a:ln>
            <a:noFill/>
          </a:ln>
        </p:spPr>
        <p:txBody>
          <a:bodyPr wrap="square">
            <a:spAutoFit/>
          </a:bodyPr>
          <a:lstStyle/>
          <a:p>
            <a:pPr algn="ctr"/>
            <a:r>
              <a:rPr lang="en-GB" sz="2000" dirty="0"/>
              <a:t>A range of overlapping, complex  or extensive needs</a:t>
            </a:r>
          </a:p>
        </p:txBody>
      </p:sp>
    </p:spTree>
    <p:extLst>
      <p:ext uri="{BB962C8B-B14F-4D97-AF65-F5344CB8AC3E}">
        <p14:creationId xmlns:p14="http://schemas.microsoft.com/office/powerpoint/2010/main" val="8364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Supporting </a:t>
            </a:r>
            <a:r>
              <a:rPr lang="en-GB" b="1" dirty="0">
                <a:solidFill>
                  <a:srgbClr val="82C0D2"/>
                </a:solidFill>
              </a:rPr>
              <a:t>Schools enable children to get more help</a:t>
            </a:r>
          </a:p>
        </p:txBody>
      </p:sp>
      <p:sp>
        <p:nvSpPr>
          <p:cNvPr id="2" name="TextBox 1">
            <a:extLst>
              <a:ext uri="{FF2B5EF4-FFF2-40B4-BE49-F238E27FC236}">
                <a16:creationId xmlns:a16="http://schemas.microsoft.com/office/drawing/2014/main" id="{2029E18A-27F4-4E56-B456-B42442533C38}"/>
              </a:ext>
            </a:extLst>
          </p:cNvPr>
          <p:cNvSpPr txBox="1"/>
          <p:nvPr/>
        </p:nvSpPr>
        <p:spPr>
          <a:xfrm>
            <a:off x="393669" y="1311349"/>
            <a:ext cx="9588531" cy="2677656"/>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rgbClr val="808285"/>
                </a:solidFill>
              </a:rPr>
              <a:t>Holistic needs assessment</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Support with referrals and liaison</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Support conversations with parents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Support teaching colleagues to consider adaptations to enable the child to stay in school</a:t>
            </a:r>
          </a:p>
          <a:p>
            <a:pPr marL="285750" indent="-285750">
              <a:buFont typeface="Arial" panose="020B0604020202020204" pitchFamily="34" charset="0"/>
              <a:buChar char="•"/>
            </a:pPr>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Risk assessment, while awaiting assessment by specialist service</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Support professional challenge where necessary and appropriate</a:t>
            </a:r>
          </a:p>
          <a:p>
            <a:pPr marL="285750" indent="-285750">
              <a:buFont typeface="Arial" panose="020B0604020202020204" pitchFamily="34" charset="0"/>
              <a:buChar char="•"/>
            </a:pPr>
            <a:endParaRPr lang="en-GB" sz="1400" b="1" dirty="0">
              <a:solidFill>
                <a:srgbClr val="92D050"/>
              </a:solidFill>
            </a:endParaRPr>
          </a:p>
        </p:txBody>
      </p:sp>
    </p:spTree>
    <p:extLst>
      <p:ext uri="{BB962C8B-B14F-4D97-AF65-F5344CB8AC3E}">
        <p14:creationId xmlns:p14="http://schemas.microsoft.com/office/powerpoint/2010/main" val="313113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885"/>
            <a:ext cx="9575579" cy="733085"/>
          </a:xfrm>
        </p:spPr>
        <p:txBody>
          <a:bodyPr/>
          <a:lstStyle/>
          <a:p>
            <a:r>
              <a:rPr lang="en-GB" b="0" dirty="0">
                <a:solidFill>
                  <a:srgbClr val="FF0000"/>
                </a:solidFill>
              </a:rPr>
              <a:t>Getting </a:t>
            </a:r>
            <a:r>
              <a:rPr lang="en-GB" b="0" dirty="0">
                <a:solidFill>
                  <a:schemeClr val="tx1"/>
                </a:solidFill>
              </a:rPr>
              <a:t>Risk Support</a:t>
            </a:r>
          </a:p>
        </p:txBody>
      </p:sp>
      <p:sp>
        <p:nvSpPr>
          <p:cNvPr id="4" name="Slide Number Placeholder 3"/>
          <p:cNvSpPr>
            <a:spLocks noGrp="1"/>
          </p:cNvSpPr>
          <p:nvPr>
            <p:ph type="sldNum" sz="quarter" idx="12"/>
          </p:nvPr>
        </p:nvSpPr>
        <p:spPr>
          <a:xfrm>
            <a:off x="628650" y="6979596"/>
            <a:ext cx="339726" cy="218129"/>
          </a:xfrm>
          <a:prstGeom prst="rect">
            <a:avLst/>
          </a:prstGeom>
        </p:spPr>
        <p:txBody>
          <a:bodyPr vert="horz" lIns="0" tIns="0" rIns="0" bIns="0" rtlCol="0" anchor="t" anchorCtr="0">
            <a:noAutofit/>
          </a:bodyPr>
          <a:lstStyle>
            <a:defPPr>
              <a:defRPr lang="en-US"/>
            </a:defPPr>
            <a:lvl1pPr marL="0" algn="l" defTabSz="1043056" rtl="0" eaLnBrk="1" latinLnBrk="0" hangingPunct="1">
              <a:defRPr sz="1100" b="1" kern="1200">
                <a:solidFill>
                  <a:srgbClr val="ED1A37"/>
                </a:solidFill>
                <a:latin typeface="Arial" pitchFamily="34" charset="0"/>
                <a:ea typeface="+mn-ea"/>
                <a:cs typeface="Arial"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EB0F7010-E999-4FC2-AE85-B5FFBD58F110}" type="slidenum">
              <a:rPr lang="en-GB" smtClean="0"/>
              <a:pPr/>
              <a:t>14</a:t>
            </a:fld>
            <a:endParaRPr lang="en-GB" dirty="0"/>
          </a:p>
        </p:txBody>
      </p:sp>
      <p:sp>
        <p:nvSpPr>
          <p:cNvPr id="6" name="Rectangle 5">
            <a:extLst>
              <a:ext uri="{FF2B5EF4-FFF2-40B4-BE49-F238E27FC236}">
                <a16:creationId xmlns:a16="http://schemas.microsoft.com/office/drawing/2014/main" id="{90438193-F4C2-455B-A90F-1B9079AB30BF}"/>
              </a:ext>
            </a:extLst>
          </p:cNvPr>
          <p:cNvSpPr/>
          <p:nvPr/>
        </p:nvSpPr>
        <p:spPr>
          <a:xfrm>
            <a:off x="628650" y="1009650"/>
            <a:ext cx="8623189" cy="3182923"/>
          </a:xfrm>
          <a:prstGeom prst="rect">
            <a:avLst/>
          </a:prstGeom>
        </p:spPr>
        <p:txBody>
          <a:bodyPr wrap="square">
            <a:spAutoFit/>
          </a:bodyPr>
          <a:lstStyle/>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p:txBody>
      </p:sp>
      <p:sp>
        <p:nvSpPr>
          <p:cNvPr id="7" name="Curved Down Arrow 17">
            <a:extLst>
              <a:ext uri="{FF2B5EF4-FFF2-40B4-BE49-F238E27FC236}">
                <a16:creationId xmlns:a16="http://schemas.microsoft.com/office/drawing/2014/main" id="{FC7FEAF1-C56E-4DFE-ABCB-61873741062F}"/>
              </a:ext>
            </a:extLst>
          </p:cNvPr>
          <p:cNvSpPr/>
          <p:nvPr/>
        </p:nvSpPr>
        <p:spPr>
          <a:xfrm rot="10800000">
            <a:off x="475713" y="2787952"/>
            <a:ext cx="9881452" cy="3839371"/>
          </a:xfrm>
          <a:prstGeom prst="curvedDownArrow">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TextBox 12">
            <a:extLst>
              <a:ext uri="{FF2B5EF4-FFF2-40B4-BE49-F238E27FC236}">
                <a16:creationId xmlns:a16="http://schemas.microsoft.com/office/drawing/2014/main" id="{325E23DB-6A0D-41D9-9CD6-7023D174E35C}"/>
              </a:ext>
            </a:extLst>
          </p:cNvPr>
          <p:cNvSpPr txBox="1"/>
          <p:nvPr/>
        </p:nvSpPr>
        <p:spPr>
          <a:xfrm rot="3204986">
            <a:off x="726419" y="4531416"/>
            <a:ext cx="2664278" cy="415498"/>
          </a:xfrm>
          <a:prstGeom prst="rect">
            <a:avLst/>
          </a:prstGeom>
          <a:noFill/>
        </p:spPr>
        <p:txBody>
          <a:bodyPr wrap="square" rtlCol="0">
            <a:spAutoFit/>
          </a:bodyPr>
          <a:lstStyle/>
          <a:p>
            <a:r>
              <a:rPr lang="en-GB" dirty="0">
                <a:solidFill>
                  <a:schemeClr val="bg1"/>
                </a:solidFill>
              </a:rPr>
              <a:t>Social Care </a:t>
            </a:r>
          </a:p>
        </p:txBody>
      </p:sp>
      <p:sp>
        <p:nvSpPr>
          <p:cNvPr id="11" name="TextBox 10">
            <a:extLst>
              <a:ext uri="{FF2B5EF4-FFF2-40B4-BE49-F238E27FC236}">
                <a16:creationId xmlns:a16="http://schemas.microsoft.com/office/drawing/2014/main" id="{EAD706F0-21A5-4EF4-9984-F8D142806AEF}"/>
              </a:ext>
            </a:extLst>
          </p:cNvPr>
          <p:cNvSpPr txBox="1"/>
          <p:nvPr/>
        </p:nvSpPr>
        <p:spPr>
          <a:xfrm rot="18723230">
            <a:off x="8225200" y="3983306"/>
            <a:ext cx="2664278" cy="415498"/>
          </a:xfrm>
          <a:prstGeom prst="rect">
            <a:avLst/>
          </a:prstGeom>
          <a:noFill/>
        </p:spPr>
        <p:txBody>
          <a:bodyPr wrap="square" rtlCol="0">
            <a:spAutoFit/>
          </a:bodyPr>
          <a:lstStyle/>
          <a:p>
            <a:r>
              <a:rPr lang="en-GB" dirty="0">
                <a:solidFill>
                  <a:schemeClr val="bg1"/>
                </a:solidFill>
              </a:rPr>
              <a:t>Youth Justice</a:t>
            </a:r>
          </a:p>
        </p:txBody>
      </p:sp>
      <p:sp>
        <p:nvSpPr>
          <p:cNvPr id="3" name="TextBox 2">
            <a:extLst>
              <a:ext uri="{FF2B5EF4-FFF2-40B4-BE49-F238E27FC236}">
                <a16:creationId xmlns:a16="http://schemas.microsoft.com/office/drawing/2014/main" id="{7F6EFB5D-032B-4F8A-AD7D-EB09FBF3F461}"/>
              </a:ext>
            </a:extLst>
          </p:cNvPr>
          <p:cNvSpPr txBox="1"/>
          <p:nvPr/>
        </p:nvSpPr>
        <p:spPr>
          <a:xfrm>
            <a:off x="628650" y="1191291"/>
            <a:ext cx="10095745" cy="1200329"/>
          </a:xfrm>
          <a:prstGeom prst="rect">
            <a:avLst/>
          </a:prstGeom>
          <a:noFill/>
        </p:spPr>
        <p:txBody>
          <a:bodyPr wrap="square" rtlCol="0">
            <a:spAutoFit/>
          </a:bodyPr>
          <a:lstStyle/>
          <a:p>
            <a:r>
              <a:rPr lang="en-GB" sz="1800" b="1" dirty="0"/>
              <a:t>The Appropriate professional to provide health advice to safeguarding procedures</a:t>
            </a:r>
            <a:r>
              <a:rPr lang="en-GB" sz="1800" dirty="0"/>
              <a:t>, including child protection meetings, is the professional who knows the individual child and family best and who can therefore provide the best possible advice to inform decision making. </a:t>
            </a:r>
          </a:p>
          <a:p>
            <a:r>
              <a:rPr lang="en-GB" sz="1800" b="1" dirty="0"/>
              <a:t>In </a:t>
            </a:r>
            <a:r>
              <a:rPr lang="en-GB" sz="1800" b="1" dirty="0">
                <a:solidFill>
                  <a:srgbClr val="FF0000"/>
                </a:solidFill>
              </a:rPr>
              <a:t>some </a:t>
            </a:r>
            <a:r>
              <a:rPr lang="en-GB" sz="1800" b="1" dirty="0"/>
              <a:t>instances this will be the School Nurse.</a:t>
            </a:r>
            <a:endParaRPr lang="en-GB" sz="1800" b="1" dirty="0">
              <a:solidFill>
                <a:srgbClr val="808285"/>
              </a:solidFill>
            </a:endParaRPr>
          </a:p>
        </p:txBody>
      </p:sp>
      <p:sp>
        <p:nvSpPr>
          <p:cNvPr id="8" name="TextBox 7">
            <a:extLst>
              <a:ext uri="{FF2B5EF4-FFF2-40B4-BE49-F238E27FC236}">
                <a16:creationId xmlns:a16="http://schemas.microsoft.com/office/drawing/2014/main" id="{DFE945A7-0C12-49F6-9F08-EC6BC999050E}"/>
              </a:ext>
            </a:extLst>
          </p:cNvPr>
          <p:cNvSpPr txBox="1"/>
          <p:nvPr/>
        </p:nvSpPr>
        <p:spPr>
          <a:xfrm>
            <a:off x="2691806" y="3138853"/>
            <a:ext cx="2614205" cy="830997"/>
          </a:xfrm>
          <a:prstGeom prst="rect">
            <a:avLst/>
          </a:prstGeom>
          <a:noFill/>
        </p:spPr>
        <p:txBody>
          <a:bodyPr wrap="square" rtlCol="0">
            <a:spAutoFit/>
          </a:bodyPr>
          <a:lstStyle/>
          <a:p>
            <a:r>
              <a:rPr lang="en-GB" sz="1600" dirty="0"/>
              <a:t>Share our information in line with good information governance.</a:t>
            </a:r>
            <a:endParaRPr lang="en-GB" sz="1600" dirty="0">
              <a:solidFill>
                <a:srgbClr val="808285"/>
              </a:solidFill>
            </a:endParaRPr>
          </a:p>
        </p:txBody>
      </p:sp>
      <p:sp>
        <p:nvSpPr>
          <p:cNvPr id="10" name="TextBox 9">
            <a:extLst>
              <a:ext uri="{FF2B5EF4-FFF2-40B4-BE49-F238E27FC236}">
                <a16:creationId xmlns:a16="http://schemas.microsoft.com/office/drawing/2014/main" id="{C8C0EF46-9DE4-4A1E-BC8D-4785F9515125}"/>
              </a:ext>
            </a:extLst>
          </p:cNvPr>
          <p:cNvSpPr txBox="1"/>
          <p:nvPr/>
        </p:nvSpPr>
        <p:spPr>
          <a:xfrm>
            <a:off x="4271494" y="5423507"/>
            <a:ext cx="2442826" cy="830997"/>
          </a:xfrm>
          <a:prstGeom prst="rect">
            <a:avLst/>
          </a:prstGeom>
          <a:noFill/>
        </p:spPr>
        <p:txBody>
          <a:bodyPr wrap="square" rtlCol="0">
            <a:spAutoFit/>
          </a:bodyPr>
          <a:lstStyle/>
          <a:p>
            <a:pPr algn="ctr"/>
            <a:r>
              <a:rPr lang="en-GB" sz="1600" b="1" dirty="0"/>
              <a:t>Children and young people must have a voice</a:t>
            </a:r>
            <a:endParaRPr lang="en-GB" sz="1600" b="1" dirty="0">
              <a:solidFill>
                <a:srgbClr val="808285"/>
              </a:solidFill>
            </a:endParaRPr>
          </a:p>
        </p:txBody>
      </p:sp>
      <p:sp>
        <p:nvSpPr>
          <p:cNvPr id="18" name="Rectangle 17">
            <a:extLst>
              <a:ext uri="{FF2B5EF4-FFF2-40B4-BE49-F238E27FC236}">
                <a16:creationId xmlns:a16="http://schemas.microsoft.com/office/drawing/2014/main" id="{EDA5FD3B-BA85-4F12-9548-D26402C19A76}"/>
              </a:ext>
            </a:extLst>
          </p:cNvPr>
          <p:cNvSpPr/>
          <p:nvPr/>
        </p:nvSpPr>
        <p:spPr>
          <a:xfrm>
            <a:off x="3800909" y="4731302"/>
            <a:ext cx="3231059" cy="584775"/>
          </a:xfrm>
          <a:prstGeom prst="rect">
            <a:avLst/>
          </a:prstGeom>
        </p:spPr>
        <p:txBody>
          <a:bodyPr wrap="square">
            <a:spAutoFit/>
          </a:bodyPr>
          <a:lstStyle/>
          <a:p>
            <a:pPr algn="ctr"/>
            <a:r>
              <a:rPr lang="en-GB" sz="1600" dirty="0"/>
              <a:t>The child or young person must be seen in the context of a family</a:t>
            </a:r>
          </a:p>
        </p:txBody>
      </p:sp>
      <p:sp>
        <p:nvSpPr>
          <p:cNvPr id="19" name="TextBox 18">
            <a:extLst>
              <a:ext uri="{FF2B5EF4-FFF2-40B4-BE49-F238E27FC236}">
                <a16:creationId xmlns:a16="http://schemas.microsoft.com/office/drawing/2014/main" id="{CF854EB6-1D16-4583-BAD9-D896BF04E158}"/>
              </a:ext>
            </a:extLst>
          </p:cNvPr>
          <p:cNvSpPr txBox="1"/>
          <p:nvPr/>
        </p:nvSpPr>
        <p:spPr>
          <a:xfrm>
            <a:off x="5520881" y="2752882"/>
            <a:ext cx="3945264" cy="1077218"/>
          </a:xfrm>
          <a:prstGeom prst="rect">
            <a:avLst/>
          </a:prstGeom>
          <a:noFill/>
        </p:spPr>
        <p:txBody>
          <a:bodyPr wrap="square" rtlCol="0">
            <a:spAutoFit/>
          </a:bodyPr>
          <a:lstStyle/>
          <a:p>
            <a:pPr algn="ctr"/>
            <a:r>
              <a:rPr lang="en-GB" sz="1600" dirty="0"/>
              <a:t>All children and young people have the right to protection from neglect, abuse and exploitation their welfare is paramount</a:t>
            </a:r>
            <a:endParaRPr lang="en-GB" sz="1600" dirty="0">
              <a:solidFill>
                <a:srgbClr val="808285"/>
              </a:solidFill>
            </a:endParaRPr>
          </a:p>
        </p:txBody>
      </p:sp>
      <p:sp>
        <p:nvSpPr>
          <p:cNvPr id="5" name="Up Arrow Callout 4"/>
          <p:cNvSpPr/>
          <p:nvPr/>
        </p:nvSpPr>
        <p:spPr>
          <a:xfrm>
            <a:off x="628650" y="6447740"/>
            <a:ext cx="9728515" cy="67696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RISK MANAGEMENT </a:t>
            </a:r>
          </a:p>
        </p:txBody>
      </p:sp>
    </p:spTree>
    <p:extLst>
      <p:ext uri="{BB962C8B-B14F-4D97-AF65-F5344CB8AC3E}">
        <p14:creationId xmlns:p14="http://schemas.microsoft.com/office/powerpoint/2010/main" val="118074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Supporting </a:t>
            </a:r>
            <a:r>
              <a:rPr lang="en-GB" b="1" dirty="0">
                <a:solidFill>
                  <a:srgbClr val="82C0D2"/>
                </a:solidFill>
              </a:rPr>
              <a:t>Schools in ensuring risks to safety are removed or mitigated</a:t>
            </a:r>
          </a:p>
        </p:txBody>
      </p:sp>
      <p:sp>
        <p:nvSpPr>
          <p:cNvPr id="2" name="TextBox 1">
            <a:extLst>
              <a:ext uri="{FF2B5EF4-FFF2-40B4-BE49-F238E27FC236}">
                <a16:creationId xmlns:a16="http://schemas.microsoft.com/office/drawing/2014/main" id="{2029E18A-27F4-4E56-B456-B42442533C38}"/>
              </a:ext>
            </a:extLst>
          </p:cNvPr>
          <p:cNvSpPr txBox="1"/>
          <p:nvPr/>
        </p:nvSpPr>
        <p:spPr>
          <a:xfrm>
            <a:off x="495253" y="1197691"/>
            <a:ext cx="9588531" cy="954107"/>
          </a:xfrm>
          <a:prstGeom prst="rect">
            <a:avLst/>
          </a:prstGeom>
          <a:noFill/>
        </p:spPr>
        <p:txBody>
          <a:bodyPr wrap="square" rtlCol="0">
            <a:spAutoFit/>
          </a:bodyPr>
          <a:lstStyle/>
          <a:p>
            <a:r>
              <a:rPr lang="en-GB" sz="1400" dirty="0">
                <a:solidFill>
                  <a:srgbClr val="808285"/>
                </a:solidFill>
              </a:rPr>
              <a:t>ECFWS will undertake a holistic health needs assessment with all children where there as concerns about risk to safety and work with the school and relevant partners to ensure those risks to safety are removed or mitigated as part of a shared action plan,</a:t>
            </a:r>
          </a:p>
          <a:p>
            <a:endParaRPr lang="en-GB" sz="1400" b="1" dirty="0">
              <a:solidFill>
                <a:srgbClr val="92D050"/>
              </a:solidFill>
            </a:endParaRPr>
          </a:p>
        </p:txBody>
      </p:sp>
    </p:spTree>
    <p:extLst>
      <p:ext uri="{BB962C8B-B14F-4D97-AF65-F5344CB8AC3E}">
        <p14:creationId xmlns:p14="http://schemas.microsoft.com/office/powerpoint/2010/main" val="605526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5253" y="489663"/>
            <a:ext cx="9791701" cy="415498"/>
          </a:xfrm>
          <a:prstGeom prst="rect">
            <a:avLst/>
          </a:prstGeom>
          <a:noFill/>
        </p:spPr>
        <p:txBody>
          <a:bodyPr wrap="square" rtlCol="0">
            <a:spAutoFit/>
          </a:bodyPr>
          <a:lstStyle/>
          <a:p>
            <a:r>
              <a:rPr lang="en-GB" b="1" dirty="0">
                <a:solidFill>
                  <a:srgbClr val="FF0000"/>
                </a:solidFill>
              </a:rPr>
              <a:t>Contact details </a:t>
            </a:r>
            <a:r>
              <a:rPr lang="en-GB" b="1" dirty="0">
                <a:solidFill>
                  <a:srgbClr val="82C0D2"/>
                </a:solidFill>
              </a:rPr>
              <a:t>for School aged services</a:t>
            </a:r>
          </a:p>
        </p:txBody>
      </p:sp>
      <p:sp>
        <p:nvSpPr>
          <p:cNvPr id="2" name="TextBox 1">
            <a:extLst>
              <a:ext uri="{FF2B5EF4-FFF2-40B4-BE49-F238E27FC236}">
                <a16:creationId xmlns:a16="http://schemas.microsoft.com/office/drawing/2014/main" id="{2029E18A-27F4-4E56-B456-B42442533C38}"/>
              </a:ext>
            </a:extLst>
          </p:cNvPr>
          <p:cNvSpPr txBox="1"/>
          <p:nvPr/>
        </p:nvSpPr>
        <p:spPr>
          <a:xfrm>
            <a:off x="495253" y="1312138"/>
            <a:ext cx="9588531" cy="2462213"/>
          </a:xfrm>
          <a:prstGeom prst="rect">
            <a:avLst/>
          </a:prstGeom>
          <a:noFill/>
        </p:spPr>
        <p:txBody>
          <a:bodyPr wrap="square" rtlCol="0">
            <a:spAutoFit/>
          </a:bodyPr>
          <a:lstStyle/>
          <a:p>
            <a:r>
              <a:rPr lang="en-GB" sz="1400" b="1" dirty="0">
                <a:solidFill>
                  <a:srgbClr val="808285"/>
                </a:solidFill>
              </a:rPr>
              <a:t>SPOC:</a:t>
            </a:r>
          </a:p>
          <a:p>
            <a:endParaRPr lang="en-GB" sz="1400" dirty="0">
              <a:solidFill>
                <a:srgbClr val="808285"/>
              </a:solidFill>
            </a:endParaRPr>
          </a:p>
          <a:p>
            <a:r>
              <a:rPr lang="nb-NO" sz="1400" dirty="0">
                <a:solidFill>
                  <a:srgbClr val="808285"/>
                </a:solidFill>
              </a:rPr>
              <a:t>Mid Essex: 0300 247 0014 – Kate Walder (school aged lead) </a:t>
            </a:r>
            <a:endParaRPr lang="en-GB" sz="1400" dirty="0">
              <a:solidFill>
                <a:srgbClr val="808285"/>
              </a:solidFill>
            </a:endParaRPr>
          </a:p>
          <a:p>
            <a:endParaRPr lang="en-GB" sz="1400" dirty="0">
              <a:solidFill>
                <a:srgbClr val="808285"/>
              </a:solidFill>
            </a:endParaRPr>
          </a:p>
          <a:p>
            <a:r>
              <a:rPr lang="en-GB" sz="1400" dirty="0">
                <a:solidFill>
                  <a:srgbClr val="808285"/>
                </a:solidFill>
              </a:rPr>
              <a:t>North Essex: 0300 247 0015 – Thea Roper </a:t>
            </a:r>
            <a:r>
              <a:rPr lang="nb-NO" sz="1400" dirty="0">
                <a:solidFill>
                  <a:srgbClr val="808285"/>
                </a:solidFill>
              </a:rPr>
              <a:t>(school aged lead) </a:t>
            </a:r>
            <a:endParaRPr lang="en-GB" sz="1400" dirty="0">
              <a:solidFill>
                <a:srgbClr val="808285"/>
              </a:solidFill>
            </a:endParaRPr>
          </a:p>
          <a:p>
            <a:endParaRPr lang="en-GB" sz="1400" dirty="0">
              <a:solidFill>
                <a:srgbClr val="808285"/>
              </a:solidFill>
            </a:endParaRPr>
          </a:p>
          <a:p>
            <a:r>
              <a:rPr lang="en-GB" sz="1400" dirty="0">
                <a:solidFill>
                  <a:srgbClr val="808285"/>
                </a:solidFill>
              </a:rPr>
              <a:t>South Essex: 0300 247 0013 - Katie Walford </a:t>
            </a:r>
            <a:r>
              <a:rPr lang="nb-NO" sz="1400" dirty="0">
                <a:solidFill>
                  <a:srgbClr val="808285"/>
                </a:solidFill>
              </a:rPr>
              <a:t>(school aged lead) </a:t>
            </a:r>
            <a:endParaRPr lang="en-GB" sz="1400" dirty="0">
              <a:solidFill>
                <a:srgbClr val="808285"/>
              </a:solidFill>
            </a:endParaRPr>
          </a:p>
          <a:p>
            <a:endParaRPr lang="en-GB" sz="1400" dirty="0">
              <a:solidFill>
                <a:srgbClr val="808285"/>
              </a:solidFill>
            </a:endParaRPr>
          </a:p>
          <a:p>
            <a:r>
              <a:rPr lang="de-DE" sz="1400" dirty="0">
                <a:solidFill>
                  <a:srgbClr val="808285"/>
                </a:solidFill>
              </a:rPr>
              <a:t>West Essex: 0300 247 0122- Hayley Freeth </a:t>
            </a:r>
            <a:r>
              <a:rPr lang="nb-NO" sz="1400" dirty="0">
                <a:solidFill>
                  <a:srgbClr val="808285"/>
                </a:solidFill>
              </a:rPr>
              <a:t>(school aged lead) </a:t>
            </a:r>
            <a:endParaRPr lang="de-DE" sz="1400" dirty="0">
              <a:solidFill>
                <a:srgbClr val="808285"/>
              </a:solidFill>
            </a:endParaRPr>
          </a:p>
          <a:p>
            <a:endParaRPr lang="en-GB" sz="1400" dirty="0">
              <a:solidFill>
                <a:srgbClr val="808285"/>
              </a:solidFill>
            </a:endParaRPr>
          </a:p>
          <a:p>
            <a:endParaRPr lang="en-GB" sz="1400" b="1" dirty="0">
              <a:solidFill>
                <a:srgbClr val="92D050"/>
              </a:solidFill>
            </a:endParaRPr>
          </a:p>
        </p:txBody>
      </p:sp>
    </p:spTree>
    <p:extLst>
      <p:ext uri="{BB962C8B-B14F-4D97-AF65-F5344CB8AC3E}">
        <p14:creationId xmlns:p14="http://schemas.microsoft.com/office/powerpoint/2010/main" val="103356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Interface </a:t>
            </a:r>
            <a:r>
              <a:rPr lang="en-GB" b="1" dirty="0">
                <a:solidFill>
                  <a:srgbClr val="82C0D2"/>
                </a:solidFill>
              </a:rPr>
              <a:t>between ECFWS and Schools 1/2</a:t>
            </a:r>
          </a:p>
        </p:txBody>
      </p:sp>
      <p:sp>
        <p:nvSpPr>
          <p:cNvPr id="6" name="TextBox 5">
            <a:extLst>
              <a:ext uri="{FF2B5EF4-FFF2-40B4-BE49-F238E27FC236}">
                <a16:creationId xmlns:a16="http://schemas.microsoft.com/office/drawing/2014/main" id="{9EA5F07A-0F0E-45FD-9251-464037219E50}"/>
              </a:ext>
            </a:extLst>
          </p:cNvPr>
          <p:cNvSpPr txBox="1"/>
          <p:nvPr/>
        </p:nvSpPr>
        <p:spPr>
          <a:xfrm>
            <a:off x="415909" y="942432"/>
            <a:ext cx="9747220" cy="2985433"/>
          </a:xfrm>
          <a:prstGeom prst="rect">
            <a:avLst/>
          </a:prstGeom>
          <a:noFill/>
        </p:spPr>
        <p:txBody>
          <a:bodyPr wrap="square" rtlCol="0">
            <a:spAutoFit/>
          </a:bodyPr>
          <a:lstStyle/>
          <a:p>
            <a:r>
              <a:rPr lang="en-GB" sz="1400" dirty="0">
                <a:solidFill>
                  <a:srgbClr val="808285"/>
                </a:solidFill>
              </a:rPr>
              <a:t>ECFWS is commissioned by Essex County Council to deliver the Healthy Child Programme and Children Centre services across Essex, excluding Thurrock And Southend-On-Sea. This public health commissioned services is a combination of </a:t>
            </a:r>
            <a:r>
              <a:rPr lang="en-GB" sz="1400" dirty="0">
                <a:solidFill>
                  <a:schemeClr val="tx1">
                    <a:lumMod val="50000"/>
                    <a:lumOff val="50000"/>
                  </a:schemeClr>
                </a:solidFill>
              </a:rPr>
              <a:t>surveillance measures, universal health promotion and outcome focused social prescribing and brief intervention. Schools are our key partner in identifying, engaging and supporting families.</a:t>
            </a:r>
          </a:p>
          <a:p>
            <a:endParaRPr lang="en-GB" sz="1400" dirty="0">
              <a:solidFill>
                <a:schemeClr val="tx1">
                  <a:lumMod val="50000"/>
                  <a:lumOff val="50000"/>
                </a:schemeClr>
              </a:solidFill>
            </a:endParaRPr>
          </a:p>
          <a:p>
            <a:r>
              <a:rPr lang="en-GB" sz="1400" b="1" dirty="0">
                <a:solidFill>
                  <a:srgbClr val="FF0000"/>
                </a:solidFill>
              </a:rPr>
              <a:t>Surveillance Measures </a:t>
            </a:r>
            <a:r>
              <a:rPr lang="en-GB" sz="1400" b="0" dirty="0">
                <a:solidFill>
                  <a:schemeClr val="tx1">
                    <a:lumMod val="50000"/>
                    <a:lumOff val="50000"/>
                  </a:schemeClr>
                </a:solidFill>
              </a:rPr>
              <a:t>take place at key transition or ‘tipping’ points in a families life, presenting opportunities to capitalise on change motivations</a:t>
            </a:r>
          </a:p>
          <a:p>
            <a:endParaRPr lang="en-GB" sz="1400" b="1" dirty="0">
              <a:solidFill>
                <a:srgbClr val="FF0000"/>
              </a:solidFill>
            </a:endParaRPr>
          </a:p>
          <a:p>
            <a:r>
              <a:rPr lang="en-GB" sz="1400" b="1" dirty="0">
                <a:solidFill>
                  <a:srgbClr val="FF0000"/>
                </a:solidFill>
              </a:rPr>
              <a:t>:</a:t>
            </a:r>
          </a:p>
          <a:p>
            <a:endParaRPr lang="en-GB" sz="1400" dirty="0">
              <a:solidFill>
                <a:schemeClr val="tx1">
                  <a:lumMod val="50000"/>
                  <a:lumOff val="50000"/>
                </a:schemeClr>
              </a:solidFill>
            </a:endParaRPr>
          </a:p>
          <a:p>
            <a:pPr marL="285750" indent="-285750">
              <a:buFont typeface="Arial" panose="020B0604020202020204" pitchFamily="34" charset="0"/>
              <a:buChar char="•"/>
            </a:pPr>
            <a:endParaRPr lang="en-GB" sz="1600" dirty="0">
              <a:solidFill>
                <a:srgbClr val="808285"/>
              </a:solidFill>
            </a:endParaRPr>
          </a:p>
          <a:p>
            <a:endParaRPr lang="en-GB" sz="1600" dirty="0">
              <a:solidFill>
                <a:srgbClr val="808285"/>
              </a:solidFill>
            </a:endParaRPr>
          </a:p>
          <a:p>
            <a:pPr marL="285750" indent="-285750">
              <a:buFont typeface="Arial" panose="020B0604020202020204" pitchFamily="34" charset="0"/>
              <a:buChar char="•"/>
            </a:pPr>
            <a:endParaRPr lang="en-GB" sz="1600" dirty="0">
              <a:solidFill>
                <a:srgbClr val="808285"/>
              </a:solidFill>
            </a:endParaRPr>
          </a:p>
        </p:txBody>
      </p:sp>
      <p:graphicFrame>
        <p:nvGraphicFramePr>
          <p:cNvPr id="9" name="Table 9">
            <a:extLst>
              <a:ext uri="{FF2B5EF4-FFF2-40B4-BE49-F238E27FC236}">
                <a16:creationId xmlns:a16="http://schemas.microsoft.com/office/drawing/2014/main" id="{179050FF-4FE1-4BD8-843F-D92C0DDD1192}"/>
              </a:ext>
            </a:extLst>
          </p:cNvPr>
          <p:cNvGraphicFramePr>
            <a:graphicFrameLocks noGrp="1"/>
          </p:cNvGraphicFramePr>
          <p:nvPr>
            <p:extLst>
              <p:ext uri="{D42A27DB-BD31-4B8C-83A1-F6EECF244321}">
                <p14:modId xmlns:p14="http://schemas.microsoft.com/office/powerpoint/2010/main" val="191830054"/>
              </p:ext>
            </p:extLst>
          </p:nvPr>
        </p:nvGraphicFramePr>
        <p:xfrm>
          <a:off x="415909" y="2561431"/>
          <a:ext cx="9399324" cy="1219200"/>
        </p:xfrm>
        <a:graphic>
          <a:graphicData uri="http://schemas.openxmlformats.org/drawingml/2006/table">
            <a:tbl>
              <a:tblPr firstRow="1" bandRow="1">
                <a:tableStyleId>{5C22544A-7EE6-4342-B048-85BDC9FD1C3A}</a:tableStyleId>
              </a:tblPr>
              <a:tblGrid>
                <a:gridCol w="4699662">
                  <a:extLst>
                    <a:ext uri="{9D8B030D-6E8A-4147-A177-3AD203B41FA5}">
                      <a16:colId xmlns:a16="http://schemas.microsoft.com/office/drawing/2014/main" val="504984534"/>
                    </a:ext>
                  </a:extLst>
                </a:gridCol>
                <a:gridCol w="4699662">
                  <a:extLst>
                    <a:ext uri="{9D8B030D-6E8A-4147-A177-3AD203B41FA5}">
                      <a16:colId xmlns:a16="http://schemas.microsoft.com/office/drawing/2014/main" val="3323375655"/>
                    </a:ext>
                  </a:extLst>
                </a:gridCol>
              </a:tblGrid>
              <a:tr h="230201">
                <a:tc>
                  <a:txBody>
                    <a:bodyPr/>
                    <a:lstStyle/>
                    <a:p>
                      <a:pPr marL="285750" indent="-285750">
                        <a:buFont typeface="Arial" panose="020B0604020202020204" pitchFamily="34" charset="0"/>
                        <a:buChar char="•"/>
                      </a:pPr>
                      <a:r>
                        <a:rPr lang="en-GB" sz="1400" b="0" dirty="0">
                          <a:solidFill>
                            <a:schemeClr val="tx1">
                              <a:lumMod val="50000"/>
                              <a:lumOff val="50000"/>
                            </a:schemeClr>
                          </a:solidFill>
                        </a:rPr>
                        <a:t>School Entry NCMP</a:t>
                      </a:r>
                    </a:p>
                  </a:txBody>
                  <a:tcPr>
                    <a:solidFill>
                      <a:schemeClr val="bg1"/>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455875549"/>
                  </a:ext>
                </a:extLst>
              </a:tr>
              <a:tr h="230201">
                <a:tc>
                  <a:txBody>
                    <a:bodyPr/>
                    <a:lstStyle/>
                    <a:p>
                      <a:pPr marL="285750" indent="-285750">
                        <a:buFont typeface="Arial" panose="020B0604020202020204" pitchFamily="34" charset="0"/>
                        <a:buChar char="•"/>
                      </a:pPr>
                      <a:r>
                        <a:rPr lang="en-GB" sz="1400" b="0" dirty="0">
                          <a:solidFill>
                            <a:schemeClr val="tx1">
                              <a:lumMod val="50000"/>
                              <a:lumOff val="50000"/>
                            </a:schemeClr>
                          </a:solidFill>
                        </a:rPr>
                        <a:t>Year 6 NCMP</a:t>
                      </a:r>
                    </a:p>
                  </a:txBody>
                  <a:tcPr>
                    <a:solidFill>
                      <a:schemeClr val="bg1"/>
                    </a:solidFill>
                  </a:tcPr>
                </a:tc>
                <a:tc>
                  <a:txBody>
                    <a:bodyPr/>
                    <a:lstStyle/>
                    <a:p>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484616682"/>
                  </a:ext>
                </a:extLst>
              </a:tr>
              <a:tr h="230201">
                <a:tc>
                  <a:txBody>
                    <a:bodyPr/>
                    <a:lstStyle/>
                    <a:p>
                      <a:pPr marL="285750" indent="-285750">
                        <a:buFont typeface="Arial" panose="020B0604020202020204" pitchFamily="34" charset="0"/>
                        <a:buChar char="•"/>
                      </a:pPr>
                      <a:r>
                        <a:rPr lang="en-GB" sz="1400" b="0" dirty="0">
                          <a:solidFill>
                            <a:schemeClr val="tx1">
                              <a:lumMod val="50000"/>
                              <a:lumOff val="50000"/>
                            </a:schemeClr>
                          </a:solidFill>
                        </a:rPr>
                        <a:t>12-13 year old health promotion contact</a:t>
                      </a:r>
                    </a:p>
                  </a:txBody>
                  <a:tcPr>
                    <a:solidFill>
                      <a:schemeClr val="bg1"/>
                    </a:solidFill>
                  </a:tcPr>
                </a:tc>
                <a:tc>
                  <a:txBody>
                    <a:bodyPr/>
                    <a:lstStyle/>
                    <a:p>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2626127908"/>
                  </a:ext>
                </a:extLst>
              </a:tr>
              <a:tr h="230201">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1400" b="0" dirty="0">
                        <a:solidFill>
                          <a:schemeClr val="tx1">
                            <a:lumMod val="50000"/>
                            <a:lumOff val="50000"/>
                          </a:schemeClr>
                        </a:solidFill>
                      </a:endParaRPr>
                    </a:p>
                  </a:txBody>
                  <a:tcPr>
                    <a:solidFill>
                      <a:schemeClr val="bg1"/>
                    </a:solidFill>
                  </a:tcPr>
                </a:tc>
                <a:tc>
                  <a:txBody>
                    <a:bodyPr/>
                    <a:lstStyle/>
                    <a:p>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2165340158"/>
                  </a:ext>
                </a:extLst>
              </a:tr>
            </a:tbl>
          </a:graphicData>
        </a:graphic>
      </p:graphicFrame>
      <p:sp>
        <p:nvSpPr>
          <p:cNvPr id="13" name="TextBox 12">
            <a:extLst>
              <a:ext uri="{FF2B5EF4-FFF2-40B4-BE49-F238E27FC236}">
                <a16:creationId xmlns:a16="http://schemas.microsoft.com/office/drawing/2014/main" id="{54D0A99D-D6E7-46E2-B62B-DF8F2EFAF44F}"/>
              </a:ext>
            </a:extLst>
          </p:cNvPr>
          <p:cNvSpPr txBox="1"/>
          <p:nvPr/>
        </p:nvSpPr>
        <p:spPr>
          <a:xfrm>
            <a:off x="350781" y="3628627"/>
            <a:ext cx="10091224" cy="523220"/>
          </a:xfrm>
          <a:prstGeom prst="rect">
            <a:avLst/>
          </a:prstGeom>
          <a:noFill/>
        </p:spPr>
        <p:txBody>
          <a:bodyPr wrap="none" rtlCol="0">
            <a:spAutoFit/>
          </a:bodyPr>
          <a:lstStyle/>
          <a:p>
            <a:r>
              <a:rPr lang="en-GB" sz="1400" b="1" dirty="0">
                <a:solidFill>
                  <a:srgbClr val="FF0000"/>
                </a:solidFill>
              </a:rPr>
              <a:t>Universal Health promotion</a:t>
            </a:r>
            <a:r>
              <a:rPr lang="en-GB" sz="1400" dirty="0">
                <a:solidFill>
                  <a:srgbClr val="FF0000"/>
                </a:solidFill>
              </a:rPr>
              <a:t> </a:t>
            </a:r>
            <a:r>
              <a:rPr lang="en-GB" sz="1400" dirty="0">
                <a:solidFill>
                  <a:schemeClr val="tx1">
                    <a:lumMod val="50000"/>
                    <a:lumOff val="50000"/>
                  </a:schemeClr>
                </a:solidFill>
              </a:rPr>
              <a:t>delivered in a variety of mediums, through partnerships and communities and within Family Hub</a:t>
            </a:r>
          </a:p>
          <a:p>
            <a:r>
              <a:rPr lang="en-GB" sz="1400" dirty="0">
                <a:solidFill>
                  <a:schemeClr val="tx1">
                    <a:lumMod val="50000"/>
                    <a:lumOff val="50000"/>
                  </a:schemeClr>
                </a:solidFill>
              </a:rPr>
              <a:t>and delivery sites</a:t>
            </a:r>
          </a:p>
        </p:txBody>
      </p:sp>
      <p:graphicFrame>
        <p:nvGraphicFramePr>
          <p:cNvPr id="14" name="Table 14">
            <a:extLst>
              <a:ext uri="{FF2B5EF4-FFF2-40B4-BE49-F238E27FC236}">
                <a16:creationId xmlns:a16="http://schemas.microsoft.com/office/drawing/2014/main" id="{8BA435C6-3FF5-485E-9975-7AAA557C0B17}"/>
              </a:ext>
            </a:extLst>
          </p:cNvPr>
          <p:cNvGraphicFramePr>
            <a:graphicFrameLocks noGrp="1"/>
          </p:cNvGraphicFramePr>
          <p:nvPr>
            <p:extLst>
              <p:ext uri="{D42A27DB-BD31-4B8C-83A1-F6EECF244321}">
                <p14:modId xmlns:p14="http://schemas.microsoft.com/office/powerpoint/2010/main" val="1269963650"/>
              </p:ext>
            </p:extLst>
          </p:nvPr>
        </p:nvGraphicFramePr>
        <p:xfrm>
          <a:off x="344701" y="4286843"/>
          <a:ext cx="10097304" cy="2976215"/>
        </p:xfrm>
        <a:graphic>
          <a:graphicData uri="http://schemas.openxmlformats.org/drawingml/2006/table">
            <a:tbl>
              <a:tblPr firstRow="1" bandRow="1">
                <a:tableStyleId>{5C22544A-7EE6-4342-B048-85BDC9FD1C3A}</a:tableStyleId>
              </a:tblPr>
              <a:tblGrid>
                <a:gridCol w="4688514">
                  <a:extLst>
                    <a:ext uri="{9D8B030D-6E8A-4147-A177-3AD203B41FA5}">
                      <a16:colId xmlns:a16="http://schemas.microsoft.com/office/drawing/2014/main" val="3351539873"/>
                    </a:ext>
                  </a:extLst>
                </a:gridCol>
                <a:gridCol w="5408790">
                  <a:extLst>
                    <a:ext uri="{9D8B030D-6E8A-4147-A177-3AD203B41FA5}">
                      <a16:colId xmlns:a16="http://schemas.microsoft.com/office/drawing/2014/main" val="265318953"/>
                    </a:ext>
                  </a:extLst>
                </a:gridCol>
              </a:tblGrid>
              <a:tr h="465262">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a:solidFill>
                            <a:schemeClr val="tx1">
                              <a:lumMod val="50000"/>
                              <a:lumOff val="50000"/>
                            </a:schemeClr>
                          </a:solidFill>
                        </a:rPr>
                        <a:t>Family Hubs, Schools and Delivery sites </a:t>
                      </a:r>
                    </a:p>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dirty="0">
                          <a:solidFill>
                            <a:schemeClr val="tx1">
                              <a:lumMod val="50000"/>
                              <a:lumOff val="50000"/>
                            </a:schemeClr>
                          </a:solidFill>
                        </a:rPr>
                        <a:t>      (poster campaigns)</a:t>
                      </a:r>
                    </a:p>
                  </a:txBody>
                  <a:tcPr>
                    <a:solidFill>
                      <a:schemeClr val="bg1"/>
                    </a:solidFill>
                  </a:tcPr>
                </a:tc>
                <a:tc>
                  <a:txBody>
                    <a:bodyPr/>
                    <a:lstStyle/>
                    <a:p>
                      <a:pPr marL="0" indent="0">
                        <a:buFont typeface="Arial" panose="020B0604020202020204" pitchFamily="34" charset="0"/>
                        <a:buNone/>
                      </a:pPr>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4057363508"/>
                  </a:ext>
                </a:extLst>
              </a:tr>
              <a:tr h="839464">
                <a:tc>
                  <a:txBody>
                    <a:bodyPr/>
                    <a:lstStyle/>
                    <a:p>
                      <a:pPr marL="285750" indent="-285750">
                        <a:buFont typeface="Arial" panose="020B0604020202020204" pitchFamily="34" charset="0"/>
                        <a:buChar char="•"/>
                      </a:pPr>
                      <a:r>
                        <a:rPr lang="en-GB" sz="1400" b="0" dirty="0">
                          <a:solidFill>
                            <a:schemeClr val="tx1">
                              <a:lumMod val="50000"/>
                              <a:lumOff val="50000"/>
                            </a:schemeClr>
                          </a:solidFill>
                        </a:rPr>
                        <a:t>Social Media: Targeting parents</a:t>
                      </a:r>
                    </a:p>
                    <a:p>
                      <a:pPr marL="0" indent="0">
                        <a:buFont typeface="Arial" panose="020B0604020202020204" pitchFamily="34" charset="0"/>
                        <a:buNone/>
                      </a:pPr>
                      <a:endParaRPr lang="en-GB" sz="1400" b="0" dirty="0">
                        <a:solidFill>
                          <a:schemeClr val="tx1">
                            <a:lumMod val="50000"/>
                            <a:lumOff val="50000"/>
                          </a:schemeClr>
                        </a:solidFill>
                      </a:endParaRPr>
                    </a:p>
                    <a:p>
                      <a:pPr marL="285750" indent="-285750">
                        <a:buFont typeface="Arial" panose="020B0604020202020204" pitchFamily="34" charset="0"/>
                        <a:buChar char="•"/>
                      </a:pPr>
                      <a:r>
                        <a:rPr lang="en-GB" sz="1400" b="0" dirty="0">
                          <a:solidFill>
                            <a:schemeClr val="tx1">
                              <a:lumMod val="50000"/>
                              <a:lumOff val="50000"/>
                            </a:schemeClr>
                          </a:solidFill>
                        </a:rPr>
                        <a:t>Support with national campaigns</a:t>
                      </a:r>
                    </a:p>
                  </a:txBody>
                  <a:tcPr>
                    <a:solidFill>
                      <a:schemeClr val="bg1"/>
                    </a:solidFill>
                  </a:tcPr>
                </a:tc>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2034234665"/>
                  </a:ext>
                </a:extLst>
              </a:tr>
              <a:tr h="1039996">
                <a:tc>
                  <a:txBody>
                    <a:bodyPr/>
                    <a:lstStyle/>
                    <a:p>
                      <a:pPr marL="285750" indent="-285750">
                        <a:buFont typeface="Arial" panose="020B0604020202020204" pitchFamily="34" charset="0"/>
                        <a:buChar char="•"/>
                      </a:pPr>
                      <a:r>
                        <a:rPr lang="en-GB" sz="1400" b="0" dirty="0">
                          <a:solidFill>
                            <a:schemeClr val="tx1">
                              <a:lumMod val="50000"/>
                              <a:lumOff val="50000"/>
                            </a:schemeClr>
                          </a:solidFill>
                        </a:rPr>
                        <a:t>Healthy Schools</a:t>
                      </a:r>
                    </a:p>
                    <a:p>
                      <a:pPr marL="285750" indent="-285750">
                        <a:buFont typeface="Arial" panose="020B0604020202020204" pitchFamily="34" charset="0"/>
                        <a:buChar char="•"/>
                      </a:pPr>
                      <a:endParaRPr lang="en-GB" sz="1400" b="0" dirty="0">
                        <a:solidFill>
                          <a:schemeClr val="tx1">
                            <a:lumMod val="50000"/>
                            <a:lumOff val="50000"/>
                          </a:schemeClr>
                        </a:solidFill>
                      </a:endParaRPr>
                    </a:p>
                    <a:p>
                      <a:pPr marL="285750" indent="-285750">
                        <a:buFont typeface="Arial" panose="020B0604020202020204" pitchFamily="34" charset="0"/>
                        <a:buChar char="•"/>
                      </a:pPr>
                      <a:r>
                        <a:rPr lang="en-GB" sz="1400" b="0" dirty="0">
                          <a:solidFill>
                            <a:schemeClr val="tx1">
                              <a:lumMod val="50000"/>
                              <a:lumOff val="50000"/>
                            </a:schemeClr>
                          </a:solidFill>
                        </a:rPr>
                        <a:t>Access to Health Education by parents</a:t>
                      </a:r>
                    </a:p>
                    <a:p>
                      <a:pPr marL="285750" indent="-285750">
                        <a:buFont typeface="Arial" panose="020B0604020202020204" pitchFamily="34" charset="0"/>
                        <a:buChar char="•"/>
                      </a:pPr>
                      <a:endParaRPr lang="en-GB" sz="1400" b="0" dirty="0">
                        <a:solidFill>
                          <a:schemeClr val="tx1">
                            <a:lumMod val="50000"/>
                            <a:lumOff val="50000"/>
                          </a:schemeClr>
                        </a:solidFill>
                      </a:endParaRPr>
                    </a:p>
                    <a:p>
                      <a:pPr marL="285750" indent="-285750">
                        <a:buFont typeface="Arial" panose="020B0604020202020204" pitchFamily="34" charset="0"/>
                        <a:buChar char="•"/>
                      </a:pPr>
                      <a:r>
                        <a:rPr lang="en-GB" sz="1400" b="0" dirty="0">
                          <a:solidFill>
                            <a:schemeClr val="tx1">
                              <a:lumMod val="50000"/>
                              <a:lumOff val="50000"/>
                            </a:schemeClr>
                          </a:solidFill>
                        </a:rPr>
                        <a:t>Support Schools with PSHE curriculum</a:t>
                      </a:r>
                    </a:p>
                  </a:txBody>
                  <a:tcPr>
                    <a:solidFill>
                      <a:schemeClr val="bg1"/>
                    </a:solidFill>
                  </a:tcPr>
                </a:tc>
                <a:tc>
                  <a:txBody>
                    <a:bodyPr/>
                    <a:lstStyle/>
                    <a:p>
                      <a:pPr marL="285750" indent="-285750">
                        <a:buFont typeface="Arial" panose="020B0604020202020204" pitchFamily="34" charset="0"/>
                        <a:buChar char="•"/>
                      </a:pPr>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887119393"/>
                  </a:ext>
                </a:extLst>
              </a:tr>
              <a:tr h="460351">
                <a:tc>
                  <a:txBody>
                    <a:bodyPr/>
                    <a:lstStyle/>
                    <a:p>
                      <a:pPr marL="0" indent="0">
                        <a:buFont typeface="Arial" panose="020B0604020202020204" pitchFamily="34" charset="0"/>
                        <a:buNone/>
                      </a:pPr>
                      <a:endParaRPr lang="en-GB" sz="1400" b="0" dirty="0">
                        <a:solidFill>
                          <a:schemeClr val="tx1">
                            <a:lumMod val="50000"/>
                            <a:lumOff val="50000"/>
                          </a:schemeClr>
                        </a:solidFill>
                      </a:endParaRPr>
                    </a:p>
                  </a:txBody>
                  <a:tcPr>
                    <a:solidFill>
                      <a:schemeClr val="bg1"/>
                    </a:solidFill>
                  </a:tcPr>
                </a:tc>
                <a:tc>
                  <a:txBody>
                    <a:bodyPr/>
                    <a:lstStyle/>
                    <a:p>
                      <a:pPr marL="285750" indent="-285750">
                        <a:buFont typeface="Arial" panose="020B0604020202020204" pitchFamily="34" charset="0"/>
                        <a:buChar char="•"/>
                      </a:pPr>
                      <a:endParaRPr lang="en-GB" sz="1400" b="0" dirty="0">
                        <a:solidFill>
                          <a:schemeClr val="tx1">
                            <a:lumMod val="50000"/>
                            <a:lumOff val="50000"/>
                          </a:schemeClr>
                        </a:solidFill>
                      </a:endParaRPr>
                    </a:p>
                  </a:txBody>
                  <a:tcPr>
                    <a:solidFill>
                      <a:schemeClr val="bg1"/>
                    </a:solidFill>
                  </a:tcPr>
                </a:tc>
                <a:extLst>
                  <a:ext uri="{0D108BD9-81ED-4DB2-BD59-A6C34878D82A}">
                    <a16:rowId xmlns:a16="http://schemas.microsoft.com/office/drawing/2014/main" val="1648184023"/>
                  </a:ext>
                </a:extLst>
              </a:tr>
            </a:tbl>
          </a:graphicData>
        </a:graphic>
      </p:graphicFrame>
    </p:spTree>
    <p:extLst>
      <p:ext uri="{BB962C8B-B14F-4D97-AF65-F5344CB8AC3E}">
        <p14:creationId xmlns:p14="http://schemas.microsoft.com/office/powerpoint/2010/main" val="293709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Interface </a:t>
            </a:r>
            <a:r>
              <a:rPr lang="en-GB" b="1" dirty="0">
                <a:solidFill>
                  <a:srgbClr val="82C0D2"/>
                </a:solidFill>
              </a:rPr>
              <a:t>between ECFWS and Schools 2/2</a:t>
            </a:r>
          </a:p>
        </p:txBody>
      </p:sp>
      <p:sp>
        <p:nvSpPr>
          <p:cNvPr id="2" name="TextBox 1">
            <a:extLst>
              <a:ext uri="{FF2B5EF4-FFF2-40B4-BE49-F238E27FC236}">
                <a16:creationId xmlns:a16="http://schemas.microsoft.com/office/drawing/2014/main" id="{2029E18A-27F4-4E56-B456-B42442533C38}"/>
              </a:ext>
            </a:extLst>
          </p:cNvPr>
          <p:cNvSpPr txBox="1"/>
          <p:nvPr/>
        </p:nvSpPr>
        <p:spPr>
          <a:xfrm>
            <a:off x="393669" y="1057525"/>
            <a:ext cx="9588531" cy="3754874"/>
          </a:xfrm>
          <a:prstGeom prst="rect">
            <a:avLst/>
          </a:prstGeom>
          <a:noFill/>
        </p:spPr>
        <p:txBody>
          <a:bodyPr wrap="square" rtlCol="0">
            <a:spAutoFit/>
          </a:bodyPr>
          <a:lstStyle/>
          <a:p>
            <a:r>
              <a:rPr lang="en-GB" sz="1400" b="1" dirty="0">
                <a:solidFill>
                  <a:srgbClr val="FF0000"/>
                </a:solidFill>
              </a:rPr>
              <a:t>Outcome focused social prescribing and brief intervention.</a:t>
            </a:r>
          </a:p>
          <a:p>
            <a:endParaRPr lang="en-GB" sz="1400" b="1" dirty="0">
              <a:solidFill>
                <a:srgbClr val="FF0000"/>
              </a:solidFill>
            </a:endParaRPr>
          </a:p>
          <a:p>
            <a:r>
              <a:rPr lang="en-GB" sz="1400" dirty="0">
                <a:solidFill>
                  <a:schemeClr val="tx1">
                    <a:lumMod val="50000"/>
                    <a:lumOff val="50000"/>
                  </a:schemeClr>
                </a:solidFill>
              </a:rPr>
              <a:t>Identified through a combination of surveillance measures, school and community based drop-ins and SPOC ECFWS works with families, Children and young people to enable them to access the support of the children’s health, social care and education system in achieving a number of prescribed commissioned outcomes:</a:t>
            </a:r>
          </a:p>
          <a:p>
            <a:endParaRPr lang="en-GB" sz="1400" dirty="0">
              <a:solidFill>
                <a:schemeClr val="tx1">
                  <a:lumMod val="50000"/>
                  <a:lumOff val="50000"/>
                </a:schemeClr>
              </a:solidFill>
            </a:endParaRPr>
          </a:p>
          <a:p>
            <a:pPr marL="285750" indent="-285750">
              <a:buFont typeface="Arial" panose="020B0604020202020204" pitchFamily="34" charset="0"/>
              <a:buChar char="•"/>
            </a:pPr>
            <a:r>
              <a:rPr lang="en-GB" sz="1400" dirty="0">
                <a:solidFill>
                  <a:schemeClr val="tx1">
                    <a:lumMod val="50000"/>
                    <a:lumOff val="50000"/>
                  </a:schemeClr>
                </a:solidFill>
              </a:rPr>
              <a:t>Children and Young people:</a:t>
            </a:r>
          </a:p>
          <a:p>
            <a:pPr marL="806450" lvl="1" indent="-285750">
              <a:buFont typeface="Arial" panose="020B0604020202020204" pitchFamily="34" charset="0"/>
              <a:buChar char="•"/>
            </a:pPr>
            <a:r>
              <a:rPr lang="en-GB" sz="1400" dirty="0">
                <a:solidFill>
                  <a:schemeClr val="tx1">
                    <a:lumMod val="50000"/>
                    <a:lumOff val="50000"/>
                  </a:schemeClr>
                </a:solidFill>
              </a:rPr>
              <a:t>Are ready to start school</a:t>
            </a:r>
          </a:p>
          <a:p>
            <a:pPr marL="806450" lvl="1" indent="-285750">
              <a:buFont typeface="Arial" panose="020B0604020202020204" pitchFamily="34" charset="0"/>
              <a:buChar char="•"/>
            </a:pPr>
            <a:r>
              <a:rPr lang="en-GB" sz="1400" dirty="0">
                <a:solidFill>
                  <a:schemeClr val="tx1">
                    <a:lumMod val="50000"/>
                    <a:lumOff val="50000"/>
                  </a:schemeClr>
                </a:solidFill>
              </a:rPr>
              <a:t>Feel Safe and are safe</a:t>
            </a:r>
          </a:p>
          <a:p>
            <a:pPr marL="806450" lvl="1" indent="-285750">
              <a:buFont typeface="Arial" panose="020B0604020202020204" pitchFamily="34" charset="0"/>
              <a:buChar char="•"/>
            </a:pPr>
            <a:r>
              <a:rPr lang="en-GB" sz="1400" dirty="0">
                <a:solidFill>
                  <a:schemeClr val="tx1">
                    <a:lumMod val="50000"/>
                    <a:lumOff val="50000"/>
                  </a:schemeClr>
                </a:solidFill>
              </a:rPr>
              <a:t>Make healthy lifestyle choices</a:t>
            </a:r>
          </a:p>
          <a:p>
            <a:pPr marL="806450" lvl="1" indent="-285750">
              <a:buFont typeface="Arial" panose="020B0604020202020204" pitchFamily="34" charset="0"/>
              <a:buChar char="•"/>
            </a:pPr>
            <a:r>
              <a:rPr lang="en-GB" sz="1400" dirty="0">
                <a:solidFill>
                  <a:schemeClr val="tx1">
                    <a:lumMod val="50000"/>
                    <a:lumOff val="50000"/>
                  </a:schemeClr>
                </a:solidFill>
              </a:rPr>
              <a:t>Achieve and maintain a healthy weight.</a:t>
            </a:r>
          </a:p>
          <a:p>
            <a:pPr marL="806450" lvl="1" indent="-285750">
              <a:buFont typeface="Arial" panose="020B0604020202020204" pitchFamily="34" charset="0"/>
              <a:buChar char="•"/>
            </a:pPr>
            <a:r>
              <a:rPr lang="en-GB" sz="1400" dirty="0">
                <a:solidFill>
                  <a:schemeClr val="tx1">
                    <a:lumMod val="50000"/>
                    <a:lumOff val="50000"/>
                  </a:schemeClr>
                </a:solidFill>
              </a:rPr>
              <a:t>Have good emotional wellbeing</a:t>
            </a:r>
          </a:p>
          <a:p>
            <a:pPr marL="806450" lvl="1" indent="-285750">
              <a:buFont typeface="Arial" panose="020B0604020202020204" pitchFamily="34" charset="0"/>
              <a:buChar char="•"/>
            </a:pPr>
            <a:r>
              <a:rPr lang="en-GB" sz="1400" dirty="0">
                <a:solidFill>
                  <a:schemeClr val="tx1">
                    <a:lumMod val="50000"/>
                    <a:lumOff val="50000"/>
                  </a:schemeClr>
                </a:solidFill>
              </a:rPr>
              <a:t>Have good relationships with their carers </a:t>
            </a:r>
          </a:p>
          <a:p>
            <a:pPr marL="806450" lvl="1" indent="-285750">
              <a:buFont typeface="Arial" panose="020B0604020202020204" pitchFamily="34" charset="0"/>
              <a:buChar char="•"/>
            </a:pPr>
            <a:r>
              <a:rPr lang="en-GB" sz="1400" dirty="0">
                <a:solidFill>
                  <a:schemeClr val="tx1">
                    <a:lumMod val="50000"/>
                    <a:lumOff val="50000"/>
                  </a:schemeClr>
                </a:solidFill>
              </a:rPr>
              <a:t>Have good relationships with their peers</a:t>
            </a:r>
          </a:p>
          <a:p>
            <a:endParaRPr lang="en-GB" sz="1400" dirty="0">
              <a:solidFill>
                <a:schemeClr val="tx1">
                  <a:lumMod val="50000"/>
                  <a:lumOff val="50000"/>
                </a:schemeClr>
              </a:solidFill>
            </a:endParaRPr>
          </a:p>
          <a:p>
            <a:r>
              <a:rPr lang="en-GB" sz="1400" dirty="0">
                <a:solidFill>
                  <a:schemeClr val="tx1">
                    <a:lumMod val="50000"/>
                    <a:lumOff val="50000"/>
                  </a:schemeClr>
                </a:solidFill>
              </a:rPr>
              <a:t>It may not be the role of ECFWS to deliver the targeted intervention, </a:t>
            </a:r>
            <a:r>
              <a:rPr lang="en-GB" sz="1400" b="1" dirty="0">
                <a:solidFill>
                  <a:srgbClr val="92D050"/>
                </a:solidFill>
              </a:rPr>
              <a:t>It is our role to provide the support that enables the child, family and school to receive the support they require.</a:t>
            </a:r>
          </a:p>
        </p:txBody>
      </p:sp>
    </p:spTree>
    <p:extLst>
      <p:ext uri="{BB962C8B-B14F-4D97-AF65-F5344CB8AC3E}">
        <p14:creationId xmlns:p14="http://schemas.microsoft.com/office/powerpoint/2010/main" val="53481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Training </a:t>
            </a:r>
            <a:r>
              <a:rPr lang="en-GB" b="1" dirty="0">
                <a:solidFill>
                  <a:srgbClr val="82C0D2"/>
                </a:solidFill>
              </a:rPr>
              <a:t>for School Staff from ECFWS </a:t>
            </a:r>
          </a:p>
        </p:txBody>
      </p:sp>
      <p:sp>
        <p:nvSpPr>
          <p:cNvPr id="2" name="TextBox 1">
            <a:extLst>
              <a:ext uri="{FF2B5EF4-FFF2-40B4-BE49-F238E27FC236}">
                <a16:creationId xmlns:a16="http://schemas.microsoft.com/office/drawing/2014/main" id="{2029E18A-27F4-4E56-B456-B42442533C38}"/>
              </a:ext>
            </a:extLst>
          </p:cNvPr>
          <p:cNvSpPr txBox="1"/>
          <p:nvPr/>
        </p:nvSpPr>
        <p:spPr>
          <a:xfrm>
            <a:off x="393669" y="1008915"/>
            <a:ext cx="9588531" cy="4401205"/>
          </a:xfrm>
          <a:prstGeom prst="rect">
            <a:avLst/>
          </a:prstGeom>
          <a:noFill/>
        </p:spPr>
        <p:txBody>
          <a:bodyPr wrap="square" rtlCol="0">
            <a:spAutoFit/>
          </a:bodyPr>
          <a:lstStyle/>
          <a:p>
            <a:r>
              <a:rPr lang="en-GB" sz="1400" b="1" dirty="0">
                <a:solidFill>
                  <a:srgbClr val="808285"/>
                </a:solidFill>
                <a:effectLst/>
                <a:latin typeface="+mn-lt"/>
                <a:ea typeface="Calibri" panose="020F0502020204030204" pitchFamily="34" charset="0"/>
              </a:rPr>
              <a:t>Autumn term:</a:t>
            </a:r>
          </a:p>
          <a:p>
            <a:pPr marL="342900" lvl="0" indent="-342900">
              <a:buFont typeface="Symbol" panose="05050102010706020507" pitchFamily="18" charset="2"/>
              <a:buChar char=""/>
            </a:pPr>
            <a:r>
              <a:rPr lang="en-GB" sz="1400" dirty="0">
                <a:solidFill>
                  <a:srgbClr val="808285"/>
                </a:solidFill>
                <a:effectLst/>
                <a:latin typeface="+mn-lt"/>
                <a:ea typeface="Calibri" panose="020F0502020204030204" pitchFamily="34" charset="0"/>
              </a:rPr>
              <a:t>“Creating a health promoting school environment” </a:t>
            </a:r>
          </a:p>
          <a:p>
            <a:pPr marL="342900" lvl="0" indent="-342900">
              <a:buFont typeface="Symbol" panose="05050102010706020507" pitchFamily="18" charset="2"/>
              <a:buChar char=""/>
            </a:pPr>
            <a:r>
              <a:rPr lang="en-GB" sz="1400" dirty="0">
                <a:solidFill>
                  <a:srgbClr val="808285"/>
                </a:solidFill>
                <a:effectLst/>
                <a:latin typeface="+mn-lt"/>
                <a:ea typeface="Calibri" panose="020F0502020204030204" pitchFamily="34" charset="0"/>
              </a:rPr>
              <a:t>“Raising awareness of self harm and low self esteem” </a:t>
            </a:r>
          </a:p>
          <a:p>
            <a:pPr marL="342900" lvl="0" indent="-342900">
              <a:buFont typeface="Symbol" panose="05050102010706020507" pitchFamily="18" charset="2"/>
              <a:buChar char=""/>
            </a:pPr>
            <a:r>
              <a:rPr lang="en-GB" sz="1400" dirty="0">
                <a:solidFill>
                  <a:srgbClr val="808285"/>
                </a:solidFill>
                <a:effectLst/>
                <a:latin typeface="+mn-lt"/>
                <a:ea typeface="Calibri" panose="020F0502020204030204" pitchFamily="34" charset="0"/>
              </a:rPr>
              <a:t>“Safe &amp; Effective delivery of RSHE &amp; Puberty” </a:t>
            </a:r>
          </a:p>
          <a:p>
            <a:pPr lvl="0"/>
            <a:r>
              <a:rPr lang="en-GB" sz="1400" dirty="0">
                <a:solidFill>
                  <a:srgbClr val="808285"/>
                </a:solidFill>
                <a:effectLst/>
                <a:latin typeface="+mn-lt"/>
                <a:ea typeface="Calibri" panose="020F0502020204030204" pitchFamily="34" charset="0"/>
              </a:rPr>
              <a:t> </a:t>
            </a:r>
          </a:p>
          <a:p>
            <a:r>
              <a:rPr lang="en-GB" sz="1400" b="1" dirty="0">
                <a:solidFill>
                  <a:srgbClr val="808285"/>
                </a:solidFill>
                <a:effectLst/>
                <a:latin typeface="+mn-lt"/>
                <a:ea typeface="Calibri" panose="020F0502020204030204" pitchFamily="34" charset="0"/>
              </a:rPr>
              <a:t>Other training to follow this academic year; </a:t>
            </a:r>
          </a:p>
          <a:p>
            <a:pPr marL="285750" indent="-285750">
              <a:buFont typeface="Arial" panose="020B0604020202020204" pitchFamily="34" charset="0"/>
              <a:buChar char="•"/>
            </a:pPr>
            <a:r>
              <a:rPr lang="en-GB" sz="1400" dirty="0">
                <a:solidFill>
                  <a:srgbClr val="808285"/>
                </a:solidFill>
                <a:latin typeface="+mn-lt"/>
                <a:ea typeface="Calibri" panose="020F0502020204030204" pitchFamily="34" charset="0"/>
              </a:rPr>
              <a:t>“Positive communication and language within relationships”</a:t>
            </a:r>
          </a:p>
          <a:p>
            <a:pPr marL="285750" indent="-285750">
              <a:buFont typeface="Arial" panose="020B0604020202020204" pitchFamily="34" charset="0"/>
              <a:buChar char="•"/>
            </a:pPr>
            <a:r>
              <a:rPr lang="en-GB" sz="1400" dirty="0">
                <a:solidFill>
                  <a:srgbClr val="808285"/>
                </a:solidFill>
                <a:latin typeface="+mn-lt"/>
                <a:ea typeface="Calibri" panose="020F0502020204030204" pitchFamily="34" charset="0"/>
              </a:rPr>
              <a:t>“Strategies for managing online relationships”</a:t>
            </a:r>
            <a:endParaRPr lang="en-GB" sz="1400" dirty="0">
              <a:solidFill>
                <a:srgbClr val="808285"/>
              </a:solidFill>
              <a:effectLst/>
              <a:latin typeface="+mn-lt"/>
              <a:ea typeface="Calibri" panose="020F0502020204030204" pitchFamily="34" charset="0"/>
            </a:endParaRPr>
          </a:p>
          <a:p>
            <a:pPr marL="285750" indent="-285750">
              <a:buFont typeface="Arial" panose="020B0604020202020204" pitchFamily="34" charset="0"/>
              <a:buChar char="•"/>
            </a:pPr>
            <a:r>
              <a:rPr lang="en-GB" sz="1400" dirty="0">
                <a:solidFill>
                  <a:srgbClr val="808285"/>
                </a:solidFill>
                <a:effectLst/>
                <a:latin typeface="+mn-lt"/>
                <a:ea typeface="Calibri" panose="020F0502020204030204" pitchFamily="34" charset="0"/>
              </a:rPr>
              <a:t>“Schools approach to mental health” in partnership with The </a:t>
            </a:r>
            <a:r>
              <a:rPr lang="en-GB" sz="1400" dirty="0">
                <a:solidFill>
                  <a:srgbClr val="808285"/>
                </a:solidFill>
                <a:latin typeface="+mn-lt"/>
                <a:ea typeface="Calibri" panose="020F0502020204030204" pitchFamily="34" charset="0"/>
              </a:rPr>
              <a:t>A</a:t>
            </a:r>
            <a:r>
              <a:rPr lang="en-GB" sz="1400" dirty="0">
                <a:solidFill>
                  <a:srgbClr val="808285"/>
                </a:solidFill>
                <a:effectLst/>
                <a:latin typeface="+mn-lt"/>
                <a:ea typeface="Calibri" panose="020F0502020204030204" pitchFamily="34" charset="0"/>
              </a:rPr>
              <a:t>ccess to Education team</a:t>
            </a:r>
          </a:p>
          <a:p>
            <a:pPr marL="285750" lvl="0" indent="-285750">
              <a:buFont typeface="Arial" panose="020B0604020202020204" pitchFamily="34" charset="0"/>
              <a:buChar char="•"/>
            </a:pPr>
            <a:r>
              <a:rPr lang="en-GB" sz="1400" dirty="0">
                <a:solidFill>
                  <a:srgbClr val="808285"/>
                </a:solidFill>
                <a:effectLst/>
                <a:latin typeface="+mn-lt"/>
                <a:ea typeface="Calibri" panose="020F0502020204030204" pitchFamily="34" charset="0"/>
              </a:rPr>
              <a:t>“Behind th</a:t>
            </a:r>
            <a:r>
              <a:rPr lang="en-GB" sz="1400" dirty="0">
                <a:solidFill>
                  <a:srgbClr val="808285"/>
                </a:solidFill>
                <a:latin typeface="+mn-lt"/>
                <a:ea typeface="Calibri" panose="020F0502020204030204" pitchFamily="34" charset="0"/>
              </a:rPr>
              <a:t>e Behaviour” series </a:t>
            </a:r>
          </a:p>
          <a:p>
            <a:pPr marL="285750" lvl="0" indent="-285750">
              <a:buFont typeface="Arial" panose="020B0604020202020204" pitchFamily="34" charset="0"/>
              <a:buChar char="•"/>
            </a:pPr>
            <a:r>
              <a:rPr lang="en-GB" sz="1400" dirty="0">
                <a:solidFill>
                  <a:srgbClr val="808285"/>
                </a:solidFill>
                <a:latin typeface="+mn-lt"/>
                <a:ea typeface="Calibri" panose="020F0502020204030204" pitchFamily="34" charset="0"/>
              </a:rPr>
              <a:t>“Food choices, physical activity and a healthy lifestyle” </a:t>
            </a:r>
            <a:endParaRPr lang="en-GB" sz="1400" dirty="0">
              <a:solidFill>
                <a:srgbClr val="808285"/>
              </a:solidFill>
              <a:latin typeface="+mn-lt"/>
            </a:endParaRPr>
          </a:p>
          <a:p>
            <a:pPr lvl="0"/>
            <a:endParaRPr lang="en-GB" sz="1400" dirty="0">
              <a:solidFill>
                <a:srgbClr val="808285"/>
              </a:solidFill>
              <a:latin typeface="+mn-lt"/>
            </a:endParaRPr>
          </a:p>
          <a:p>
            <a:pPr lvl="0"/>
            <a:endParaRPr lang="en-GB" sz="1400" dirty="0">
              <a:solidFill>
                <a:srgbClr val="808285"/>
              </a:solidFill>
              <a:latin typeface="+mn-lt"/>
            </a:endParaRPr>
          </a:p>
          <a:p>
            <a:pPr lvl="0"/>
            <a:r>
              <a:rPr lang="en-GB" sz="1400" dirty="0">
                <a:solidFill>
                  <a:srgbClr val="808285"/>
                </a:solidFill>
                <a:latin typeface="+mn-lt"/>
              </a:rPr>
              <a:t>We will respond to needs for training and schedule these as necessary throughout the academic year. </a:t>
            </a:r>
          </a:p>
          <a:p>
            <a:pPr lvl="0"/>
            <a:endParaRPr lang="en-GB" sz="1400" dirty="0">
              <a:solidFill>
                <a:srgbClr val="808285"/>
              </a:solidFill>
              <a:latin typeface="+mn-lt"/>
            </a:endParaRPr>
          </a:p>
          <a:p>
            <a:pPr lvl="0"/>
            <a:r>
              <a:rPr lang="en-GB" sz="1400" b="1" dirty="0">
                <a:solidFill>
                  <a:srgbClr val="808285"/>
                </a:solidFill>
              </a:rPr>
              <a:t>Healthy Schools Network Meetings:</a:t>
            </a:r>
            <a:r>
              <a:rPr lang="en-GB" sz="1400" dirty="0">
                <a:solidFill>
                  <a:srgbClr val="808285"/>
                </a:solidFill>
              </a:rPr>
              <a:t/>
            </a:r>
            <a:br>
              <a:rPr lang="en-GB" sz="1400" dirty="0">
                <a:solidFill>
                  <a:srgbClr val="808285"/>
                </a:solidFill>
              </a:rPr>
            </a:br>
            <a:r>
              <a:rPr lang="en-GB" sz="1400" dirty="0">
                <a:solidFill>
                  <a:srgbClr val="808285"/>
                </a:solidFill>
              </a:rPr>
              <a:t>PSHE</a:t>
            </a:r>
          </a:p>
          <a:p>
            <a:pPr lvl="0"/>
            <a:r>
              <a:rPr lang="en-GB" sz="1400" dirty="0">
                <a:solidFill>
                  <a:srgbClr val="808285"/>
                </a:solidFill>
              </a:rPr>
              <a:t>Pastoral Support</a:t>
            </a:r>
            <a:endParaRPr lang="en-GB" sz="1400" dirty="0">
              <a:solidFill>
                <a:srgbClr val="808285"/>
              </a:solidFill>
              <a:latin typeface="+mn-lt"/>
            </a:endParaRPr>
          </a:p>
          <a:p>
            <a:pPr lvl="0"/>
            <a:endParaRPr lang="en-GB" sz="1400" dirty="0">
              <a:solidFill>
                <a:srgbClr val="808285"/>
              </a:solidFill>
              <a:latin typeface="+mn-lt"/>
            </a:endParaRPr>
          </a:p>
          <a:p>
            <a:pPr marL="285750" indent="-285750">
              <a:buFont typeface="Arial" panose="020B0604020202020204" pitchFamily="34" charset="0"/>
              <a:buChar char="•"/>
            </a:pPr>
            <a:endParaRPr lang="en-GB" sz="1400" dirty="0">
              <a:solidFill>
                <a:srgbClr val="808285"/>
              </a:solidFill>
            </a:endParaRPr>
          </a:p>
        </p:txBody>
      </p:sp>
    </p:spTree>
    <p:extLst>
      <p:ext uri="{BB962C8B-B14F-4D97-AF65-F5344CB8AC3E}">
        <p14:creationId xmlns:p14="http://schemas.microsoft.com/office/powerpoint/2010/main" val="397882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53" y="179689"/>
            <a:ext cx="9575579" cy="733085"/>
          </a:xfrm>
        </p:spPr>
        <p:txBody>
          <a:bodyPr/>
          <a:lstStyle/>
          <a:p>
            <a:r>
              <a:rPr lang="en-GB" sz="2100" dirty="0">
                <a:solidFill>
                  <a:srgbClr val="FF0000"/>
                </a:solidFill>
              </a:rPr>
              <a:t>The </a:t>
            </a:r>
            <a:r>
              <a:rPr lang="en-GB" sz="2100" dirty="0">
                <a:solidFill>
                  <a:srgbClr val="82C0D2"/>
                </a:solidFill>
              </a:rPr>
              <a:t>Model</a:t>
            </a:r>
          </a:p>
        </p:txBody>
      </p:sp>
      <p:sp>
        <p:nvSpPr>
          <p:cNvPr id="4" name="Slide Number Placeholder 3"/>
          <p:cNvSpPr>
            <a:spLocks noGrp="1"/>
          </p:cNvSpPr>
          <p:nvPr>
            <p:ph type="sldNum" sz="quarter" idx="12"/>
          </p:nvPr>
        </p:nvSpPr>
        <p:spPr>
          <a:xfrm>
            <a:off x="628650" y="6979596"/>
            <a:ext cx="339726" cy="218129"/>
          </a:xfrm>
          <a:prstGeom prst="rect">
            <a:avLst/>
          </a:prstGeom>
        </p:spPr>
        <p:txBody>
          <a:bodyPr vert="horz" lIns="0" tIns="0" rIns="0" bIns="0" rtlCol="0" anchor="t" anchorCtr="0">
            <a:noAutofit/>
          </a:bodyPr>
          <a:lstStyle>
            <a:defPPr>
              <a:defRPr lang="en-US"/>
            </a:defPPr>
            <a:lvl1pPr marL="0" algn="l" defTabSz="1043056" rtl="0" eaLnBrk="1" latinLnBrk="0" hangingPunct="1">
              <a:defRPr sz="1100" b="1" kern="1200">
                <a:solidFill>
                  <a:srgbClr val="ED1A37"/>
                </a:solidFill>
                <a:latin typeface="Arial" pitchFamily="34" charset="0"/>
                <a:ea typeface="+mn-ea"/>
                <a:cs typeface="Arial"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EB0F7010-E999-4FC2-AE85-B5FFBD58F110}" type="slidenum">
              <a:rPr lang="en-GB" smtClean="0"/>
              <a:pPr/>
              <a:t>5</a:t>
            </a:fld>
            <a:endParaRPr lang="en-GB" dirty="0"/>
          </a:p>
        </p:txBody>
      </p:sp>
      <p:sp>
        <p:nvSpPr>
          <p:cNvPr id="6" name="Rectangle 5">
            <a:extLst>
              <a:ext uri="{FF2B5EF4-FFF2-40B4-BE49-F238E27FC236}">
                <a16:creationId xmlns:a16="http://schemas.microsoft.com/office/drawing/2014/main" id="{90438193-F4C2-455B-A90F-1B9079AB30BF}"/>
              </a:ext>
            </a:extLst>
          </p:cNvPr>
          <p:cNvSpPr/>
          <p:nvPr/>
        </p:nvSpPr>
        <p:spPr>
          <a:xfrm>
            <a:off x="628650" y="1009650"/>
            <a:ext cx="8623189" cy="3182923"/>
          </a:xfrm>
          <a:prstGeom prst="rect">
            <a:avLst/>
          </a:prstGeom>
        </p:spPr>
        <p:txBody>
          <a:bodyPr wrap="square">
            <a:spAutoFit/>
          </a:bodyPr>
          <a:lstStyle/>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p:txBody>
      </p:sp>
      <p:sp>
        <p:nvSpPr>
          <p:cNvPr id="5" name="Curved Down Arrow 16">
            <a:extLst>
              <a:ext uri="{FF2B5EF4-FFF2-40B4-BE49-F238E27FC236}">
                <a16:creationId xmlns:a16="http://schemas.microsoft.com/office/drawing/2014/main" id="{3DA926A5-437E-4661-9C26-71B0D286AB07}"/>
              </a:ext>
            </a:extLst>
          </p:cNvPr>
          <p:cNvSpPr/>
          <p:nvPr/>
        </p:nvSpPr>
        <p:spPr>
          <a:xfrm>
            <a:off x="1673633" y="663376"/>
            <a:ext cx="7173885" cy="2884002"/>
          </a:xfrm>
          <a:prstGeom prst="curvedDownArrow">
            <a:avLst/>
          </a:prstGeom>
          <a:solidFill>
            <a:srgbClr val="92D05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Curved Down Arrow 17">
            <a:extLst>
              <a:ext uri="{FF2B5EF4-FFF2-40B4-BE49-F238E27FC236}">
                <a16:creationId xmlns:a16="http://schemas.microsoft.com/office/drawing/2014/main" id="{FC7FEAF1-C56E-4DFE-ABCB-61873741062F}"/>
              </a:ext>
            </a:extLst>
          </p:cNvPr>
          <p:cNvSpPr/>
          <p:nvPr/>
        </p:nvSpPr>
        <p:spPr>
          <a:xfrm rot="10800000">
            <a:off x="1353301" y="3823260"/>
            <a:ext cx="7173885" cy="2884002"/>
          </a:xfrm>
          <a:prstGeom prst="curvedDownArrow">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Oval 7">
            <a:extLst>
              <a:ext uri="{FF2B5EF4-FFF2-40B4-BE49-F238E27FC236}">
                <a16:creationId xmlns:a16="http://schemas.microsoft.com/office/drawing/2014/main" id="{F264DF40-F8E3-4118-A184-3675FF3F22DC}"/>
              </a:ext>
            </a:extLst>
          </p:cNvPr>
          <p:cNvSpPr/>
          <p:nvPr/>
        </p:nvSpPr>
        <p:spPr>
          <a:xfrm>
            <a:off x="3387435" y="2109355"/>
            <a:ext cx="3480955" cy="3182923"/>
          </a:xfrm>
          <a:prstGeom prst="ellipse">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THRIVING </a:t>
            </a:r>
          </a:p>
          <a:p>
            <a:pPr algn="ctr"/>
            <a:endParaRPr lang="en-GB" dirty="0"/>
          </a:p>
          <a:p>
            <a:pPr algn="ctr"/>
            <a:r>
              <a:rPr lang="en-GB" sz="1600" dirty="0"/>
              <a:t>Most Children and Young People, most of the time </a:t>
            </a:r>
          </a:p>
        </p:txBody>
      </p:sp>
      <p:sp>
        <p:nvSpPr>
          <p:cNvPr id="9" name="TextBox 8">
            <a:extLst>
              <a:ext uri="{FF2B5EF4-FFF2-40B4-BE49-F238E27FC236}">
                <a16:creationId xmlns:a16="http://schemas.microsoft.com/office/drawing/2014/main" id="{E3E5053C-2E48-4745-9528-D5709D31E8CC}"/>
              </a:ext>
            </a:extLst>
          </p:cNvPr>
          <p:cNvSpPr txBox="1"/>
          <p:nvPr/>
        </p:nvSpPr>
        <p:spPr>
          <a:xfrm rot="17388217">
            <a:off x="1425737" y="2239365"/>
            <a:ext cx="1708802" cy="307777"/>
          </a:xfrm>
          <a:prstGeom prst="rect">
            <a:avLst/>
          </a:prstGeom>
          <a:noFill/>
        </p:spPr>
        <p:txBody>
          <a:bodyPr wrap="square" rtlCol="0">
            <a:spAutoFit/>
          </a:bodyPr>
          <a:lstStyle/>
          <a:p>
            <a:r>
              <a:rPr lang="en-GB" sz="1400" dirty="0">
                <a:solidFill>
                  <a:schemeClr val="bg1"/>
                </a:solidFill>
              </a:rPr>
              <a:t>Getting Advice</a:t>
            </a:r>
          </a:p>
        </p:txBody>
      </p:sp>
      <p:sp>
        <p:nvSpPr>
          <p:cNvPr id="10" name="TextBox 9">
            <a:extLst>
              <a:ext uri="{FF2B5EF4-FFF2-40B4-BE49-F238E27FC236}">
                <a16:creationId xmlns:a16="http://schemas.microsoft.com/office/drawing/2014/main" id="{D7F5A101-371F-431A-97F8-AA30D80859B8}"/>
              </a:ext>
            </a:extLst>
          </p:cNvPr>
          <p:cNvSpPr txBox="1"/>
          <p:nvPr/>
        </p:nvSpPr>
        <p:spPr>
          <a:xfrm rot="3461362">
            <a:off x="6807855" y="1887510"/>
            <a:ext cx="1708802" cy="307777"/>
          </a:xfrm>
          <a:prstGeom prst="rect">
            <a:avLst/>
          </a:prstGeom>
          <a:noFill/>
        </p:spPr>
        <p:txBody>
          <a:bodyPr wrap="square" rtlCol="0">
            <a:spAutoFit/>
          </a:bodyPr>
          <a:lstStyle/>
          <a:p>
            <a:r>
              <a:rPr lang="en-GB" sz="1400" dirty="0">
                <a:solidFill>
                  <a:schemeClr val="bg1"/>
                </a:solidFill>
              </a:rPr>
              <a:t>Getting Help</a:t>
            </a:r>
          </a:p>
        </p:txBody>
      </p:sp>
      <p:sp>
        <p:nvSpPr>
          <p:cNvPr id="11" name="TextBox 10">
            <a:extLst>
              <a:ext uri="{FF2B5EF4-FFF2-40B4-BE49-F238E27FC236}">
                <a16:creationId xmlns:a16="http://schemas.microsoft.com/office/drawing/2014/main" id="{5A71C37C-3A51-4EBD-8230-02CDD033B22A}"/>
              </a:ext>
            </a:extLst>
          </p:cNvPr>
          <p:cNvSpPr txBox="1"/>
          <p:nvPr/>
        </p:nvSpPr>
        <p:spPr>
          <a:xfrm rot="18212317">
            <a:off x="6910921" y="5029614"/>
            <a:ext cx="1708802" cy="307777"/>
          </a:xfrm>
          <a:prstGeom prst="rect">
            <a:avLst/>
          </a:prstGeom>
          <a:noFill/>
        </p:spPr>
        <p:txBody>
          <a:bodyPr wrap="square" rtlCol="0">
            <a:spAutoFit/>
          </a:bodyPr>
          <a:lstStyle/>
          <a:p>
            <a:r>
              <a:rPr lang="en-GB" sz="1400" dirty="0">
                <a:solidFill>
                  <a:schemeClr val="bg1"/>
                </a:solidFill>
              </a:rPr>
              <a:t>Getting More Help</a:t>
            </a:r>
          </a:p>
        </p:txBody>
      </p:sp>
      <p:sp>
        <p:nvSpPr>
          <p:cNvPr id="12" name="TextBox 11">
            <a:extLst>
              <a:ext uri="{FF2B5EF4-FFF2-40B4-BE49-F238E27FC236}">
                <a16:creationId xmlns:a16="http://schemas.microsoft.com/office/drawing/2014/main" id="{C0936724-D0A4-4D1C-8383-8258583139AF}"/>
              </a:ext>
            </a:extLst>
          </p:cNvPr>
          <p:cNvSpPr txBox="1"/>
          <p:nvPr/>
        </p:nvSpPr>
        <p:spPr>
          <a:xfrm rot="3201486">
            <a:off x="1766996" y="5296030"/>
            <a:ext cx="1894797" cy="307777"/>
          </a:xfrm>
          <a:prstGeom prst="rect">
            <a:avLst/>
          </a:prstGeom>
          <a:noFill/>
        </p:spPr>
        <p:txBody>
          <a:bodyPr wrap="square" rtlCol="0">
            <a:spAutoFit/>
          </a:bodyPr>
          <a:lstStyle/>
          <a:p>
            <a:r>
              <a:rPr lang="en-GB" sz="1400" dirty="0">
                <a:solidFill>
                  <a:schemeClr val="bg1"/>
                </a:solidFill>
              </a:rPr>
              <a:t>Getting Risk Support</a:t>
            </a:r>
          </a:p>
        </p:txBody>
      </p:sp>
    </p:spTree>
    <p:extLst>
      <p:ext uri="{BB962C8B-B14F-4D97-AF65-F5344CB8AC3E}">
        <p14:creationId xmlns:p14="http://schemas.microsoft.com/office/powerpoint/2010/main" val="65981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28650" y="6979596"/>
            <a:ext cx="339726" cy="218129"/>
          </a:xfrm>
          <a:prstGeom prst="rect">
            <a:avLst/>
          </a:prstGeom>
        </p:spPr>
        <p:txBody>
          <a:bodyPr vert="horz" lIns="0" tIns="0" rIns="0" bIns="0" rtlCol="0" anchor="t" anchorCtr="0">
            <a:noAutofit/>
          </a:bodyPr>
          <a:lstStyle>
            <a:defPPr>
              <a:defRPr lang="en-US"/>
            </a:defPPr>
            <a:lvl1pPr marL="0" algn="l" defTabSz="1043056" rtl="0" eaLnBrk="1" latinLnBrk="0" hangingPunct="1">
              <a:defRPr sz="1100" b="1" kern="1200">
                <a:solidFill>
                  <a:srgbClr val="ED1A37"/>
                </a:solidFill>
                <a:latin typeface="Arial" pitchFamily="34" charset="0"/>
                <a:ea typeface="+mn-ea"/>
                <a:cs typeface="Arial"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EB0F7010-E999-4FC2-AE85-B5FFBD58F110}" type="slidenum">
              <a:rPr lang="en-GB" smtClean="0"/>
              <a:pPr/>
              <a:t>6</a:t>
            </a:fld>
            <a:endParaRPr lang="en-GB" dirty="0"/>
          </a:p>
        </p:txBody>
      </p:sp>
      <p:sp>
        <p:nvSpPr>
          <p:cNvPr id="6" name="Rectangle 5">
            <a:extLst>
              <a:ext uri="{FF2B5EF4-FFF2-40B4-BE49-F238E27FC236}">
                <a16:creationId xmlns:a16="http://schemas.microsoft.com/office/drawing/2014/main" id="{90438193-F4C2-455B-A90F-1B9079AB30BF}"/>
              </a:ext>
            </a:extLst>
          </p:cNvPr>
          <p:cNvSpPr/>
          <p:nvPr/>
        </p:nvSpPr>
        <p:spPr>
          <a:xfrm>
            <a:off x="628650" y="1009650"/>
            <a:ext cx="8623189" cy="3182923"/>
          </a:xfrm>
          <a:prstGeom prst="rect">
            <a:avLst/>
          </a:prstGeom>
        </p:spPr>
        <p:txBody>
          <a:bodyPr wrap="square">
            <a:spAutoFit/>
          </a:bodyPr>
          <a:lstStyle/>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p:txBody>
      </p:sp>
      <p:sp>
        <p:nvSpPr>
          <p:cNvPr id="8" name="Oval 7">
            <a:extLst>
              <a:ext uri="{FF2B5EF4-FFF2-40B4-BE49-F238E27FC236}">
                <a16:creationId xmlns:a16="http://schemas.microsoft.com/office/drawing/2014/main" id="{F264DF40-F8E3-4118-A184-3675FF3F22DC}"/>
              </a:ext>
            </a:extLst>
          </p:cNvPr>
          <p:cNvSpPr/>
          <p:nvPr/>
        </p:nvSpPr>
        <p:spPr>
          <a:xfrm>
            <a:off x="2257338" y="987528"/>
            <a:ext cx="6038665" cy="5440020"/>
          </a:xfrm>
          <a:prstGeom prst="ellipse">
            <a:avLst/>
          </a:prstGeom>
          <a:gradFill flip="none" rotWithShape="1">
            <a:gsLst>
              <a:gs pos="30000">
                <a:srgbClr val="92D050"/>
              </a:gs>
              <a:gs pos="100000">
                <a:srgbClr val="FF0000"/>
              </a:gs>
              <a:gs pos="100000">
                <a:srgbClr val="D20714"/>
              </a:gs>
              <a:gs pos="100000">
                <a:srgbClr val="FF0000"/>
              </a:gs>
            </a:gsLst>
            <a:lin ang="5400000" scaled="1"/>
            <a:tileRect/>
          </a:gra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THRIVING</a:t>
            </a:r>
            <a:r>
              <a:rPr lang="en-GB" sz="3600" b="1" dirty="0"/>
              <a:t> </a:t>
            </a:r>
          </a:p>
          <a:p>
            <a:pPr algn="ctr"/>
            <a:endParaRPr lang="en-GB" dirty="0"/>
          </a:p>
        </p:txBody>
      </p:sp>
      <p:sp>
        <p:nvSpPr>
          <p:cNvPr id="3" name="TextBox 2">
            <a:extLst>
              <a:ext uri="{FF2B5EF4-FFF2-40B4-BE49-F238E27FC236}">
                <a16:creationId xmlns:a16="http://schemas.microsoft.com/office/drawing/2014/main" id="{892D0F6C-7A16-4E2A-9E9E-9EA65F3239EF}"/>
              </a:ext>
            </a:extLst>
          </p:cNvPr>
          <p:cNvSpPr txBox="1"/>
          <p:nvPr/>
        </p:nvSpPr>
        <p:spPr>
          <a:xfrm>
            <a:off x="2530964" y="3959668"/>
            <a:ext cx="5532382" cy="707886"/>
          </a:xfrm>
          <a:prstGeom prst="rect">
            <a:avLst/>
          </a:prstGeom>
          <a:noFill/>
        </p:spPr>
        <p:txBody>
          <a:bodyPr wrap="square" rtlCol="0">
            <a:spAutoFit/>
          </a:bodyPr>
          <a:lstStyle/>
          <a:p>
            <a:pPr algn="ctr"/>
            <a:r>
              <a:rPr lang="en-GB" sz="2000" b="1" dirty="0">
                <a:solidFill>
                  <a:schemeClr val="bg1"/>
                </a:solidFill>
              </a:rPr>
              <a:t>Risks to safety are identified and escalated to ensure removal or mitigation</a:t>
            </a:r>
          </a:p>
        </p:txBody>
      </p:sp>
      <p:sp>
        <p:nvSpPr>
          <p:cNvPr id="13" name="TextBox 12">
            <a:extLst>
              <a:ext uri="{FF2B5EF4-FFF2-40B4-BE49-F238E27FC236}">
                <a16:creationId xmlns:a16="http://schemas.microsoft.com/office/drawing/2014/main" id="{0632DD3B-B476-49E8-8721-9F59E42D98D8}"/>
              </a:ext>
            </a:extLst>
          </p:cNvPr>
          <p:cNvSpPr txBox="1"/>
          <p:nvPr/>
        </p:nvSpPr>
        <p:spPr>
          <a:xfrm>
            <a:off x="2990959" y="1904010"/>
            <a:ext cx="1778102" cy="646331"/>
          </a:xfrm>
          <a:prstGeom prst="rect">
            <a:avLst/>
          </a:prstGeom>
          <a:noFill/>
        </p:spPr>
        <p:txBody>
          <a:bodyPr wrap="square" rtlCol="0">
            <a:spAutoFit/>
          </a:bodyPr>
          <a:lstStyle/>
          <a:p>
            <a:pPr algn="ctr"/>
            <a:r>
              <a:rPr lang="en-GB" sz="1800" dirty="0">
                <a:solidFill>
                  <a:schemeClr val="bg1"/>
                </a:solidFill>
              </a:rPr>
              <a:t>Developmental needs met</a:t>
            </a:r>
          </a:p>
        </p:txBody>
      </p:sp>
      <p:sp>
        <p:nvSpPr>
          <p:cNvPr id="14" name="TextBox 13">
            <a:extLst>
              <a:ext uri="{FF2B5EF4-FFF2-40B4-BE49-F238E27FC236}">
                <a16:creationId xmlns:a16="http://schemas.microsoft.com/office/drawing/2014/main" id="{01E5E250-6D74-49BB-B1EF-61665C99DAFB}"/>
              </a:ext>
            </a:extLst>
          </p:cNvPr>
          <p:cNvSpPr txBox="1"/>
          <p:nvPr/>
        </p:nvSpPr>
        <p:spPr>
          <a:xfrm>
            <a:off x="5924341" y="1927882"/>
            <a:ext cx="1671300" cy="923330"/>
          </a:xfrm>
          <a:prstGeom prst="rect">
            <a:avLst/>
          </a:prstGeom>
          <a:noFill/>
        </p:spPr>
        <p:txBody>
          <a:bodyPr wrap="square" rtlCol="0">
            <a:spAutoFit/>
          </a:bodyPr>
          <a:lstStyle/>
          <a:p>
            <a:pPr algn="ctr"/>
            <a:r>
              <a:rPr lang="en-GB" sz="1800" dirty="0">
                <a:solidFill>
                  <a:schemeClr val="bg1"/>
                </a:solidFill>
              </a:rPr>
              <a:t>Routine and consistent care</a:t>
            </a:r>
          </a:p>
        </p:txBody>
      </p:sp>
      <p:sp>
        <p:nvSpPr>
          <p:cNvPr id="16" name="TextBox 15">
            <a:extLst>
              <a:ext uri="{FF2B5EF4-FFF2-40B4-BE49-F238E27FC236}">
                <a16:creationId xmlns:a16="http://schemas.microsoft.com/office/drawing/2014/main" id="{200A6491-86F5-4827-A463-FA3262222E9F}"/>
              </a:ext>
            </a:extLst>
          </p:cNvPr>
          <p:cNvSpPr txBox="1"/>
          <p:nvPr/>
        </p:nvSpPr>
        <p:spPr>
          <a:xfrm>
            <a:off x="2530963" y="2828629"/>
            <a:ext cx="1811362" cy="646331"/>
          </a:xfrm>
          <a:prstGeom prst="rect">
            <a:avLst/>
          </a:prstGeom>
          <a:noFill/>
        </p:spPr>
        <p:txBody>
          <a:bodyPr wrap="square" rtlCol="0">
            <a:spAutoFit/>
          </a:bodyPr>
          <a:lstStyle/>
          <a:p>
            <a:pPr algn="ctr"/>
            <a:r>
              <a:rPr lang="en-GB" sz="1800" dirty="0">
                <a:solidFill>
                  <a:schemeClr val="bg1"/>
                </a:solidFill>
              </a:rPr>
              <a:t>‘Good enough’ parenting</a:t>
            </a:r>
          </a:p>
        </p:txBody>
      </p:sp>
      <p:sp>
        <p:nvSpPr>
          <p:cNvPr id="17" name="TextBox 16">
            <a:extLst>
              <a:ext uri="{FF2B5EF4-FFF2-40B4-BE49-F238E27FC236}">
                <a16:creationId xmlns:a16="http://schemas.microsoft.com/office/drawing/2014/main" id="{3A961505-D03C-42E2-A2F4-CF977CA6BDD7}"/>
              </a:ext>
            </a:extLst>
          </p:cNvPr>
          <p:cNvSpPr txBox="1"/>
          <p:nvPr/>
        </p:nvSpPr>
        <p:spPr>
          <a:xfrm>
            <a:off x="3890145" y="1397687"/>
            <a:ext cx="1441420" cy="369332"/>
          </a:xfrm>
          <a:prstGeom prst="rect">
            <a:avLst/>
          </a:prstGeom>
          <a:noFill/>
        </p:spPr>
        <p:txBody>
          <a:bodyPr wrap="none" rtlCol="0">
            <a:spAutoFit/>
          </a:bodyPr>
          <a:lstStyle/>
          <a:p>
            <a:r>
              <a:rPr lang="en-GB" sz="1800" dirty="0">
                <a:solidFill>
                  <a:schemeClr val="bg1"/>
                </a:solidFill>
              </a:rPr>
              <a:t>Healthy Diet</a:t>
            </a:r>
          </a:p>
        </p:txBody>
      </p:sp>
      <p:sp>
        <p:nvSpPr>
          <p:cNvPr id="18" name="TextBox 17">
            <a:extLst>
              <a:ext uri="{FF2B5EF4-FFF2-40B4-BE49-F238E27FC236}">
                <a16:creationId xmlns:a16="http://schemas.microsoft.com/office/drawing/2014/main" id="{3A71A377-18DD-4EEF-866C-735D929A0E74}"/>
              </a:ext>
            </a:extLst>
          </p:cNvPr>
          <p:cNvSpPr txBox="1"/>
          <p:nvPr/>
        </p:nvSpPr>
        <p:spPr>
          <a:xfrm>
            <a:off x="6249970" y="3117856"/>
            <a:ext cx="2119990" cy="646331"/>
          </a:xfrm>
          <a:prstGeom prst="rect">
            <a:avLst/>
          </a:prstGeom>
          <a:noFill/>
        </p:spPr>
        <p:txBody>
          <a:bodyPr wrap="square" rtlCol="0">
            <a:spAutoFit/>
          </a:bodyPr>
          <a:lstStyle/>
          <a:p>
            <a:pPr algn="ctr"/>
            <a:r>
              <a:rPr lang="en-GB" sz="1800" dirty="0">
                <a:solidFill>
                  <a:schemeClr val="bg1"/>
                </a:solidFill>
              </a:rPr>
              <a:t>Healthy Peer relationships</a:t>
            </a:r>
          </a:p>
        </p:txBody>
      </p:sp>
      <p:sp>
        <p:nvSpPr>
          <p:cNvPr id="19" name="TextBox 18">
            <a:extLst>
              <a:ext uri="{FF2B5EF4-FFF2-40B4-BE49-F238E27FC236}">
                <a16:creationId xmlns:a16="http://schemas.microsoft.com/office/drawing/2014/main" id="{C90AA2D0-62A7-4555-940D-D606B87B3D0E}"/>
              </a:ext>
            </a:extLst>
          </p:cNvPr>
          <p:cNvSpPr txBox="1"/>
          <p:nvPr/>
        </p:nvSpPr>
        <p:spPr>
          <a:xfrm>
            <a:off x="5361837" y="1324637"/>
            <a:ext cx="1329849" cy="646331"/>
          </a:xfrm>
          <a:prstGeom prst="rect">
            <a:avLst/>
          </a:prstGeom>
          <a:solidFill>
            <a:srgbClr val="92D050"/>
          </a:solidFill>
        </p:spPr>
        <p:txBody>
          <a:bodyPr wrap="square" rtlCol="0">
            <a:spAutoFit/>
          </a:bodyPr>
          <a:lstStyle/>
          <a:p>
            <a:pPr algn="ctr"/>
            <a:r>
              <a:rPr lang="en-GB" sz="1800" dirty="0">
                <a:solidFill>
                  <a:schemeClr val="bg1"/>
                </a:solidFill>
              </a:rPr>
              <a:t>Physical Activity</a:t>
            </a:r>
          </a:p>
        </p:txBody>
      </p:sp>
      <p:sp>
        <p:nvSpPr>
          <p:cNvPr id="20" name="TextBox 19">
            <a:extLst>
              <a:ext uri="{FF2B5EF4-FFF2-40B4-BE49-F238E27FC236}">
                <a16:creationId xmlns:a16="http://schemas.microsoft.com/office/drawing/2014/main" id="{5702A8B4-5EA5-4D44-A8CA-78031888AF60}"/>
              </a:ext>
            </a:extLst>
          </p:cNvPr>
          <p:cNvSpPr txBox="1"/>
          <p:nvPr/>
        </p:nvSpPr>
        <p:spPr>
          <a:xfrm>
            <a:off x="4635735" y="1972685"/>
            <a:ext cx="1421929" cy="1200329"/>
          </a:xfrm>
          <a:prstGeom prst="rect">
            <a:avLst/>
          </a:prstGeom>
          <a:noFill/>
        </p:spPr>
        <p:txBody>
          <a:bodyPr wrap="square" rtlCol="0">
            <a:spAutoFit/>
          </a:bodyPr>
          <a:lstStyle/>
          <a:p>
            <a:pPr algn="ctr"/>
            <a:r>
              <a:rPr lang="en-GB" sz="1800" dirty="0">
                <a:solidFill>
                  <a:schemeClr val="bg1"/>
                </a:solidFill>
              </a:rPr>
              <a:t>Skills to make healthy choices</a:t>
            </a:r>
          </a:p>
        </p:txBody>
      </p:sp>
      <p:sp>
        <p:nvSpPr>
          <p:cNvPr id="21" name="Curved Down Arrow 16">
            <a:extLst>
              <a:ext uri="{FF2B5EF4-FFF2-40B4-BE49-F238E27FC236}">
                <a16:creationId xmlns:a16="http://schemas.microsoft.com/office/drawing/2014/main" id="{760D2AF8-0F6B-4F0A-8B20-69D56AC087BA}"/>
              </a:ext>
            </a:extLst>
          </p:cNvPr>
          <p:cNvSpPr/>
          <p:nvPr/>
        </p:nvSpPr>
        <p:spPr>
          <a:xfrm>
            <a:off x="1235457" y="619208"/>
            <a:ext cx="8468591" cy="2884002"/>
          </a:xfrm>
          <a:prstGeom prst="curvedDown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Curved Down Arrow 17">
            <a:extLst>
              <a:ext uri="{FF2B5EF4-FFF2-40B4-BE49-F238E27FC236}">
                <a16:creationId xmlns:a16="http://schemas.microsoft.com/office/drawing/2014/main" id="{5A7AF0E1-C033-45AE-B6B3-EAA7826A0681}"/>
              </a:ext>
            </a:extLst>
          </p:cNvPr>
          <p:cNvSpPr/>
          <p:nvPr/>
        </p:nvSpPr>
        <p:spPr>
          <a:xfrm rot="10800000">
            <a:off x="936445" y="3948356"/>
            <a:ext cx="8623190" cy="2884002"/>
          </a:xfrm>
          <a:prstGeom prst="curvedDown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TextBox 23">
            <a:extLst>
              <a:ext uri="{FF2B5EF4-FFF2-40B4-BE49-F238E27FC236}">
                <a16:creationId xmlns:a16="http://schemas.microsoft.com/office/drawing/2014/main" id="{D26ABD49-82FC-4D0E-BA78-E6A2CCA9E72F}"/>
              </a:ext>
            </a:extLst>
          </p:cNvPr>
          <p:cNvSpPr txBox="1"/>
          <p:nvPr/>
        </p:nvSpPr>
        <p:spPr>
          <a:xfrm rot="18521476">
            <a:off x="7341061" y="5166157"/>
            <a:ext cx="2463175" cy="369332"/>
          </a:xfrm>
          <a:prstGeom prst="rect">
            <a:avLst/>
          </a:prstGeom>
          <a:noFill/>
        </p:spPr>
        <p:txBody>
          <a:bodyPr wrap="none" rtlCol="0">
            <a:spAutoFit/>
          </a:bodyPr>
          <a:lstStyle/>
          <a:p>
            <a:r>
              <a:rPr lang="en-GB" sz="1800" dirty="0">
                <a:solidFill>
                  <a:schemeClr val="bg1"/>
                </a:solidFill>
              </a:rPr>
              <a:t>HCP Routine Reviews</a:t>
            </a:r>
          </a:p>
        </p:txBody>
      </p:sp>
      <p:sp>
        <p:nvSpPr>
          <p:cNvPr id="25" name="TextBox 24">
            <a:extLst>
              <a:ext uri="{FF2B5EF4-FFF2-40B4-BE49-F238E27FC236}">
                <a16:creationId xmlns:a16="http://schemas.microsoft.com/office/drawing/2014/main" id="{F89868BC-D94A-4C90-B103-C227A5F147DA}"/>
              </a:ext>
            </a:extLst>
          </p:cNvPr>
          <p:cNvSpPr txBox="1"/>
          <p:nvPr/>
        </p:nvSpPr>
        <p:spPr>
          <a:xfrm rot="3184509">
            <a:off x="1416626" y="5196840"/>
            <a:ext cx="1685077" cy="369332"/>
          </a:xfrm>
          <a:prstGeom prst="rect">
            <a:avLst/>
          </a:prstGeom>
          <a:noFill/>
        </p:spPr>
        <p:txBody>
          <a:bodyPr wrap="none" rtlCol="0">
            <a:spAutoFit/>
          </a:bodyPr>
          <a:lstStyle/>
          <a:p>
            <a:r>
              <a:rPr lang="en-GB" sz="1800" dirty="0">
                <a:solidFill>
                  <a:schemeClr val="bg1"/>
                </a:solidFill>
              </a:rPr>
              <a:t>School Liaison</a:t>
            </a:r>
          </a:p>
        </p:txBody>
      </p:sp>
      <p:sp>
        <p:nvSpPr>
          <p:cNvPr id="26" name="TextBox 25">
            <a:extLst>
              <a:ext uri="{FF2B5EF4-FFF2-40B4-BE49-F238E27FC236}">
                <a16:creationId xmlns:a16="http://schemas.microsoft.com/office/drawing/2014/main" id="{44625BA8-817D-412B-99FD-D81C6E879C21}"/>
              </a:ext>
            </a:extLst>
          </p:cNvPr>
          <p:cNvSpPr txBox="1"/>
          <p:nvPr/>
        </p:nvSpPr>
        <p:spPr>
          <a:xfrm rot="17973730">
            <a:off x="994643" y="2031340"/>
            <a:ext cx="1967205" cy="369332"/>
          </a:xfrm>
          <a:prstGeom prst="rect">
            <a:avLst/>
          </a:prstGeom>
          <a:noFill/>
        </p:spPr>
        <p:txBody>
          <a:bodyPr wrap="none" rtlCol="0">
            <a:spAutoFit/>
          </a:bodyPr>
          <a:lstStyle/>
          <a:p>
            <a:r>
              <a:rPr lang="en-GB" sz="1800" dirty="0">
                <a:solidFill>
                  <a:schemeClr val="bg1"/>
                </a:solidFill>
              </a:rPr>
              <a:t>Health Promotion</a:t>
            </a:r>
          </a:p>
        </p:txBody>
      </p:sp>
      <p:sp>
        <p:nvSpPr>
          <p:cNvPr id="27" name="TextBox 26">
            <a:extLst>
              <a:ext uri="{FF2B5EF4-FFF2-40B4-BE49-F238E27FC236}">
                <a16:creationId xmlns:a16="http://schemas.microsoft.com/office/drawing/2014/main" id="{099F254B-440F-4A40-B846-1D513F190D43}"/>
              </a:ext>
            </a:extLst>
          </p:cNvPr>
          <p:cNvSpPr txBox="1"/>
          <p:nvPr/>
        </p:nvSpPr>
        <p:spPr>
          <a:xfrm rot="2924588">
            <a:off x="7640595" y="1774361"/>
            <a:ext cx="1719381" cy="369332"/>
          </a:xfrm>
          <a:prstGeom prst="rect">
            <a:avLst/>
          </a:prstGeom>
          <a:noFill/>
        </p:spPr>
        <p:txBody>
          <a:bodyPr wrap="none" rtlCol="0">
            <a:spAutoFit/>
          </a:bodyPr>
          <a:lstStyle/>
          <a:p>
            <a:r>
              <a:rPr lang="en-GB" sz="1800" dirty="0">
                <a:solidFill>
                  <a:schemeClr val="bg1"/>
                </a:solidFill>
              </a:rPr>
              <a:t>Universal Offer</a:t>
            </a:r>
          </a:p>
        </p:txBody>
      </p:sp>
      <p:sp>
        <p:nvSpPr>
          <p:cNvPr id="28" name="TextBox 27">
            <a:extLst>
              <a:ext uri="{FF2B5EF4-FFF2-40B4-BE49-F238E27FC236}">
                <a16:creationId xmlns:a16="http://schemas.microsoft.com/office/drawing/2014/main" id="{4E303FE7-5BD2-4584-A423-4BFA3546399C}"/>
              </a:ext>
            </a:extLst>
          </p:cNvPr>
          <p:cNvSpPr txBox="1"/>
          <p:nvPr/>
        </p:nvSpPr>
        <p:spPr>
          <a:xfrm>
            <a:off x="3067198" y="4780713"/>
            <a:ext cx="912184" cy="369332"/>
          </a:xfrm>
          <a:prstGeom prst="rect">
            <a:avLst/>
          </a:prstGeom>
          <a:noFill/>
        </p:spPr>
        <p:txBody>
          <a:bodyPr wrap="square" rtlCol="0">
            <a:spAutoFit/>
          </a:bodyPr>
          <a:lstStyle/>
          <a:p>
            <a:r>
              <a:rPr lang="en-GB" sz="1800" dirty="0">
                <a:solidFill>
                  <a:schemeClr val="bg1"/>
                </a:solidFill>
              </a:rPr>
              <a:t>Abuse </a:t>
            </a:r>
          </a:p>
        </p:txBody>
      </p:sp>
      <p:sp>
        <p:nvSpPr>
          <p:cNvPr id="29" name="TextBox 28">
            <a:extLst>
              <a:ext uri="{FF2B5EF4-FFF2-40B4-BE49-F238E27FC236}">
                <a16:creationId xmlns:a16="http://schemas.microsoft.com/office/drawing/2014/main" id="{E5B2D216-3F11-4CA9-BF1E-D0C98C37827D}"/>
              </a:ext>
            </a:extLst>
          </p:cNvPr>
          <p:cNvSpPr txBox="1"/>
          <p:nvPr/>
        </p:nvSpPr>
        <p:spPr>
          <a:xfrm>
            <a:off x="3734997" y="5324195"/>
            <a:ext cx="966931" cy="369332"/>
          </a:xfrm>
          <a:prstGeom prst="rect">
            <a:avLst/>
          </a:prstGeom>
          <a:noFill/>
        </p:spPr>
        <p:txBody>
          <a:bodyPr wrap="none" rtlCol="0">
            <a:spAutoFit/>
          </a:bodyPr>
          <a:lstStyle/>
          <a:p>
            <a:r>
              <a:rPr lang="en-GB" sz="1800" dirty="0">
                <a:solidFill>
                  <a:schemeClr val="bg1"/>
                </a:solidFill>
              </a:rPr>
              <a:t>Neglect</a:t>
            </a:r>
          </a:p>
        </p:txBody>
      </p:sp>
      <p:sp>
        <p:nvSpPr>
          <p:cNvPr id="30" name="TextBox 29">
            <a:extLst>
              <a:ext uri="{FF2B5EF4-FFF2-40B4-BE49-F238E27FC236}">
                <a16:creationId xmlns:a16="http://schemas.microsoft.com/office/drawing/2014/main" id="{33C8CCA8-BDAC-40FE-9C78-EFA1CCB4D29C}"/>
              </a:ext>
            </a:extLst>
          </p:cNvPr>
          <p:cNvSpPr txBox="1"/>
          <p:nvPr/>
        </p:nvSpPr>
        <p:spPr>
          <a:xfrm>
            <a:off x="6691686" y="4700076"/>
            <a:ext cx="966931" cy="369332"/>
          </a:xfrm>
          <a:prstGeom prst="rect">
            <a:avLst/>
          </a:prstGeom>
          <a:noFill/>
        </p:spPr>
        <p:txBody>
          <a:bodyPr wrap="none" rtlCol="0">
            <a:spAutoFit/>
          </a:bodyPr>
          <a:lstStyle/>
          <a:p>
            <a:r>
              <a:rPr lang="en-GB" sz="1800" dirty="0">
                <a:solidFill>
                  <a:schemeClr val="bg1"/>
                </a:solidFill>
              </a:rPr>
              <a:t>Poverty</a:t>
            </a:r>
          </a:p>
        </p:txBody>
      </p:sp>
      <p:sp>
        <p:nvSpPr>
          <p:cNvPr id="31" name="TextBox 30">
            <a:extLst>
              <a:ext uri="{FF2B5EF4-FFF2-40B4-BE49-F238E27FC236}">
                <a16:creationId xmlns:a16="http://schemas.microsoft.com/office/drawing/2014/main" id="{D1977A18-61D5-47F3-94B5-33EF377F7F9F}"/>
              </a:ext>
            </a:extLst>
          </p:cNvPr>
          <p:cNvSpPr txBox="1"/>
          <p:nvPr/>
        </p:nvSpPr>
        <p:spPr>
          <a:xfrm>
            <a:off x="4490322" y="4861743"/>
            <a:ext cx="1762021" cy="369332"/>
          </a:xfrm>
          <a:prstGeom prst="rect">
            <a:avLst/>
          </a:prstGeom>
          <a:noFill/>
        </p:spPr>
        <p:txBody>
          <a:bodyPr wrap="none" rtlCol="0">
            <a:spAutoFit/>
          </a:bodyPr>
          <a:lstStyle/>
          <a:p>
            <a:r>
              <a:rPr lang="en-GB" sz="1800" dirty="0">
                <a:solidFill>
                  <a:schemeClr val="bg1"/>
                </a:solidFill>
              </a:rPr>
              <a:t>Poor Education</a:t>
            </a:r>
          </a:p>
        </p:txBody>
      </p:sp>
      <p:sp>
        <p:nvSpPr>
          <p:cNvPr id="32" name="TextBox 31">
            <a:extLst>
              <a:ext uri="{FF2B5EF4-FFF2-40B4-BE49-F238E27FC236}">
                <a16:creationId xmlns:a16="http://schemas.microsoft.com/office/drawing/2014/main" id="{AE472CAC-A5BC-4E46-87A5-F0BE6C9EFB87}"/>
              </a:ext>
            </a:extLst>
          </p:cNvPr>
          <p:cNvSpPr txBox="1"/>
          <p:nvPr/>
        </p:nvSpPr>
        <p:spPr>
          <a:xfrm>
            <a:off x="5386914" y="5315602"/>
            <a:ext cx="1890261" cy="369332"/>
          </a:xfrm>
          <a:prstGeom prst="rect">
            <a:avLst/>
          </a:prstGeom>
          <a:noFill/>
        </p:spPr>
        <p:txBody>
          <a:bodyPr wrap="none" rtlCol="0">
            <a:spAutoFit/>
          </a:bodyPr>
          <a:lstStyle/>
          <a:p>
            <a:r>
              <a:rPr lang="en-GB" sz="1800" dirty="0">
                <a:solidFill>
                  <a:schemeClr val="bg1"/>
                </a:solidFill>
              </a:rPr>
              <a:t>Health Problems</a:t>
            </a:r>
          </a:p>
        </p:txBody>
      </p:sp>
      <p:sp>
        <p:nvSpPr>
          <p:cNvPr id="2" name="Title 1"/>
          <p:cNvSpPr>
            <a:spLocks noGrp="1"/>
          </p:cNvSpPr>
          <p:nvPr>
            <p:ph type="title"/>
          </p:nvPr>
        </p:nvSpPr>
        <p:spPr>
          <a:xfrm>
            <a:off x="47625" y="57005"/>
            <a:ext cx="9575579" cy="733085"/>
          </a:xfrm>
        </p:spPr>
        <p:txBody>
          <a:bodyPr/>
          <a:lstStyle/>
          <a:p>
            <a:r>
              <a:rPr lang="en-GB" sz="2100" dirty="0">
                <a:solidFill>
                  <a:srgbClr val="FF0000"/>
                </a:solidFill>
              </a:rPr>
              <a:t>Thriving: </a:t>
            </a:r>
            <a:r>
              <a:rPr lang="en-GB" sz="2100" dirty="0">
                <a:solidFill>
                  <a:srgbClr val="82C0D2"/>
                </a:solidFill>
              </a:rPr>
              <a:t>Most Children, most of the time</a:t>
            </a:r>
          </a:p>
        </p:txBody>
      </p:sp>
    </p:spTree>
    <p:extLst>
      <p:ext uri="{BB962C8B-B14F-4D97-AF65-F5344CB8AC3E}">
        <p14:creationId xmlns:p14="http://schemas.microsoft.com/office/powerpoint/2010/main" val="32148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Supporting </a:t>
            </a:r>
            <a:r>
              <a:rPr lang="en-GB" b="1" dirty="0">
                <a:solidFill>
                  <a:srgbClr val="82C0D2"/>
                </a:solidFill>
              </a:rPr>
              <a:t>Schools to support children to thrive</a:t>
            </a:r>
          </a:p>
        </p:txBody>
      </p:sp>
      <p:sp>
        <p:nvSpPr>
          <p:cNvPr id="2" name="TextBox 1">
            <a:extLst>
              <a:ext uri="{FF2B5EF4-FFF2-40B4-BE49-F238E27FC236}">
                <a16:creationId xmlns:a16="http://schemas.microsoft.com/office/drawing/2014/main" id="{2029E18A-27F4-4E56-B456-B42442533C38}"/>
              </a:ext>
            </a:extLst>
          </p:cNvPr>
          <p:cNvSpPr txBox="1"/>
          <p:nvPr/>
        </p:nvSpPr>
        <p:spPr>
          <a:xfrm>
            <a:off x="393669" y="1012594"/>
            <a:ext cx="9588531" cy="5262979"/>
          </a:xfrm>
          <a:prstGeom prst="rect">
            <a:avLst/>
          </a:prstGeom>
          <a:noFill/>
        </p:spPr>
        <p:txBody>
          <a:bodyPr wrap="square" rtlCol="0">
            <a:spAutoFit/>
          </a:bodyPr>
          <a:lstStyle/>
          <a:p>
            <a:r>
              <a:rPr lang="en-GB" sz="1400" dirty="0">
                <a:solidFill>
                  <a:srgbClr val="808285"/>
                </a:solidFill>
              </a:rPr>
              <a:t>In supporting the development of children and young people throughout primary school, the Essex Child and Family Wellbeing Service provides: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An identified, Link Practitioner to every school </a:t>
            </a:r>
          </a:p>
          <a:p>
            <a:pPr marL="285750" indent="-285750">
              <a:buFont typeface="Arial" panose="020B0604020202020204" pitchFamily="34" charset="0"/>
              <a:buChar char="•"/>
            </a:pPr>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A termly visit from link practitioner to each school’s senior leadership and pastoral support team to discuss needs and priorities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Thematic public health messaging in response to local and national need, including communications to share via Parent Mail for families.</a:t>
            </a:r>
          </a:p>
          <a:p>
            <a:pPr marL="806450" lvl="1" indent="-285750">
              <a:buFont typeface="Arial" panose="020B0604020202020204" pitchFamily="34" charset="0"/>
              <a:buChar char="•"/>
            </a:pPr>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School Entry Health Assessment: Vision screening, NCMP and hearing on request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Year 6 National Child Measuring Programme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Year 6 Transition Talk session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Support with School Entry New Parent talks to support transition and tell parents about the health and wellbeing support available to them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Information, Advice and Guidance to Parents via social media, telephone and face to face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Accessible community drop-ins within Family Hubs and satellite Family Hub Delivery Sites </a:t>
            </a:r>
          </a:p>
          <a:p>
            <a:endParaRPr lang="en-GB" sz="1400" b="1" dirty="0">
              <a:solidFill>
                <a:srgbClr val="92D050"/>
              </a:solidFill>
            </a:endParaRPr>
          </a:p>
        </p:txBody>
      </p:sp>
    </p:spTree>
    <p:extLst>
      <p:ext uri="{BB962C8B-B14F-4D97-AF65-F5344CB8AC3E}">
        <p14:creationId xmlns:p14="http://schemas.microsoft.com/office/powerpoint/2010/main" val="42627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B0B51C10-90EA-4763-8F58-853DAF01FB63}"/>
              </a:ext>
            </a:extLst>
          </p:cNvPr>
          <p:cNvSpPr txBox="1"/>
          <p:nvPr/>
        </p:nvSpPr>
        <p:spPr>
          <a:xfrm>
            <a:off x="2205584" y="3204694"/>
            <a:ext cx="5859815" cy="2871225"/>
          </a:xfrm>
          <a:prstGeom prst="rect">
            <a:avLst/>
          </a:prstGeom>
          <a:solidFill>
            <a:srgbClr val="FF0000"/>
          </a:solidFill>
        </p:spPr>
        <p:txBody>
          <a:bodyPr wrap="square" rtlCol="0">
            <a:spAutoFit/>
          </a:bodyPr>
          <a:lstStyle/>
          <a:p>
            <a:endParaRPr lang="en-GB" dirty="0" err="1">
              <a:solidFill>
                <a:srgbClr val="808285"/>
              </a:solidFill>
            </a:endParaRPr>
          </a:p>
        </p:txBody>
      </p:sp>
      <p:sp>
        <p:nvSpPr>
          <p:cNvPr id="4" name="Slide Number Placeholder 3"/>
          <p:cNvSpPr>
            <a:spLocks noGrp="1"/>
          </p:cNvSpPr>
          <p:nvPr>
            <p:ph type="sldNum" sz="quarter" idx="12"/>
          </p:nvPr>
        </p:nvSpPr>
        <p:spPr>
          <a:xfrm>
            <a:off x="628650" y="6979596"/>
            <a:ext cx="339726" cy="218129"/>
          </a:xfrm>
          <a:prstGeom prst="rect">
            <a:avLst/>
          </a:prstGeom>
        </p:spPr>
        <p:txBody>
          <a:bodyPr vert="horz" lIns="0" tIns="0" rIns="0" bIns="0" rtlCol="0" anchor="t" anchorCtr="0">
            <a:noAutofit/>
          </a:bodyPr>
          <a:lstStyle>
            <a:defPPr>
              <a:defRPr lang="en-US"/>
            </a:defPPr>
            <a:lvl1pPr marL="0" algn="l" defTabSz="1043056" rtl="0" eaLnBrk="1" latinLnBrk="0" hangingPunct="1">
              <a:defRPr sz="1100" b="1" kern="1200">
                <a:solidFill>
                  <a:srgbClr val="ED1A37"/>
                </a:solidFill>
                <a:latin typeface="Arial" pitchFamily="34" charset="0"/>
                <a:ea typeface="+mn-ea"/>
                <a:cs typeface="Arial" pitchFamily="34" charset="0"/>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fld id="{EB0F7010-E999-4FC2-AE85-B5FFBD58F110}" type="slidenum">
              <a:rPr lang="en-GB" smtClean="0"/>
              <a:pPr/>
              <a:t>8</a:t>
            </a:fld>
            <a:endParaRPr lang="en-GB" dirty="0"/>
          </a:p>
        </p:txBody>
      </p:sp>
      <p:sp>
        <p:nvSpPr>
          <p:cNvPr id="6" name="Rectangle 5">
            <a:extLst>
              <a:ext uri="{FF2B5EF4-FFF2-40B4-BE49-F238E27FC236}">
                <a16:creationId xmlns:a16="http://schemas.microsoft.com/office/drawing/2014/main" id="{90438193-F4C2-455B-A90F-1B9079AB30BF}"/>
              </a:ext>
            </a:extLst>
          </p:cNvPr>
          <p:cNvSpPr/>
          <p:nvPr/>
        </p:nvSpPr>
        <p:spPr>
          <a:xfrm>
            <a:off x="628650" y="1009650"/>
            <a:ext cx="8623189" cy="3182923"/>
          </a:xfrm>
          <a:prstGeom prst="rect">
            <a:avLst/>
          </a:prstGeom>
        </p:spPr>
        <p:txBody>
          <a:bodyPr wrap="square">
            <a:spAutoFit/>
          </a:bodyPr>
          <a:lstStyle/>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endParaRPr lang="en-GB" sz="1600" dirty="0">
              <a:solidFill>
                <a:schemeClr val="tx1">
                  <a:lumMod val="75000"/>
                  <a:lumOff val="25000"/>
                </a:schemeClr>
              </a:solidFill>
            </a:endParaRPr>
          </a:p>
          <a:p>
            <a:pPr algn="just">
              <a:lnSpc>
                <a:spcPct val="115000"/>
              </a:lnSpc>
              <a:defRPr/>
            </a:pPr>
            <a:r>
              <a:rPr lang="en-GB" sz="1600" dirty="0">
                <a:solidFill>
                  <a:schemeClr val="tx1">
                    <a:lumMod val="75000"/>
                    <a:lumOff val="25000"/>
                  </a:schemeClr>
                </a:solidFill>
              </a:rPr>
              <a:t>  </a:t>
            </a:r>
          </a:p>
        </p:txBody>
      </p:sp>
      <p:sp>
        <p:nvSpPr>
          <p:cNvPr id="5" name="Curved Down Arrow 16">
            <a:extLst>
              <a:ext uri="{FF2B5EF4-FFF2-40B4-BE49-F238E27FC236}">
                <a16:creationId xmlns:a16="http://schemas.microsoft.com/office/drawing/2014/main" id="{3DA926A5-437E-4661-9C26-71B0D286AB07}"/>
              </a:ext>
            </a:extLst>
          </p:cNvPr>
          <p:cNvSpPr/>
          <p:nvPr/>
        </p:nvSpPr>
        <p:spPr>
          <a:xfrm>
            <a:off x="628651" y="761438"/>
            <a:ext cx="9575578" cy="4231085"/>
          </a:xfrm>
          <a:prstGeom prst="curvedDownArrow">
            <a:avLst/>
          </a:prstGeom>
          <a:solidFill>
            <a:srgbClr val="92D05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13" name="TextBox 12">
            <a:extLst>
              <a:ext uri="{FF2B5EF4-FFF2-40B4-BE49-F238E27FC236}">
                <a16:creationId xmlns:a16="http://schemas.microsoft.com/office/drawing/2014/main" id="{0544E36B-5D2F-490B-8DEB-ABD35599CF68}"/>
              </a:ext>
            </a:extLst>
          </p:cNvPr>
          <p:cNvSpPr txBox="1"/>
          <p:nvPr/>
        </p:nvSpPr>
        <p:spPr>
          <a:xfrm>
            <a:off x="2378897" y="4376240"/>
            <a:ext cx="2965877" cy="338554"/>
          </a:xfrm>
          <a:prstGeom prst="rect">
            <a:avLst/>
          </a:prstGeom>
          <a:noFill/>
        </p:spPr>
        <p:txBody>
          <a:bodyPr wrap="none" rtlCol="0">
            <a:spAutoFit/>
          </a:bodyPr>
          <a:lstStyle/>
          <a:p>
            <a:r>
              <a:rPr lang="en-GB" sz="1600" dirty="0"/>
              <a:t>Sign Posting to other agencies</a:t>
            </a:r>
          </a:p>
        </p:txBody>
      </p:sp>
      <p:sp>
        <p:nvSpPr>
          <p:cNvPr id="15" name="TextBox 14">
            <a:extLst>
              <a:ext uri="{FF2B5EF4-FFF2-40B4-BE49-F238E27FC236}">
                <a16:creationId xmlns:a16="http://schemas.microsoft.com/office/drawing/2014/main" id="{8E7C86CB-A712-4A44-90FB-CA3CE8219D79}"/>
              </a:ext>
            </a:extLst>
          </p:cNvPr>
          <p:cNvSpPr txBox="1"/>
          <p:nvPr/>
        </p:nvSpPr>
        <p:spPr>
          <a:xfrm>
            <a:off x="4095219" y="3705997"/>
            <a:ext cx="1828822" cy="584775"/>
          </a:xfrm>
          <a:prstGeom prst="rect">
            <a:avLst/>
          </a:prstGeom>
          <a:noFill/>
        </p:spPr>
        <p:txBody>
          <a:bodyPr wrap="square" rtlCol="0">
            <a:spAutoFit/>
          </a:bodyPr>
          <a:lstStyle/>
          <a:p>
            <a:r>
              <a:rPr lang="en-GB" sz="1600" dirty="0"/>
              <a:t>Health Promotion Advice</a:t>
            </a:r>
          </a:p>
        </p:txBody>
      </p:sp>
      <p:sp>
        <p:nvSpPr>
          <p:cNvPr id="16" name="TextBox 15">
            <a:extLst>
              <a:ext uri="{FF2B5EF4-FFF2-40B4-BE49-F238E27FC236}">
                <a16:creationId xmlns:a16="http://schemas.microsoft.com/office/drawing/2014/main" id="{44C8E1CD-DB96-4966-A759-F6067BC05CA8}"/>
              </a:ext>
            </a:extLst>
          </p:cNvPr>
          <p:cNvSpPr txBox="1"/>
          <p:nvPr/>
        </p:nvSpPr>
        <p:spPr>
          <a:xfrm>
            <a:off x="5009630" y="4783140"/>
            <a:ext cx="2727029" cy="338554"/>
          </a:xfrm>
          <a:prstGeom prst="rect">
            <a:avLst/>
          </a:prstGeom>
          <a:noFill/>
        </p:spPr>
        <p:txBody>
          <a:bodyPr wrap="none" rtlCol="0">
            <a:spAutoFit/>
          </a:bodyPr>
          <a:lstStyle/>
          <a:p>
            <a:r>
              <a:rPr lang="en-GB" sz="1600" dirty="0"/>
              <a:t>Information on Social Media</a:t>
            </a:r>
          </a:p>
        </p:txBody>
      </p:sp>
      <p:sp>
        <p:nvSpPr>
          <p:cNvPr id="17" name="TextBox 16">
            <a:extLst>
              <a:ext uri="{FF2B5EF4-FFF2-40B4-BE49-F238E27FC236}">
                <a16:creationId xmlns:a16="http://schemas.microsoft.com/office/drawing/2014/main" id="{08904C93-D899-46D6-B5D7-2E0BD89F8752}"/>
              </a:ext>
            </a:extLst>
          </p:cNvPr>
          <p:cNvSpPr txBox="1"/>
          <p:nvPr/>
        </p:nvSpPr>
        <p:spPr>
          <a:xfrm>
            <a:off x="5820971" y="4339488"/>
            <a:ext cx="1446230" cy="338554"/>
          </a:xfrm>
          <a:prstGeom prst="rect">
            <a:avLst/>
          </a:prstGeom>
          <a:noFill/>
        </p:spPr>
        <p:txBody>
          <a:bodyPr wrap="none" rtlCol="0">
            <a:spAutoFit/>
          </a:bodyPr>
          <a:lstStyle/>
          <a:p>
            <a:r>
              <a:rPr lang="en-GB" sz="1600" dirty="0"/>
              <a:t>School liaison</a:t>
            </a:r>
          </a:p>
        </p:txBody>
      </p:sp>
      <p:sp>
        <p:nvSpPr>
          <p:cNvPr id="18" name="TextBox 17">
            <a:extLst>
              <a:ext uri="{FF2B5EF4-FFF2-40B4-BE49-F238E27FC236}">
                <a16:creationId xmlns:a16="http://schemas.microsoft.com/office/drawing/2014/main" id="{A8C2C734-8E28-4AE5-B466-960AFCF8E2A2}"/>
              </a:ext>
            </a:extLst>
          </p:cNvPr>
          <p:cNvSpPr txBox="1"/>
          <p:nvPr/>
        </p:nvSpPr>
        <p:spPr>
          <a:xfrm rot="3078241">
            <a:off x="6481970" y="2596998"/>
            <a:ext cx="3980577" cy="415498"/>
          </a:xfrm>
          <a:prstGeom prst="rect">
            <a:avLst/>
          </a:prstGeom>
          <a:noFill/>
        </p:spPr>
        <p:txBody>
          <a:bodyPr wrap="none" rtlCol="0">
            <a:spAutoFit/>
          </a:bodyPr>
          <a:lstStyle/>
          <a:p>
            <a:r>
              <a:rPr lang="en-GB" dirty="0">
                <a:solidFill>
                  <a:schemeClr val="bg1"/>
                </a:solidFill>
              </a:rPr>
              <a:t>Brief Intervention Methodology  </a:t>
            </a:r>
          </a:p>
        </p:txBody>
      </p:sp>
      <p:sp>
        <p:nvSpPr>
          <p:cNvPr id="19" name="Rectangle 18">
            <a:extLst>
              <a:ext uri="{FF2B5EF4-FFF2-40B4-BE49-F238E27FC236}">
                <a16:creationId xmlns:a16="http://schemas.microsoft.com/office/drawing/2014/main" id="{A8B7A867-10B6-4CA2-A98F-11F072EA133C}"/>
              </a:ext>
            </a:extLst>
          </p:cNvPr>
          <p:cNvSpPr/>
          <p:nvPr/>
        </p:nvSpPr>
        <p:spPr>
          <a:xfrm rot="17796596">
            <a:off x="857232" y="2881405"/>
            <a:ext cx="1709122" cy="415498"/>
          </a:xfrm>
          <a:prstGeom prst="rect">
            <a:avLst/>
          </a:prstGeom>
        </p:spPr>
        <p:txBody>
          <a:bodyPr wrap="none">
            <a:spAutoFit/>
          </a:bodyPr>
          <a:lstStyle/>
          <a:p>
            <a:r>
              <a:rPr lang="en-GB" dirty="0">
                <a:solidFill>
                  <a:schemeClr val="bg1"/>
                </a:solidFill>
              </a:rPr>
              <a:t>1-4 Contacts</a:t>
            </a:r>
          </a:p>
        </p:txBody>
      </p:sp>
      <p:sp>
        <p:nvSpPr>
          <p:cNvPr id="20" name="TextBox 19">
            <a:extLst>
              <a:ext uri="{FF2B5EF4-FFF2-40B4-BE49-F238E27FC236}">
                <a16:creationId xmlns:a16="http://schemas.microsoft.com/office/drawing/2014/main" id="{8AE540E3-54F6-4E11-BF75-8B6A57C11523}"/>
              </a:ext>
            </a:extLst>
          </p:cNvPr>
          <p:cNvSpPr txBox="1"/>
          <p:nvPr/>
        </p:nvSpPr>
        <p:spPr>
          <a:xfrm>
            <a:off x="2263998" y="3572614"/>
            <a:ext cx="1566454" cy="584775"/>
          </a:xfrm>
          <a:prstGeom prst="rect">
            <a:avLst/>
          </a:prstGeom>
          <a:noFill/>
        </p:spPr>
        <p:txBody>
          <a:bodyPr wrap="none" rtlCol="0">
            <a:spAutoFit/>
          </a:bodyPr>
          <a:lstStyle/>
          <a:p>
            <a:r>
              <a:rPr lang="en-GB" sz="1600" dirty="0"/>
              <a:t>Drop-Ins</a:t>
            </a:r>
          </a:p>
          <a:p>
            <a:pPr marL="342900" indent="-342900">
              <a:buFont typeface="Arial" panose="020B0604020202020204" pitchFamily="34" charset="0"/>
              <a:buChar char="•"/>
            </a:pPr>
            <a:r>
              <a:rPr lang="en-GB" sz="1600" dirty="0"/>
              <a:t>Family Hub</a:t>
            </a:r>
          </a:p>
        </p:txBody>
      </p:sp>
      <p:sp>
        <p:nvSpPr>
          <p:cNvPr id="21" name="TextBox 20">
            <a:extLst>
              <a:ext uri="{FF2B5EF4-FFF2-40B4-BE49-F238E27FC236}">
                <a16:creationId xmlns:a16="http://schemas.microsoft.com/office/drawing/2014/main" id="{37DCDC08-EA35-4B7D-AB1A-8475A9C1501B}"/>
              </a:ext>
            </a:extLst>
          </p:cNvPr>
          <p:cNvSpPr txBox="1"/>
          <p:nvPr/>
        </p:nvSpPr>
        <p:spPr>
          <a:xfrm>
            <a:off x="5600645" y="3255582"/>
            <a:ext cx="2270173" cy="338554"/>
          </a:xfrm>
          <a:prstGeom prst="rect">
            <a:avLst/>
          </a:prstGeom>
          <a:noFill/>
        </p:spPr>
        <p:txBody>
          <a:bodyPr wrap="none" rtlCol="0">
            <a:spAutoFit/>
          </a:bodyPr>
          <a:lstStyle/>
          <a:p>
            <a:r>
              <a:rPr lang="en-GB" sz="1600" dirty="0"/>
              <a:t>Single Point of Contact</a:t>
            </a:r>
          </a:p>
        </p:txBody>
      </p:sp>
      <p:sp>
        <p:nvSpPr>
          <p:cNvPr id="23" name="TextBox 22">
            <a:extLst>
              <a:ext uri="{FF2B5EF4-FFF2-40B4-BE49-F238E27FC236}">
                <a16:creationId xmlns:a16="http://schemas.microsoft.com/office/drawing/2014/main" id="{D6F7BB0F-C8A9-4CE0-ADCD-88688425278D}"/>
              </a:ext>
            </a:extLst>
          </p:cNvPr>
          <p:cNvSpPr txBox="1"/>
          <p:nvPr/>
        </p:nvSpPr>
        <p:spPr>
          <a:xfrm>
            <a:off x="3627590" y="1439182"/>
            <a:ext cx="3065904" cy="707886"/>
          </a:xfrm>
          <a:prstGeom prst="rect">
            <a:avLst/>
          </a:prstGeom>
          <a:noFill/>
        </p:spPr>
        <p:txBody>
          <a:bodyPr wrap="square" rtlCol="0">
            <a:spAutoFit/>
          </a:bodyPr>
          <a:lstStyle/>
          <a:p>
            <a:pPr algn="ctr"/>
            <a:r>
              <a:rPr lang="en-GB" sz="2000" b="1" dirty="0"/>
              <a:t>Mild or temporary difficulties</a:t>
            </a:r>
          </a:p>
        </p:txBody>
      </p:sp>
      <p:sp>
        <p:nvSpPr>
          <p:cNvPr id="24" name="Rectangle 23">
            <a:extLst>
              <a:ext uri="{FF2B5EF4-FFF2-40B4-BE49-F238E27FC236}">
                <a16:creationId xmlns:a16="http://schemas.microsoft.com/office/drawing/2014/main" id="{F8979AF8-C4CE-4D34-8A57-B52510CDA2D7}"/>
              </a:ext>
            </a:extLst>
          </p:cNvPr>
          <p:cNvSpPr/>
          <p:nvPr/>
        </p:nvSpPr>
        <p:spPr>
          <a:xfrm>
            <a:off x="3136264" y="2185087"/>
            <a:ext cx="4161621" cy="707886"/>
          </a:xfrm>
          <a:prstGeom prst="rect">
            <a:avLst/>
          </a:prstGeom>
        </p:spPr>
        <p:txBody>
          <a:bodyPr wrap="square">
            <a:spAutoFit/>
          </a:bodyPr>
          <a:lstStyle/>
          <a:p>
            <a:pPr algn="ctr"/>
            <a:r>
              <a:rPr lang="en-GB" sz="2000" b="1" dirty="0"/>
              <a:t>Chronic or Fluctuating needs, who are self-managing</a:t>
            </a:r>
          </a:p>
        </p:txBody>
      </p:sp>
      <p:sp>
        <p:nvSpPr>
          <p:cNvPr id="25" name="TextBox 24">
            <a:extLst>
              <a:ext uri="{FF2B5EF4-FFF2-40B4-BE49-F238E27FC236}">
                <a16:creationId xmlns:a16="http://schemas.microsoft.com/office/drawing/2014/main" id="{95E5FB57-15A3-4F47-833E-E3149A01E186}"/>
              </a:ext>
            </a:extLst>
          </p:cNvPr>
          <p:cNvSpPr txBox="1"/>
          <p:nvPr/>
        </p:nvSpPr>
        <p:spPr>
          <a:xfrm>
            <a:off x="2280307" y="4849266"/>
            <a:ext cx="2806078" cy="338554"/>
          </a:xfrm>
          <a:prstGeom prst="rect">
            <a:avLst/>
          </a:prstGeom>
          <a:noFill/>
          <a:ln>
            <a:noFill/>
          </a:ln>
        </p:spPr>
        <p:txBody>
          <a:bodyPr wrap="square" rtlCol="0">
            <a:spAutoFit/>
          </a:bodyPr>
          <a:lstStyle/>
          <a:p>
            <a:pPr algn="ctr"/>
            <a:r>
              <a:rPr lang="en-GB" sz="1600" dirty="0"/>
              <a:t>Parent Workshops</a:t>
            </a:r>
          </a:p>
        </p:txBody>
      </p:sp>
      <p:sp>
        <p:nvSpPr>
          <p:cNvPr id="27" name="TextBox 26">
            <a:extLst>
              <a:ext uri="{FF2B5EF4-FFF2-40B4-BE49-F238E27FC236}">
                <a16:creationId xmlns:a16="http://schemas.microsoft.com/office/drawing/2014/main" id="{0439C85D-D287-4C66-9363-65DB5796074F}"/>
              </a:ext>
            </a:extLst>
          </p:cNvPr>
          <p:cNvSpPr txBox="1"/>
          <p:nvPr/>
        </p:nvSpPr>
        <p:spPr>
          <a:xfrm>
            <a:off x="722346" y="6185997"/>
            <a:ext cx="9388186" cy="584775"/>
          </a:xfrm>
          <a:prstGeom prst="rect">
            <a:avLst/>
          </a:prstGeom>
          <a:solidFill>
            <a:srgbClr val="92D050"/>
          </a:solidFill>
        </p:spPr>
        <p:txBody>
          <a:bodyPr wrap="square" rtlCol="0">
            <a:spAutoFit/>
          </a:bodyPr>
          <a:lstStyle/>
          <a:p>
            <a:r>
              <a:rPr lang="en-GB" sz="1600" dirty="0"/>
              <a:t>A named practitioner linked to each GP practice and school with an agreed schedule of regular contact meetings for referrals and collaborative service delivery</a:t>
            </a:r>
            <a:endParaRPr lang="en-GB" sz="1600" dirty="0">
              <a:solidFill>
                <a:srgbClr val="808285"/>
              </a:solidFill>
            </a:endParaRPr>
          </a:p>
        </p:txBody>
      </p:sp>
      <p:sp>
        <p:nvSpPr>
          <p:cNvPr id="28" name="TextBox 27">
            <a:extLst>
              <a:ext uri="{FF2B5EF4-FFF2-40B4-BE49-F238E27FC236}">
                <a16:creationId xmlns:a16="http://schemas.microsoft.com/office/drawing/2014/main" id="{1B04A267-FA00-4BFB-8339-E3B8A5996AED}"/>
              </a:ext>
            </a:extLst>
          </p:cNvPr>
          <p:cNvSpPr txBox="1"/>
          <p:nvPr/>
        </p:nvSpPr>
        <p:spPr>
          <a:xfrm>
            <a:off x="5944846" y="5341167"/>
            <a:ext cx="2020923" cy="584775"/>
          </a:xfrm>
          <a:prstGeom prst="rect">
            <a:avLst/>
          </a:prstGeom>
          <a:noFill/>
        </p:spPr>
        <p:txBody>
          <a:bodyPr wrap="square" rtlCol="0">
            <a:spAutoFit/>
          </a:bodyPr>
          <a:lstStyle/>
          <a:p>
            <a:r>
              <a:rPr lang="en-GB" sz="1600" dirty="0"/>
              <a:t>Active follow-up of A&amp;E attendances </a:t>
            </a:r>
            <a:endParaRPr lang="en-GB" sz="1600" dirty="0">
              <a:solidFill>
                <a:srgbClr val="808285"/>
              </a:solidFill>
            </a:endParaRPr>
          </a:p>
        </p:txBody>
      </p:sp>
      <p:sp>
        <p:nvSpPr>
          <p:cNvPr id="2" name="Title 1"/>
          <p:cNvSpPr>
            <a:spLocks noGrp="1"/>
          </p:cNvSpPr>
          <p:nvPr>
            <p:ph type="title"/>
          </p:nvPr>
        </p:nvSpPr>
        <p:spPr>
          <a:xfrm>
            <a:off x="152454" y="85702"/>
            <a:ext cx="9575579" cy="733085"/>
          </a:xfrm>
        </p:spPr>
        <p:txBody>
          <a:bodyPr/>
          <a:lstStyle/>
          <a:p>
            <a:r>
              <a:rPr lang="en-GB" sz="2100" dirty="0">
                <a:solidFill>
                  <a:srgbClr val="FF0000"/>
                </a:solidFill>
              </a:rPr>
              <a:t>Getting Advice</a:t>
            </a:r>
            <a:endParaRPr lang="en-GB" sz="2100" dirty="0">
              <a:solidFill>
                <a:srgbClr val="92D050"/>
              </a:solidFill>
            </a:endParaRPr>
          </a:p>
        </p:txBody>
      </p:sp>
      <p:sp>
        <p:nvSpPr>
          <p:cNvPr id="31" name="TextBox 30">
            <a:extLst>
              <a:ext uri="{FF2B5EF4-FFF2-40B4-BE49-F238E27FC236}">
                <a16:creationId xmlns:a16="http://schemas.microsoft.com/office/drawing/2014/main" id="{95E5FB57-15A3-4F47-833E-E3149A01E186}"/>
              </a:ext>
            </a:extLst>
          </p:cNvPr>
          <p:cNvSpPr txBox="1"/>
          <p:nvPr/>
        </p:nvSpPr>
        <p:spPr>
          <a:xfrm>
            <a:off x="2935965" y="3260627"/>
            <a:ext cx="2806078" cy="338554"/>
          </a:xfrm>
          <a:prstGeom prst="rect">
            <a:avLst/>
          </a:prstGeom>
          <a:noFill/>
          <a:ln>
            <a:noFill/>
          </a:ln>
        </p:spPr>
        <p:txBody>
          <a:bodyPr wrap="square" rtlCol="0">
            <a:spAutoFit/>
          </a:bodyPr>
          <a:lstStyle/>
          <a:p>
            <a:pPr algn="ctr"/>
            <a:r>
              <a:rPr lang="en-GB" sz="1600" dirty="0"/>
              <a:t>Social Prescribing</a:t>
            </a:r>
          </a:p>
        </p:txBody>
      </p:sp>
      <p:sp>
        <p:nvSpPr>
          <p:cNvPr id="26" name="TextBox 25">
            <a:extLst>
              <a:ext uri="{FF2B5EF4-FFF2-40B4-BE49-F238E27FC236}">
                <a16:creationId xmlns:a16="http://schemas.microsoft.com/office/drawing/2014/main" id="{8565208D-1C2B-41FB-A123-DE34F8245E95}"/>
              </a:ext>
            </a:extLst>
          </p:cNvPr>
          <p:cNvSpPr txBox="1"/>
          <p:nvPr/>
        </p:nvSpPr>
        <p:spPr>
          <a:xfrm>
            <a:off x="2640049" y="5363920"/>
            <a:ext cx="2234907" cy="584775"/>
          </a:xfrm>
          <a:prstGeom prst="rect">
            <a:avLst/>
          </a:prstGeom>
          <a:noFill/>
        </p:spPr>
        <p:txBody>
          <a:bodyPr wrap="none" rtlCol="0">
            <a:spAutoFit/>
          </a:bodyPr>
          <a:lstStyle/>
          <a:p>
            <a:r>
              <a:rPr lang="en-GB" sz="1600" dirty="0"/>
              <a:t>Solution focused child </a:t>
            </a:r>
          </a:p>
          <a:p>
            <a:r>
              <a:rPr lang="en-GB" sz="1600" dirty="0"/>
              <a:t>centred intervention </a:t>
            </a:r>
          </a:p>
        </p:txBody>
      </p:sp>
      <p:sp>
        <p:nvSpPr>
          <p:cNvPr id="33" name="TextBox 32">
            <a:extLst>
              <a:ext uri="{FF2B5EF4-FFF2-40B4-BE49-F238E27FC236}">
                <a16:creationId xmlns:a16="http://schemas.microsoft.com/office/drawing/2014/main" id="{76EA1FBC-9AAC-450D-8E2A-BDBC8CF18621}"/>
              </a:ext>
            </a:extLst>
          </p:cNvPr>
          <p:cNvSpPr txBox="1"/>
          <p:nvPr/>
        </p:nvSpPr>
        <p:spPr>
          <a:xfrm>
            <a:off x="6188808" y="3759731"/>
            <a:ext cx="1828822" cy="338554"/>
          </a:xfrm>
          <a:prstGeom prst="rect">
            <a:avLst/>
          </a:prstGeom>
          <a:noFill/>
        </p:spPr>
        <p:txBody>
          <a:bodyPr wrap="square" rtlCol="0">
            <a:spAutoFit/>
          </a:bodyPr>
          <a:lstStyle/>
          <a:p>
            <a:r>
              <a:rPr lang="en-GB" sz="1600" dirty="0"/>
              <a:t>Internet Safety</a:t>
            </a:r>
          </a:p>
        </p:txBody>
      </p:sp>
    </p:spTree>
    <p:extLst>
      <p:ext uri="{BB962C8B-B14F-4D97-AF65-F5344CB8AC3E}">
        <p14:creationId xmlns:p14="http://schemas.microsoft.com/office/powerpoint/2010/main" val="234017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669" y="363538"/>
            <a:ext cx="9791701" cy="415498"/>
          </a:xfrm>
          <a:prstGeom prst="rect">
            <a:avLst/>
          </a:prstGeom>
          <a:noFill/>
        </p:spPr>
        <p:txBody>
          <a:bodyPr wrap="square" rtlCol="0">
            <a:spAutoFit/>
          </a:bodyPr>
          <a:lstStyle/>
          <a:p>
            <a:r>
              <a:rPr lang="en-GB" b="1" dirty="0">
                <a:solidFill>
                  <a:srgbClr val="FF0000"/>
                </a:solidFill>
              </a:rPr>
              <a:t>Supporting </a:t>
            </a:r>
            <a:r>
              <a:rPr lang="en-GB" b="1" dirty="0">
                <a:solidFill>
                  <a:srgbClr val="82C0D2"/>
                </a:solidFill>
              </a:rPr>
              <a:t>Schools to facilitate access to advice</a:t>
            </a:r>
          </a:p>
        </p:txBody>
      </p:sp>
      <p:sp>
        <p:nvSpPr>
          <p:cNvPr id="2" name="TextBox 1">
            <a:extLst>
              <a:ext uri="{FF2B5EF4-FFF2-40B4-BE49-F238E27FC236}">
                <a16:creationId xmlns:a16="http://schemas.microsoft.com/office/drawing/2014/main" id="{2029E18A-27F4-4E56-B456-B42442533C38}"/>
              </a:ext>
            </a:extLst>
          </p:cNvPr>
          <p:cNvSpPr txBox="1"/>
          <p:nvPr/>
        </p:nvSpPr>
        <p:spPr>
          <a:xfrm>
            <a:off x="393669" y="1091421"/>
            <a:ext cx="9588531" cy="2893100"/>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rgbClr val="808285"/>
                </a:solidFill>
              </a:rPr>
              <a:t>FREE training to address public health issues inline with identified need.</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Holistic Health Needs Assessments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Termly meetings to inform parent workshops and target health promotion messaging</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Community projects to address local need: </a:t>
            </a:r>
            <a:r>
              <a:rPr lang="en-GB" sz="1400" dirty="0" err="1">
                <a:solidFill>
                  <a:srgbClr val="808285"/>
                </a:solidFill>
              </a:rPr>
              <a:t>eg</a:t>
            </a:r>
            <a:r>
              <a:rPr lang="en-GB" sz="1400" dirty="0">
                <a:solidFill>
                  <a:srgbClr val="808285"/>
                </a:solidFill>
              </a:rPr>
              <a:t>: Period Poverty, Holiday Hunger, County Lines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Community Fridges</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Peer Educators programme </a:t>
            </a:r>
          </a:p>
          <a:p>
            <a:endParaRPr lang="en-GB" sz="1400" dirty="0">
              <a:solidFill>
                <a:srgbClr val="808285"/>
              </a:solidFill>
            </a:endParaRPr>
          </a:p>
          <a:p>
            <a:pPr marL="285750" indent="-285750">
              <a:buFont typeface="Arial" panose="020B0604020202020204" pitchFamily="34" charset="0"/>
              <a:buChar char="•"/>
            </a:pPr>
            <a:r>
              <a:rPr lang="en-GB" sz="1400" dirty="0">
                <a:solidFill>
                  <a:srgbClr val="808285"/>
                </a:solidFill>
              </a:rPr>
              <a:t>Brief Intervention advice to parents.</a:t>
            </a:r>
            <a:endParaRPr lang="en-GB" sz="1400" dirty="0">
              <a:solidFill>
                <a:srgbClr val="92D050"/>
              </a:solidFill>
            </a:endParaRPr>
          </a:p>
        </p:txBody>
      </p:sp>
    </p:spTree>
    <p:extLst>
      <p:ext uri="{BB962C8B-B14F-4D97-AF65-F5344CB8AC3E}">
        <p14:creationId xmlns:p14="http://schemas.microsoft.com/office/powerpoint/2010/main" val="558631711"/>
      </p:ext>
    </p:extLst>
  </p:cSld>
  <p:clrMapOvr>
    <a:masterClrMapping/>
  </p:clrMapOvr>
</p:sld>
</file>

<file path=ppt/theme/theme1.xml><?xml version="1.0" encoding="utf-8"?>
<a:theme xmlns:a="http://schemas.openxmlformats.org/drawingml/2006/main" name="Research Presentation Template">
  <a:themeElements>
    <a:clrScheme name="VC_Colours">
      <a:dk1>
        <a:sysClr val="windowText" lastClr="000000"/>
      </a:dk1>
      <a:lt1>
        <a:sysClr val="window" lastClr="FFFFFF"/>
      </a:lt1>
      <a:dk2>
        <a:srgbClr val="1F497D"/>
      </a:dk2>
      <a:lt2>
        <a:srgbClr val="EEECE1"/>
      </a:lt2>
      <a:accent1>
        <a:srgbClr val="ED1A37"/>
      </a:accent1>
      <a:accent2>
        <a:srgbClr val="82C0D2"/>
      </a:accent2>
      <a:accent3>
        <a:srgbClr val="808285"/>
      </a:accent3>
      <a:accent4>
        <a:srgbClr val="CF8447"/>
      </a:accent4>
      <a:accent5>
        <a:srgbClr val="B9B7AF"/>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rgbClr val="808285"/>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95CD10F6B3094D8817AD293BB57032" ma:contentTypeVersion="2" ma:contentTypeDescription="Create a new document." ma:contentTypeScope="" ma:versionID="81e62ff2fbf2ca9995fc8fc1aafab42e">
  <xsd:schema xmlns:xsd="http://www.w3.org/2001/XMLSchema" xmlns:xs="http://www.w3.org/2001/XMLSchema" xmlns:p="http://schemas.microsoft.com/office/2006/metadata/properties" xmlns:ns2="e6d6b5f5-531a-4563-a232-4176f659ac07" targetNamespace="http://schemas.microsoft.com/office/2006/metadata/properties" ma:root="true" ma:fieldsID="f3f8266d3eb62b5295c26696dd2d73aa" ns2:_="">
    <xsd:import namespace="e6d6b5f5-531a-4563-a232-4176f659ac0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d6b5f5-531a-4563-a232-4176f659ac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1E2875-A103-4DEF-BF4B-D84B4E351B0E}">
  <ds:schemaRefs>
    <ds:schemaRef ds:uri="http://schemas.microsoft.com/sharepoint/v3/contenttype/forms"/>
  </ds:schemaRefs>
</ds:datastoreItem>
</file>

<file path=customXml/itemProps2.xml><?xml version="1.0" encoding="utf-8"?>
<ds:datastoreItem xmlns:ds="http://schemas.openxmlformats.org/officeDocument/2006/customXml" ds:itemID="{1E41D6CD-CA52-4130-9E65-21EA6F9B42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d6b5f5-531a-4563-a232-4176f659ac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395A7D-4569-446A-9DAA-947BBD14B553}">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e6d6b5f5-531a-4563-a232-4176f659ac0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Research Presentation Template</Template>
  <TotalTime>9642</TotalTime>
  <Words>1384</Words>
  <Application>Microsoft Office PowerPoint</Application>
  <PresentationFormat>Custom</PresentationFormat>
  <Paragraphs>294</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GE Inspira</vt:lpstr>
      <vt:lpstr>Symbol</vt:lpstr>
      <vt:lpstr>Research Presentation Template</vt:lpstr>
      <vt:lpstr>Essex Child and Family Wellbeing Service  Title:  School Aged Offer  For:  Essex Primary Heads   Author/s:  Zoe Oddy, School Aged Lead   zoe.oddy@virgincare.co.uk  Date:     15th September 2021    </vt:lpstr>
      <vt:lpstr>PowerPoint Presentation</vt:lpstr>
      <vt:lpstr>PowerPoint Presentation</vt:lpstr>
      <vt:lpstr>PowerPoint Presentation</vt:lpstr>
      <vt:lpstr>The Model</vt:lpstr>
      <vt:lpstr>Thriving: Most Children, most of the time</vt:lpstr>
      <vt:lpstr>PowerPoint Presentation</vt:lpstr>
      <vt:lpstr>Getting Advice</vt:lpstr>
      <vt:lpstr>PowerPoint Presentation</vt:lpstr>
      <vt:lpstr>Getting Help</vt:lpstr>
      <vt:lpstr>PowerPoint Presentation</vt:lpstr>
      <vt:lpstr>Getting More Help</vt:lpstr>
      <vt:lpstr>PowerPoint Presentation</vt:lpstr>
      <vt:lpstr>Getting Risk Support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Daniel Noble</dc:creator>
  <cp:lastModifiedBy>Pam Langmead</cp:lastModifiedBy>
  <cp:revision>775</cp:revision>
  <cp:lastPrinted>2018-09-17T18:16:40Z</cp:lastPrinted>
  <dcterms:created xsi:type="dcterms:W3CDTF">2017-03-27T09:51:59Z</dcterms:created>
  <dcterms:modified xsi:type="dcterms:W3CDTF">2021-09-15T08:11:42Z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0x0101009795CD10F6B3094D8817AD293BB57032</vt:lpwstr>
  </property>
</Properties>
</file>