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16"/>
  </p:notesMasterIdLst>
  <p:handoutMasterIdLst>
    <p:handoutMasterId r:id="rId17"/>
  </p:handoutMasterIdLst>
  <p:sldIdLst>
    <p:sldId id="256" r:id="rId5"/>
    <p:sldId id="261" r:id="rId6"/>
    <p:sldId id="258" r:id="rId7"/>
    <p:sldId id="259" r:id="rId8"/>
    <p:sldId id="269" r:id="rId9"/>
    <p:sldId id="270" r:id="rId10"/>
    <p:sldId id="274" r:id="rId11"/>
    <p:sldId id="275" r:id="rId12"/>
    <p:sldId id="271" r:id="rId13"/>
    <p:sldId id="272" r:id="rId14"/>
    <p:sldId id="273" r:id="rId1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2560"/>
    <a:srgbClr val="0033A0"/>
    <a:srgbClr val="00205B"/>
    <a:srgbClr val="8C4799"/>
    <a:srgbClr val="6A3460"/>
    <a:srgbClr val="7A9A01"/>
    <a:srgbClr val="CE0058"/>
    <a:srgbClr val="F3CF45"/>
    <a:srgbClr val="773141"/>
    <a:srgbClr val="5D4F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6A70BC-CEB3-4299-AECF-AB4625EEA23C}" v="2" dt="2021-03-03T10:40:13.4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5" autoAdjust="0"/>
    <p:restoredTop sz="91168" autoAdjust="0"/>
  </p:normalViewPr>
  <p:slideViewPr>
    <p:cSldViewPr>
      <p:cViewPr varScale="1">
        <p:scale>
          <a:sx n="64" d="100"/>
          <a:sy n="64" d="100"/>
        </p:scale>
        <p:origin x="67" y="58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 Brown - EWMHS Coordinator" userId="S::beth.brown@essex.gov.uk::b41e1839-dfbf-49d3-be78-bb278a76276e" providerId="AD" clId="Web-{7FC2B628-864C-48C5-A186-B8774AF08F0A}"/>
    <pc:docChg chg="modSld">
      <pc:chgData name="Beth Brown - EWMHS Coordinator" userId="S::beth.brown@essex.gov.uk::b41e1839-dfbf-49d3-be78-bb278a76276e" providerId="AD" clId="Web-{7FC2B628-864C-48C5-A186-B8774AF08F0A}" dt="2021-01-20T13:26:47.174" v="1"/>
      <pc:docMkLst>
        <pc:docMk/>
      </pc:docMkLst>
      <pc:sldChg chg="delSp modSp">
        <pc:chgData name="Beth Brown - EWMHS Coordinator" userId="S::beth.brown@essex.gov.uk::b41e1839-dfbf-49d3-be78-bb278a76276e" providerId="AD" clId="Web-{7FC2B628-864C-48C5-A186-B8774AF08F0A}" dt="2021-01-20T13:26:47.174" v="1"/>
        <pc:sldMkLst>
          <pc:docMk/>
          <pc:sldMk cId="3324263777" sldId="271"/>
        </pc:sldMkLst>
        <pc:spChg chg="del">
          <ac:chgData name="Beth Brown - EWMHS Coordinator" userId="S::beth.brown@essex.gov.uk::b41e1839-dfbf-49d3-be78-bb278a76276e" providerId="AD" clId="Web-{7FC2B628-864C-48C5-A186-B8774AF08F0A}" dt="2021-01-20T13:26:47.174" v="1"/>
          <ac:spMkLst>
            <pc:docMk/>
            <pc:sldMk cId="3324263777" sldId="271"/>
            <ac:spMk id="4" creationId="{DDEAA3A4-E630-4D5F-A221-9F783ADBC80D}"/>
          </ac:spMkLst>
        </pc:spChg>
        <pc:picChg chg="mod">
          <ac:chgData name="Beth Brown - EWMHS Coordinator" userId="S::beth.brown@essex.gov.uk::b41e1839-dfbf-49d3-be78-bb278a76276e" providerId="AD" clId="Web-{7FC2B628-864C-48C5-A186-B8774AF08F0A}" dt="2021-01-20T13:26:37.924" v="0" actId="1076"/>
          <ac:picMkLst>
            <pc:docMk/>
            <pc:sldMk cId="3324263777" sldId="271"/>
            <ac:picMk id="8" creationId="{8AC98B91-CD6A-4942-8E86-65D33387D9CA}"/>
          </ac:picMkLst>
        </pc:picChg>
      </pc:sldChg>
    </pc:docChg>
  </pc:docChgLst>
  <pc:docChgLst>
    <pc:chgData name="Lianne Canning - EWMHS Coordinator" userId="74e382a6-44a9-4d3d-a493-b55fcb42990c" providerId="ADAL" clId="{C176C3C1-077B-44F9-9F88-7904F0868C69}"/>
    <pc:docChg chg="modSld">
      <pc:chgData name="Lianne Canning - EWMHS Coordinator" userId="74e382a6-44a9-4d3d-a493-b55fcb42990c" providerId="ADAL" clId="{C176C3C1-077B-44F9-9F88-7904F0868C69}" dt="2020-11-26T09:07:27.580" v="41" actId="20577"/>
      <pc:docMkLst>
        <pc:docMk/>
      </pc:docMkLst>
      <pc:sldChg chg="modSp">
        <pc:chgData name="Lianne Canning - EWMHS Coordinator" userId="74e382a6-44a9-4d3d-a493-b55fcb42990c" providerId="ADAL" clId="{C176C3C1-077B-44F9-9F88-7904F0868C69}" dt="2020-11-25T11:59:36.084" v="17" actId="20577"/>
        <pc:sldMkLst>
          <pc:docMk/>
          <pc:sldMk cId="2395414858" sldId="261"/>
        </pc:sldMkLst>
        <pc:spChg chg="mod">
          <ac:chgData name="Lianne Canning - EWMHS Coordinator" userId="74e382a6-44a9-4d3d-a493-b55fcb42990c" providerId="ADAL" clId="{C176C3C1-077B-44F9-9F88-7904F0868C69}" dt="2020-11-25T11:59:36.084" v="17" actId="20577"/>
          <ac:spMkLst>
            <pc:docMk/>
            <pc:sldMk cId="2395414858" sldId="261"/>
            <ac:spMk id="2" creationId="{00000000-0000-0000-0000-000000000000}"/>
          </ac:spMkLst>
        </pc:spChg>
      </pc:sldChg>
      <pc:sldChg chg="modSp">
        <pc:chgData name="Lianne Canning - EWMHS Coordinator" userId="74e382a6-44a9-4d3d-a493-b55fcb42990c" providerId="ADAL" clId="{C176C3C1-077B-44F9-9F88-7904F0868C69}" dt="2020-11-25T11:51:49.262" v="13" actId="20577"/>
        <pc:sldMkLst>
          <pc:docMk/>
          <pc:sldMk cId="1356282231" sldId="269"/>
        </pc:sldMkLst>
        <pc:spChg chg="mod">
          <ac:chgData name="Lianne Canning - EWMHS Coordinator" userId="74e382a6-44a9-4d3d-a493-b55fcb42990c" providerId="ADAL" clId="{C176C3C1-077B-44F9-9F88-7904F0868C69}" dt="2020-11-25T11:51:49.262" v="13" actId="20577"/>
          <ac:spMkLst>
            <pc:docMk/>
            <pc:sldMk cId="1356282231" sldId="269"/>
            <ac:spMk id="2" creationId="{CD80FADA-A76C-4CB7-8F09-A0911CE87219}"/>
          </ac:spMkLst>
        </pc:spChg>
      </pc:sldChg>
      <pc:sldChg chg="modSp">
        <pc:chgData name="Lianne Canning - EWMHS Coordinator" userId="74e382a6-44a9-4d3d-a493-b55fcb42990c" providerId="ADAL" clId="{C176C3C1-077B-44F9-9F88-7904F0868C69}" dt="2020-11-26T09:07:27.580" v="41" actId="20577"/>
        <pc:sldMkLst>
          <pc:docMk/>
          <pc:sldMk cId="1192925412" sldId="275"/>
        </pc:sldMkLst>
        <pc:graphicFrameChg chg="modGraphic">
          <ac:chgData name="Lianne Canning - EWMHS Coordinator" userId="74e382a6-44a9-4d3d-a493-b55fcb42990c" providerId="ADAL" clId="{C176C3C1-077B-44F9-9F88-7904F0868C69}" dt="2020-11-26T09:07:27.580" v="41" actId="20577"/>
          <ac:graphicFrameMkLst>
            <pc:docMk/>
            <pc:sldMk cId="1192925412" sldId="275"/>
            <ac:graphicFrameMk id="4" creationId="{2A4913A5-05D0-4482-ADB9-0A8D2294D969}"/>
          </ac:graphicFrameMkLst>
        </pc:graphicFrameChg>
      </pc:sldChg>
    </pc:docChg>
  </pc:docChgLst>
  <pc:docChgLst>
    <pc:chgData name="Lianne Canning - EWMHS Coordinator" userId="S::lianne.canning@essex.gov.uk::74e382a6-44a9-4d3d-a493-b55fcb42990c" providerId="AD" clId="Web-{5AA169C4-BC78-45B9-B275-91954A160599}"/>
    <pc:docChg chg="modSld">
      <pc:chgData name="Lianne Canning - EWMHS Coordinator" userId="S::lianne.canning@essex.gov.uk::74e382a6-44a9-4d3d-a493-b55fcb42990c" providerId="AD" clId="Web-{5AA169C4-BC78-45B9-B275-91954A160599}" dt="2020-12-11T12:23:33.154" v="0" actId="1076"/>
      <pc:docMkLst>
        <pc:docMk/>
      </pc:docMkLst>
      <pc:sldChg chg="modSp">
        <pc:chgData name="Lianne Canning - EWMHS Coordinator" userId="S::lianne.canning@essex.gov.uk::74e382a6-44a9-4d3d-a493-b55fcb42990c" providerId="AD" clId="Web-{5AA169C4-BC78-45B9-B275-91954A160599}" dt="2020-12-11T12:23:33.154" v="0" actId="1076"/>
        <pc:sldMkLst>
          <pc:docMk/>
          <pc:sldMk cId="3324263777" sldId="271"/>
        </pc:sldMkLst>
        <pc:picChg chg="mod">
          <ac:chgData name="Lianne Canning - EWMHS Coordinator" userId="S::lianne.canning@essex.gov.uk::74e382a6-44a9-4d3d-a493-b55fcb42990c" providerId="AD" clId="Web-{5AA169C4-BC78-45B9-B275-91954A160599}" dt="2020-12-11T12:23:33.154" v="0" actId="1076"/>
          <ac:picMkLst>
            <pc:docMk/>
            <pc:sldMk cId="3324263777" sldId="271"/>
            <ac:picMk id="8" creationId="{8AC98B91-CD6A-4942-8E86-65D33387D9CA}"/>
          </ac:picMkLst>
        </pc:picChg>
      </pc:sldChg>
    </pc:docChg>
  </pc:docChgLst>
  <pc:docChgLst>
    <pc:chgData name="Lianne Canning - EWMHS Coordinator" userId="74e382a6-44a9-4d3d-a493-b55fcb42990c" providerId="ADAL" clId="{A06A70BC-CEB3-4299-AECF-AB4625EEA23C}"/>
    <pc:docChg chg="modSld">
      <pc:chgData name="Lianne Canning - EWMHS Coordinator" userId="74e382a6-44a9-4d3d-a493-b55fcb42990c" providerId="ADAL" clId="{A06A70BC-CEB3-4299-AECF-AB4625EEA23C}" dt="2021-03-03T10:40:24.617" v="12" actId="1076"/>
      <pc:docMkLst>
        <pc:docMk/>
      </pc:docMkLst>
      <pc:sldChg chg="addSp modSp mod">
        <pc:chgData name="Lianne Canning - EWMHS Coordinator" userId="74e382a6-44a9-4d3d-a493-b55fcb42990c" providerId="ADAL" clId="{A06A70BC-CEB3-4299-AECF-AB4625EEA23C}" dt="2021-03-03T10:40:24.617" v="12" actId="1076"/>
        <pc:sldMkLst>
          <pc:docMk/>
          <pc:sldMk cId="2395414858" sldId="261"/>
        </pc:sldMkLst>
        <pc:picChg chg="add mod">
          <ac:chgData name="Lianne Canning - EWMHS Coordinator" userId="74e382a6-44a9-4d3d-a493-b55fcb42990c" providerId="ADAL" clId="{A06A70BC-CEB3-4299-AECF-AB4625EEA23C}" dt="2021-03-03T10:39:30.673" v="6" actId="1076"/>
          <ac:picMkLst>
            <pc:docMk/>
            <pc:sldMk cId="2395414858" sldId="261"/>
            <ac:picMk id="4" creationId="{293D5B24-257E-4C9F-9A35-714B5B2CCCA0}"/>
          </ac:picMkLst>
        </pc:picChg>
        <pc:picChg chg="mod">
          <ac:chgData name="Lianne Canning - EWMHS Coordinator" userId="74e382a6-44a9-4d3d-a493-b55fcb42990c" providerId="ADAL" clId="{A06A70BC-CEB3-4299-AECF-AB4625EEA23C}" dt="2021-03-03T10:39:28.234" v="5" actId="1076"/>
          <ac:picMkLst>
            <pc:docMk/>
            <pc:sldMk cId="2395414858" sldId="261"/>
            <ac:picMk id="5" creationId="{5E77BAF8-3AA4-41E9-A454-F1759B69A5A0}"/>
          </ac:picMkLst>
        </pc:picChg>
        <pc:picChg chg="add mod">
          <ac:chgData name="Lianne Canning - EWMHS Coordinator" userId="74e382a6-44a9-4d3d-a493-b55fcb42990c" providerId="ADAL" clId="{A06A70BC-CEB3-4299-AECF-AB4625EEA23C}" dt="2021-03-03T10:40:24.617" v="12" actId="1076"/>
          <ac:picMkLst>
            <pc:docMk/>
            <pc:sldMk cId="2395414858" sldId="261"/>
            <ac:picMk id="12" creationId="{5A275B6F-7241-4F1D-A928-7FD14639AAE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512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512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512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A76C424-72E7-44F4-AEE2-E8C0645FEBC6}" type="slidenum">
              <a:rPr lang="en-US"/>
              <a:pPr>
                <a:defRPr/>
              </a:pPr>
              <a:t>‹#›</a:t>
            </a:fld>
            <a:endParaRPr lang="en-US"/>
          </a:p>
        </p:txBody>
      </p:sp>
    </p:spTree>
    <p:extLst>
      <p:ext uri="{BB962C8B-B14F-4D97-AF65-F5344CB8AC3E}">
        <p14:creationId xmlns:p14="http://schemas.microsoft.com/office/powerpoint/2010/main" val="3081488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1638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6DD214E-EFA1-4449-A914-56417C3A9286}" type="slidenum">
              <a:rPr lang="en-US"/>
              <a:pPr>
                <a:defRPr/>
              </a:pPr>
              <a:t>‹#›</a:t>
            </a:fld>
            <a:endParaRPr lang="en-US"/>
          </a:p>
        </p:txBody>
      </p:sp>
    </p:spTree>
    <p:extLst>
      <p:ext uri="{BB962C8B-B14F-4D97-AF65-F5344CB8AC3E}">
        <p14:creationId xmlns:p14="http://schemas.microsoft.com/office/powerpoint/2010/main" val="482337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BFA87D-6EAC-4D08-91F2-26A9AC67F4D0}" type="slidenum">
              <a:rPr lang="en-GB" smtClean="0"/>
              <a:t>5</a:t>
            </a:fld>
            <a:endParaRPr lang="en-GB"/>
          </a:p>
        </p:txBody>
      </p:sp>
    </p:spTree>
    <p:extLst>
      <p:ext uri="{BB962C8B-B14F-4D97-AF65-F5344CB8AC3E}">
        <p14:creationId xmlns:p14="http://schemas.microsoft.com/office/powerpoint/2010/main" val="1204282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6DD214E-EFA1-4449-A914-56417C3A9286}" type="slidenum">
              <a:rPr lang="en-US" smtClean="0"/>
              <a:pPr>
                <a:defRPr/>
              </a:pPr>
              <a:t>6</a:t>
            </a:fld>
            <a:endParaRPr lang="en-US"/>
          </a:p>
        </p:txBody>
      </p:sp>
    </p:spTree>
    <p:extLst>
      <p:ext uri="{BB962C8B-B14F-4D97-AF65-F5344CB8AC3E}">
        <p14:creationId xmlns:p14="http://schemas.microsoft.com/office/powerpoint/2010/main" val="40531549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82560"/>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tx1"/>
                </a:solidFill>
              </a:defRPr>
            </a:lvl1pPr>
          </a:lstStyle>
          <a:p>
            <a:pPr lvl="0"/>
            <a:r>
              <a:rPr lang="en-GB" dirty="0"/>
              <a:t>You can change a slide’s background colour, but always remember to consider accessibility!</a:t>
            </a:r>
          </a:p>
        </p:txBody>
      </p:sp>
      <p:pic>
        <p:nvPicPr>
          <p:cNvPr id="8" name="Picture 7" descr="ECC_Primary_Logo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9280"/>
            <a:ext cx="1169369" cy="568882"/>
          </a:xfrm>
          <a:prstGeom prst="rect">
            <a:avLst/>
          </a:prstGeom>
        </p:spPr>
      </p:pic>
    </p:spTree>
    <p:extLst>
      <p:ext uri="{BB962C8B-B14F-4D97-AF65-F5344CB8AC3E}">
        <p14:creationId xmlns:p14="http://schemas.microsoft.com/office/powerpoint/2010/main" val="127425066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bullets">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189"/>
            <a:ext cx="8207375" cy="1224632"/>
          </a:xfrm>
          <a:prstGeom prst="rect">
            <a:avLst/>
          </a:prstGeom>
        </p:spPr>
        <p:txBody>
          <a:bodyPr/>
          <a:lstStyle>
            <a:lvl1pPr marL="0" indent="0">
              <a:buNone/>
              <a:defRPr sz="1800" baseline="0"/>
            </a:lvl1pPr>
          </a:lstStyle>
          <a:p>
            <a:pPr lvl="0"/>
            <a:r>
              <a:rPr lang="en-US" dirty="0"/>
              <a:t>Always use at least size 18 font </a:t>
            </a:r>
          </a:p>
        </p:txBody>
      </p:sp>
      <p:sp>
        <p:nvSpPr>
          <p:cNvPr id="21" name="Title 20"/>
          <p:cNvSpPr>
            <a:spLocks noGrp="1"/>
          </p:cNvSpPr>
          <p:nvPr>
            <p:ph type="title"/>
          </p:nvPr>
        </p:nvSpPr>
        <p:spPr>
          <a:xfrm>
            <a:off x="468313" y="404664"/>
            <a:ext cx="8222679"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3" name="Content Placeholder 2"/>
          <p:cNvSpPr>
            <a:spLocks noGrp="1"/>
          </p:cNvSpPr>
          <p:nvPr>
            <p:ph sz="quarter" idx="13" hasCustomPrompt="1"/>
          </p:nvPr>
        </p:nvSpPr>
        <p:spPr>
          <a:xfrm>
            <a:off x="467544" y="2708274"/>
            <a:ext cx="8223448" cy="3815752"/>
          </a:xfrm>
          <a:prstGeom prst="rect">
            <a:avLst/>
          </a:prstGeom>
        </p:spPr>
        <p:txBody>
          <a:bodyPr/>
          <a:lstStyle>
            <a:lvl1pPr>
              <a:defRPr sz="1800" b="1">
                <a:solidFill>
                  <a:schemeClr val="tx1"/>
                </a:solidFill>
              </a:defRPr>
            </a:lvl1pPr>
            <a:lvl2pPr>
              <a:defRPr sz="1700" b="1">
                <a:solidFill>
                  <a:schemeClr val="tx2"/>
                </a:solidFill>
              </a:defRPr>
            </a:lvl2pPr>
            <a:lvl3pPr>
              <a:defRPr sz="1700" b="1">
                <a:solidFill>
                  <a:schemeClr val="tx2"/>
                </a:solidFill>
              </a:defRPr>
            </a:lvl3pPr>
            <a:lvl4pPr>
              <a:defRPr sz="1700" b="1">
                <a:solidFill>
                  <a:schemeClr val="tx2"/>
                </a:solidFill>
              </a:defRPr>
            </a:lvl4pPr>
            <a:lvl5pPr>
              <a:defRPr sz="1700" b="1">
                <a:solidFill>
                  <a:schemeClr val="tx2"/>
                </a:solidFill>
              </a:defRPr>
            </a:lvl5pPr>
          </a:lstStyle>
          <a:p>
            <a:pPr lvl="0"/>
            <a:r>
              <a:rPr lang="en-US" dirty="0"/>
              <a:t>Always use at least size 18 font </a:t>
            </a:r>
          </a:p>
        </p:txBody>
      </p:sp>
    </p:spTree>
    <p:extLst>
      <p:ext uri="{BB962C8B-B14F-4D97-AF65-F5344CB8AC3E}">
        <p14:creationId xmlns:p14="http://schemas.microsoft.com/office/powerpoint/2010/main" val="8090680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9" userDrawn="1">
          <p15:clr>
            <a:srgbClr val="FBAE40"/>
          </p15:clr>
        </p15:guide>
        <p15:guide id="2" pos="2880" userDrawn="1">
          <p15:clr>
            <a:srgbClr val="FBAE40"/>
          </p15:clr>
        </p15:guide>
        <p15:guide id="3" orient="horz" pos="170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ntent">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3958208"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 </a:t>
            </a:r>
          </a:p>
        </p:txBody>
      </p:sp>
      <p:sp>
        <p:nvSpPr>
          <p:cNvPr id="21" name="Title 20"/>
          <p:cNvSpPr>
            <a:spLocks noGrp="1"/>
          </p:cNvSpPr>
          <p:nvPr>
            <p:ph type="title"/>
          </p:nvPr>
        </p:nvSpPr>
        <p:spPr>
          <a:xfrm>
            <a:off x="467544" y="404664"/>
            <a:ext cx="8206680"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9" name="Content Placeholder 17"/>
          <p:cNvSpPr>
            <a:spLocks noGrp="1"/>
          </p:cNvSpPr>
          <p:nvPr>
            <p:ph sz="quarter" idx="13" hasCustomPrompt="1"/>
          </p:nvPr>
        </p:nvSpPr>
        <p:spPr>
          <a:xfrm>
            <a:off x="4716016" y="1268413"/>
            <a:ext cx="3958208"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 </a:t>
            </a:r>
          </a:p>
        </p:txBody>
      </p:sp>
    </p:spTree>
    <p:extLst>
      <p:ext uri="{BB962C8B-B14F-4D97-AF65-F5344CB8AC3E}">
        <p14:creationId xmlns:p14="http://schemas.microsoft.com/office/powerpoint/2010/main" val="28184969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8208144"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a:t>
            </a:r>
          </a:p>
        </p:txBody>
      </p:sp>
      <p:sp>
        <p:nvSpPr>
          <p:cNvPr id="21" name="Title 20"/>
          <p:cNvSpPr>
            <a:spLocks noGrp="1"/>
          </p:cNvSpPr>
          <p:nvPr>
            <p:ph type="title"/>
          </p:nvPr>
        </p:nvSpPr>
        <p:spPr>
          <a:xfrm>
            <a:off x="467544" y="404664"/>
            <a:ext cx="8208144"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3339307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pyright Slide">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8208144"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a:t>
            </a:r>
          </a:p>
        </p:txBody>
      </p:sp>
      <p:sp>
        <p:nvSpPr>
          <p:cNvPr id="21" name="Title 20"/>
          <p:cNvSpPr>
            <a:spLocks noGrp="1"/>
          </p:cNvSpPr>
          <p:nvPr>
            <p:ph type="title"/>
          </p:nvPr>
        </p:nvSpPr>
        <p:spPr>
          <a:xfrm>
            <a:off x="467544" y="404664"/>
            <a:ext cx="8208144"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4" name="TextBox 3"/>
          <p:cNvSpPr txBox="1"/>
          <p:nvPr userDrawn="1"/>
        </p:nvSpPr>
        <p:spPr>
          <a:xfrm>
            <a:off x="7524328" y="6597352"/>
            <a:ext cx="1296144" cy="216024"/>
          </a:xfrm>
          <a:prstGeom prst="rect">
            <a:avLst/>
          </a:prstGeom>
          <a:noFill/>
        </p:spPr>
        <p:txBody>
          <a:bodyPr wrap="square" rtlCol="0">
            <a:spAutoFit/>
          </a:bodyPr>
          <a:lstStyle/>
          <a:p>
            <a:r>
              <a:rPr lang="en-US" sz="800" dirty="0">
                <a:latin typeface="+mn-lt"/>
              </a:rPr>
              <a:t>© Essex County Council</a:t>
            </a:r>
          </a:p>
        </p:txBody>
      </p:sp>
    </p:spTree>
    <p:extLst>
      <p:ext uri="{BB962C8B-B14F-4D97-AF65-F5344CB8AC3E}">
        <p14:creationId xmlns:p14="http://schemas.microsoft.com/office/powerpoint/2010/main" val="3951008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Black Logo">
    <p:bg>
      <p:bgPr>
        <a:solidFill>
          <a:schemeClr val="tx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bg1"/>
                </a:solidFill>
                <a:latin typeface="Arial Bold" panose="020B0704020202020204" pitchFamily="34" charset="0"/>
                <a:cs typeface="Arial Bold" panose="020B0704020202020204" pitchFamily="34" charset="0"/>
              </a:defRPr>
            </a:lvl1pPr>
          </a:lstStyle>
          <a:p>
            <a:pPr lvl="0"/>
            <a:r>
              <a:rPr lang="en-US" noProof="0" dirty="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bg1"/>
                </a:solidFill>
                <a:latin typeface="+mn-lt"/>
                <a:cs typeface="Arial Bold" panose="020B0704020202020204" pitchFamily="34" charset="0"/>
              </a:defRPr>
            </a:lvl1pPr>
          </a:lstStyle>
          <a:p>
            <a:pPr lvl="0"/>
            <a:r>
              <a:rPr lang="en-US" noProof="0" dirty="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bg1"/>
                </a:solidFill>
              </a:defRPr>
            </a:lvl1pPr>
          </a:lstStyle>
          <a:p>
            <a:pPr lvl="0"/>
            <a:r>
              <a:rPr lang="en-GB" dirty="0"/>
              <a:t>You can change a slides background colour, </a:t>
            </a:r>
            <a:br>
              <a:rPr lang="en-GB" dirty="0"/>
            </a:br>
            <a:r>
              <a:rPr lang="en-GB" dirty="0"/>
              <a:t>but always remember to consider accessibility!</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9280"/>
            <a:ext cx="1169368" cy="568882"/>
          </a:xfrm>
          <a:prstGeom prst="rect">
            <a:avLst/>
          </a:prstGeom>
        </p:spPr>
      </p:pic>
    </p:spTree>
    <p:extLst>
      <p:ext uri="{BB962C8B-B14F-4D97-AF65-F5344CB8AC3E}">
        <p14:creationId xmlns:p14="http://schemas.microsoft.com/office/powerpoint/2010/main" val="383601320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Red Logo">
    <p:bg>
      <p:bgRef idx="1001">
        <a:schemeClr val="bg1"/>
      </p:bgRef>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tx1"/>
                </a:solidFill>
              </a:defRPr>
            </a:lvl1pPr>
          </a:lstStyle>
          <a:p>
            <a:pPr lvl="0"/>
            <a:r>
              <a:rPr lang="en-GB" dirty="0"/>
              <a:t>You can change a slides background colour, </a:t>
            </a:r>
            <a:br>
              <a:rPr lang="en-GB" dirty="0"/>
            </a:br>
            <a:r>
              <a:rPr lang="en-GB" dirty="0"/>
              <a:t>but always remember to consider accessibility!</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7334"/>
            <a:ext cx="1169368" cy="568881"/>
          </a:xfrm>
          <a:prstGeom prst="rect">
            <a:avLst/>
          </a:prstGeom>
        </p:spPr>
      </p:pic>
    </p:spTree>
    <p:extLst>
      <p:ext uri="{BB962C8B-B14F-4D97-AF65-F5344CB8AC3E}">
        <p14:creationId xmlns:p14="http://schemas.microsoft.com/office/powerpoint/2010/main" val="336093709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225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EF6EFD-931D-496E-9765-E4B16ECADC27}" type="datetimeFigureOut">
              <a:rPr lang="en-GB" smtClean="0"/>
              <a:t>03/03/2021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AFD86C-DDCC-40A7-ABA9-5B42E542915B}" type="slidenum">
              <a:rPr lang="en-GB" smtClean="0"/>
              <a:t>‹#›</a:t>
            </a:fld>
            <a:endParaRPr lang="en-GB"/>
          </a:p>
        </p:txBody>
      </p:sp>
    </p:spTree>
    <p:extLst>
      <p:ext uri="{BB962C8B-B14F-4D97-AF65-F5344CB8AC3E}">
        <p14:creationId xmlns:p14="http://schemas.microsoft.com/office/powerpoint/2010/main" val="1776581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6" r:id="rId1"/>
    <p:sldLayoutId id="2147483675" r:id="rId2"/>
    <p:sldLayoutId id="2147483689" r:id="rId3"/>
    <p:sldLayoutId id="2147483687" r:id="rId4"/>
    <p:sldLayoutId id="2147483695" r:id="rId5"/>
    <p:sldLayoutId id="2147483693" r:id="rId6"/>
    <p:sldLayoutId id="2147483692" r:id="rId7"/>
    <p:sldLayoutId id="2147483696" r:id="rId8"/>
    <p:sldLayoutId id="2147483697" r:id="rId9"/>
  </p:sldLayoutIdLst>
  <p:hf hdr="0" ftr="0" dt="0"/>
  <p:txStyles>
    <p:titleStyle>
      <a:lvl1pPr algn="l" rtl="0" eaLnBrk="1" fontAlgn="base" hangingPunct="1">
        <a:spcBef>
          <a:spcPct val="0"/>
        </a:spcBef>
        <a:spcAft>
          <a:spcPct val="0"/>
        </a:spcAft>
        <a:defRPr sz="3500">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userDrawn="1">
          <p15:clr>
            <a:srgbClr val="F26B43"/>
          </p15:clr>
        </p15:guide>
        <p15:guide id="2" pos="295" userDrawn="1">
          <p15:clr>
            <a:srgbClr val="F26B43"/>
          </p15:clr>
        </p15:guide>
        <p15:guide id="3" pos="5465" userDrawn="1">
          <p15:clr>
            <a:srgbClr val="F26B43"/>
          </p15:clr>
        </p15:guide>
        <p15:guide id="4" orient="horz" pos="79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Let’s Talk… A common language and understanding of emotional wellbeing and mental health </a:t>
            </a:r>
          </a:p>
        </p:txBody>
      </p:sp>
      <p:sp>
        <p:nvSpPr>
          <p:cNvPr id="3" name="Subtitle 2"/>
          <p:cNvSpPr>
            <a:spLocks noGrp="1"/>
          </p:cNvSpPr>
          <p:nvPr>
            <p:ph type="subTitle" idx="1"/>
          </p:nvPr>
        </p:nvSpPr>
        <p:spPr/>
        <p:txBody>
          <a:bodyPr/>
          <a:lstStyle/>
          <a:p>
            <a:r>
              <a:rPr lang="en-GB" dirty="0"/>
              <a:t>SEMH Strategy Team</a:t>
            </a:r>
          </a:p>
        </p:txBody>
      </p:sp>
      <p:sp>
        <p:nvSpPr>
          <p:cNvPr id="4" name="Text Placeholder 3"/>
          <p:cNvSpPr>
            <a:spLocks noGrp="1"/>
          </p:cNvSpPr>
          <p:nvPr>
            <p:ph type="body" sz="quarter" idx="11"/>
          </p:nvPr>
        </p:nvSpPr>
        <p:spPr>
          <a:xfrm>
            <a:off x="446798" y="4581128"/>
            <a:ext cx="8208144" cy="1708138"/>
          </a:xfrm>
        </p:spPr>
        <p:txBody>
          <a:bodyPr/>
          <a:lstStyle/>
          <a:p>
            <a:r>
              <a:rPr lang="en-GB" dirty="0"/>
              <a:t>A joined-up approach between services to support the emotional wellbeing and mental health of children and young people</a:t>
            </a:r>
          </a:p>
        </p:txBody>
      </p:sp>
    </p:spTree>
    <p:extLst>
      <p:ext uri="{BB962C8B-B14F-4D97-AF65-F5344CB8AC3E}">
        <p14:creationId xmlns:p14="http://schemas.microsoft.com/office/powerpoint/2010/main" val="621471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3BFD056-988E-4215-92BF-F884D7144A3A}"/>
              </a:ext>
            </a:extLst>
          </p:cNvPr>
          <p:cNvPicPr>
            <a:picLocks noGrp="1" noChangeAspect="1"/>
          </p:cNvPicPr>
          <p:nvPr>
            <p:ph sz="quarter" idx="10"/>
          </p:nvPr>
        </p:nvPicPr>
        <p:blipFill>
          <a:blip r:embed="rId2"/>
          <a:stretch>
            <a:fillRect/>
          </a:stretch>
        </p:blipFill>
        <p:spPr>
          <a:xfrm>
            <a:off x="104153" y="742875"/>
            <a:ext cx="9033660" cy="5372249"/>
          </a:xfrm>
          <a:prstGeom prst="rect">
            <a:avLst/>
          </a:prstGeom>
        </p:spPr>
      </p:pic>
    </p:spTree>
    <p:extLst>
      <p:ext uri="{BB962C8B-B14F-4D97-AF65-F5344CB8AC3E}">
        <p14:creationId xmlns:p14="http://schemas.microsoft.com/office/powerpoint/2010/main" val="193505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2CE5FF-BD37-4520-BFC4-B0139D376644}"/>
              </a:ext>
            </a:extLst>
          </p:cNvPr>
          <p:cNvSpPr>
            <a:spLocks noGrp="1"/>
          </p:cNvSpPr>
          <p:nvPr>
            <p:ph sz="quarter" idx="10"/>
          </p:nvPr>
        </p:nvSpPr>
        <p:spPr>
          <a:xfrm>
            <a:off x="467544" y="404665"/>
            <a:ext cx="8208144" cy="6120680"/>
          </a:xfrm>
        </p:spPr>
        <p:txBody>
          <a:bodyPr/>
          <a:lstStyle/>
          <a:p>
            <a:r>
              <a:rPr lang="en-GB" sz="2000" b="1" dirty="0"/>
              <a:t>Resources</a:t>
            </a:r>
          </a:p>
          <a:p>
            <a:r>
              <a:rPr lang="en-GB" sz="2000" b="1" dirty="0"/>
              <a:t>Directories for accessing support</a:t>
            </a:r>
          </a:p>
          <a:p>
            <a:r>
              <a:rPr lang="en-GB" sz="2000" b="1" dirty="0"/>
              <a:t>Glossary &amp; Acronyms</a:t>
            </a:r>
          </a:p>
          <a:p>
            <a:pPr marL="0" indent="0">
              <a:buNone/>
            </a:pPr>
            <a:endParaRPr lang="en-GB" sz="2000" b="1" dirty="0"/>
          </a:p>
          <a:p>
            <a:r>
              <a:rPr lang="en-GB" sz="2000" b="1" dirty="0"/>
              <a:t>Acknowledgements: </a:t>
            </a:r>
          </a:p>
          <a:p>
            <a:pPr marL="457200" lvl="1" indent="0">
              <a:buNone/>
            </a:pPr>
            <a:r>
              <a:rPr lang="en-GB" sz="1800" dirty="0"/>
              <a:t>This guidance is created with the support of the </a:t>
            </a:r>
            <a:r>
              <a:rPr lang="en-GB" sz="1800" b="1" dirty="0"/>
              <a:t>Emotional Wellbeing &amp; Mental Health Strategic Board</a:t>
            </a:r>
            <a:r>
              <a:rPr lang="en-GB" sz="1800" dirty="0"/>
              <a:t>, including members from Essex County Council, Southend Borough Council, Thurrock Council, Essex Safeguarding Children’s Board, Essex Public Health, NELFT, EWMHS, Essex Child and Family Wellbeing Service, Essex Primary Heads Association, Association of Secondary Heads in Essex and Essex Special School Education Trust. </a:t>
            </a:r>
          </a:p>
          <a:p>
            <a:pPr marL="457200" lvl="1" indent="0">
              <a:buNone/>
            </a:pPr>
            <a:r>
              <a:rPr lang="en-GB" sz="1800" dirty="0"/>
              <a:t>Additional thanks to all the CYP and parents who have contributing to our research from the </a:t>
            </a:r>
            <a:r>
              <a:rPr lang="en-GB" sz="1800" b="1" dirty="0"/>
              <a:t>Essex Family Forum, EWMHS Participation Group, Multi-schools Council, Health Watch Mental Health Youth Ambassadors </a:t>
            </a:r>
            <a:r>
              <a:rPr lang="en-GB" sz="1800" dirty="0"/>
              <a:t>and the </a:t>
            </a:r>
            <a:r>
              <a:rPr lang="en-GB" sz="1800" b="1" dirty="0"/>
              <a:t>SEND Inclusion &amp; Psychology Teams</a:t>
            </a:r>
            <a:r>
              <a:rPr lang="en-GB" sz="1800" dirty="0"/>
              <a:t>. </a:t>
            </a:r>
          </a:p>
          <a:p>
            <a:endParaRPr lang="en-GB" sz="2000" b="1" dirty="0"/>
          </a:p>
          <a:p>
            <a:r>
              <a:rPr lang="en-GB" sz="2000" b="1" dirty="0"/>
              <a:t>References</a:t>
            </a:r>
          </a:p>
          <a:p>
            <a:pPr marL="0" indent="0">
              <a:buNone/>
            </a:pPr>
            <a:endParaRPr lang="en-GB" dirty="0"/>
          </a:p>
        </p:txBody>
      </p:sp>
    </p:spTree>
    <p:extLst>
      <p:ext uri="{BB962C8B-B14F-4D97-AF65-F5344CB8AC3E}">
        <p14:creationId xmlns:p14="http://schemas.microsoft.com/office/powerpoint/2010/main" val="3265571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dirty="0"/>
              <a:t>This new guidance has come out of the work of the Emotional Wellbeing &amp; Mental Health Strategic Board, which includes a range of partners. </a:t>
            </a:r>
          </a:p>
        </p:txBody>
      </p:sp>
      <p:sp>
        <p:nvSpPr>
          <p:cNvPr id="3" name="Title 2"/>
          <p:cNvSpPr>
            <a:spLocks noGrp="1"/>
          </p:cNvSpPr>
          <p:nvPr>
            <p:ph type="title"/>
          </p:nvPr>
        </p:nvSpPr>
        <p:spPr/>
        <p:txBody>
          <a:bodyPr/>
          <a:lstStyle/>
          <a:p>
            <a:r>
              <a:rPr lang="en-GB" dirty="0"/>
              <a:t>A joined up approach between services</a:t>
            </a:r>
          </a:p>
        </p:txBody>
      </p:sp>
      <p:pic>
        <p:nvPicPr>
          <p:cNvPr id="5" name="Content Placeholder 4">
            <a:extLst>
              <a:ext uri="{FF2B5EF4-FFF2-40B4-BE49-F238E27FC236}">
                <a16:creationId xmlns:a16="http://schemas.microsoft.com/office/drawing/2014/main" id="{5E77BAF8-3AA4-41E9-A454-F1759B69A5A0}"/>
              </a:ext>
            </a:extLst>
          </p:cNvPr>
          <p:cNvPicPr>
            <a:picLocks noGrp="1" noChangeAspect="1"/>
          </p:cNvPicPr>
          <p:nvPr>
            <p:ph sz="quarter" idx="13"/>
          </p:nvPr>
        </p:nvPicPr>
        <p:blipFill>
          <a:blip r:embed="rId2"/>
          <a:stretch>
            <a:fillRect/>
          </a:stretch>
        </p:blipFill>
        <p:spPr>
          <a:xfrm>
            <a:off x="467544" y="5403756"/>
            <a:ext cx="3081023" cy="1049580"/>
          </a:xfrm>
          <a:prstGeom prst="rect">
            <a:avLst/>
          </a:prstGeom>
        </p:spPr>
      </p:pic>
      <p:pic>
        <p:nvPicPr>
          <p:cNvPr id="6" name="Picture 5">
            <a:extLst>
              <a:ext uri="{FF2B5EF4-FFF2-40B4-BE49-F238E27FC236}">
                <a16:creationId xmlns:a16="http://schemas.microsoft.com/office/drawing/2014/main" id="{9BD1218E-CCCA-44A4-9E84-CDF7678ADEFA}"/>
              </a:ext>
            </a:extLst>
          </p:cNvPr>
          <p:cNvPicPr>
            <a:picLocks noChangeAspect="1"/>
          </p:cNvPicPr>
          <p:nvPr/>
        </p:nvPicPr>
        <p:blipFill>
          <a:blip r:embed="rId3"/>
          <a:stretch>
            <a:fillRect/>
          </a:stretch>
        </p:blipFill>
        <p:spPr>
          <a:xfrm>
            <a:off x="4090209" y="4035603"/>
            <a:ext cx="1129863" cy="1113721"/>
          </a:xfrm>
          <a:prstGeom prst="rect">
            <a:avLst/>
          </a:prstGeom>
        </p:spPr>
      </p:pic>
      <p:pic>
        <p:nvPicPr>
          <p:cNvPr id="7" name="Picture 6">
            <a:extLst>
              <a:ext uri="{FF2B5EF4-FFF2-40B4-BE49-F238E27FC236}">
                <a16:creationId xmlns:a16="http://schemas.microsoft.com/office/drawing/2014/main" id="{AD413C69-5C1B-4B2C-AB2E-C5DDDF7CD806}"/>
              </a:ext>
            </a:extLst>
          </p:cNvPr>
          <p:cNvPicPr>
            <a:picLocks noChangeAspect="1"/>
          </p:cNvPicPr>
          <p:nvPr/>
        </p:nvPicPr>
        <p:blipFill>
          <a:blip r:embed="rId4"/>
          <a:stretch>
            <a:fillRect/>
          </a:stretch>
        </p:blipFill>
        <p:spPr>
          <a:xfrm>
            <a:off x="683566" y="4204636"/>
            <a:ext cx="2283921" cy="880548"/>
          </a:xfrm>
          <a:prstGeom prst="rect">
            <a:avLst/>
          </a:prstGeom>
        </p:spPr>
      </p:pic>
      <p:pic>
        <p:nvPicPr>
          <p:cNvPr id="8" name="Picture 7">
            <a:extLst>
              <a:ext uri="{FF2B5EF4-FFF2-40B4-BE49-F238E27FC236}">
                <a16:creationId xmlns:a16="http://schemas.microsoft.com/office/drawing/2014/main" id="{350AD196-23E0-4D80-94DD-5CA1FC483F42}"/>
              </a:ext>
            </a:extLst>
          </p:cNvPr>
          <p:cNvPicPr>
            <a:picLocks noChangeAspect="1"/>
          </p:cNvPicPr>
          <p:nvPr/>
        </p:nvPicPr>
        <p:blipFill>
          <a:blip r:embed="rId5"/>
          <a:stretch>
            <a:fillRect/>
          </a:stretch>
        </p:blipFill>
        <p:spPr>
          <a:xfrm>
            <a:off x="6364744" y="4113441"/>
            <a:ext cx="1591631" cy="949136"/>
          </a:xfrm>
          <a:prstGeom prst="rect">
            <a:avLst/>
          </a:prstGeom>
        </p:spPr>
      </p:pic>
      <p:pic>
        <p:nvPicPr>
          <p:cNvPr id="9" name="Picture 8">
            <a:extLst>
              <a:ext uri="{FF2B5EF4-FFF2-40B4-BE49-F238E27FC236}">
                <a16:creationId xmlns:a16="http://schemas.microsoft.com/office/drawing/2014/main" id="{5E9FA489-6E91-410F-B47F-51735D1EC2A7}"/>
              </a:ext>
            </a:extLst>
          </p:cNvPr>
          <p:cNvPicPr>
            <a:picLocks noChangeAspect="1"/>
          </p:cNvPicPr>
          <p:nvPr/>
        </p:nvPicPr>
        <p:blipFill>
          <a:blip r:embed="rId6"/>
          <a:stretch>
            <a:fillRect/>
          </a:stretch>
        </p:blipFill>
        <p:spPr>
          <a:xfrm>
            <a:off x="6228931" y="2520436"/>
            <a:ext cx="2542141" cy="896268"/>
          </a:xfrm>
          <a:prstGeom prst="rect">
            <a:avLst/>
          </a:prstGeom>
        </p:spPr>
      </p:pic>
      <p:pic>
        <p:nvPicPr>
          <p:cNvPr id="10" name="Picture 9">
            <a:extLst>
              <a:ext uri="{FF2B5EF4-FFF2-40B4-BE49-F238E27FC236}">
                <a16:creationId xmlns:a16="http://schemas.microsoft.com/office/drawing/2014/main" id="{7B5E6868-2DE7-4CDC-99C2-38BF7D4CB208}"/>
              </a:ext>
            </a:extLst>
          </p:cNvPr>
          <p:cNvPicPr>
            <a:picLocks noChangeAspect="1"/>
          </p:cNvPicPr>
          <p:nvPr/>
        </p:nvPicPr>
        <p:blipFill>
          <a:blip r:embed="rId7"/>
          <a:stretch>
            <a:fillRect/>
          </a:stretch>
        </p:blipFill>
        <p:spPr>
          <a:xfrm>
            <a:off x="3347864" y="2477657"/>
            <a:ext cx="2059314" cy="939047"/>
          </a:xfrm>
          <a:prstGeom prst="rect">
            <a:avLst/>
          </a:prstGeom>
        </p:spPr>
      </p:pic>
      <p:pic>
        <p:nvPicPr>
          <p:cNvPr id="11" name="Picture 10">
            <a:extLst>
              <a:ext uri="{FF2B5EF4-FFF2-40B4-BE49-F238E27FC236}">
                <a16:creationId xmlns:a16="http://schemas.microsoft.com/office/drawing/2014/main" id="{B672DED3-B9B4-48D2-AF30-0030E672B43C}"/>
              </a:ext>
            </a:extLst>
          </p:cNvPr>
          <p:cNvPicPr>
            <a:picLocks noChangeAspect="1"/>
          </p:cNvPicPr>
          <p:nvPr/>
        </p:nvPicPr>
        <p:blipFill>
          <a:blip r:embed="rId8"/>
          <a:stretch>
            <a:fillRect/>
          </a:stretch>
        </p:blipFill>
        <p:spPr>
          <a:xfrm>
            <a:off x="683567" y="2489952"/>
            <a:ext cx="2088036" cy="1149378"/>
          </a:xfrm>
          <a:prstGeom prst="rect">
            <a:avLst/>
          </a:prstGeom>
        </p:spPr>
      </p:pic>
      <p:pic>
        <p:nvPicPr>
          <p:cNvPr id="4" name="Picture 3">
            <a:extLst>
              <a:ext uri="{FF2B5EF4-FFF2-40B4-BE49-F238E27FC236}">
                <a16:creationId xmlns:a16="http://schemas.microsoft.com/office/drawing/2014/main" id="{293D5B24-257E-4C9F-9A35-714B5B2CCCA0}"/>
              </a:ext>
            </a:extLst>
          </p:cNvPr>
          <p:cNvPicPr>
            <a:picLocks noChangeAspect="1"/>
          </p:cNvPicPr>
          <p:nvPr/>
        </p:nvPicPr>
        <p:blipFill>
          <a:blip r:embed="rId9"/>
          <a:stretch>
            <a:fillRect/>
          </a:stretch>
        </p:blipFill>
        <p:spPr>
          <a:xfrm>
            <a:off x="4250336" y="5290451"/>
            <a:ext cx="1909215" cy="1162885"/>
          </a:xfrm>
          <a:prstGeom prst="rect">
            <a:avLst/>
          </a:prstGeom>
        </p:spPr>
      </p:pic>
      <p:pic>
        <p:nvPicPr>
          <p:cNvPr id="12" name="Picture 11">
            <a:extLst>
              <a:ext uri="{FF2B5EF4-FFF2-40B4-BE49-F238E27FC236}">
                <a16:creationId xmlns:a16="http://schemas.microsoft.com/office/drawing/2014/main" id="{5A275B6F-7241-4F1D-A928-7FD14639AAEA}"/>
              </a:ext>
            </a:extLst>
          </p:cNvPr>
          <p:cNvPicPr>
            <a:picLocks noChangeAspect="1"/>
          </p:cNvPicPr>
          <p:nvPr/>
        </p:nvPicPr>
        <p:blipFill>
          <a:blip r:embed="rId10"/>
          <a:stretch>
            <a:fillRect/>
          </a:stretch>
        </p:blipFill>
        <p:spPr>
          <a:xfrm>
            <a:off x="6859433" y="5290451"/>
            <a:ext cx="1281294" cy="1205285"/>
          </a:xfrm>
          <a:prstGeom prst="rect">
            <a:avLst/>
          </a:prstGeom>
        </p:spPr>
      </p:pic>
    </p:spTree>
    <p:extLst>
      <p:ext uri="{BB962C8B-B14F-4D97-AF65-F5344CB8AC3E}">
        <p14:creationId xmlns:p14="http://schemas.microsoft.com/office/powerpoint/2010/main" val="2395414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2350ABA-77A9-42A4-8420-F006AF4C5D59}"/>
              </a:ext>
            </a:extLst>
          </p:cNvPr>
          <p:cNvSpPr>
            <a:spLocks noGrp="1"/>
          </p:cNvSpPr>
          <p:nvPr>
            <p:ph sz="quarter" idx="10"/>
          </p:nvPr>
        </p:nvSpPr>
        <p:spPr/>
        <p:txBody>
          <a:bodyPr/>
          <a:lstStyle/>
          <a:p>
            <a:pPr marL="0" indent="0">
              <a:buNone/>
            </a:pPr>
            <a:r>
              <a:rPr lang="en-GB" dirty="0"/>
              <a:t>The purpose of this new guidance document is to provide a </a:t>
            </a:r>
            <a:r>
              <a:rPr lang="en-GB" b="1" dirty="0"/>
              <a:t>shared understanding of emotional wellbeing and mental health </a:t>
            </a:r>
            <a:r>
              <a:rPr lang="en-GB" dirty="0"/>
              <a:t>so that children and young people (CYP), families, schools/settings and service providers </a:t>
            </a:r>
            <a:r>
              <a:rPr lang="en-GB" b="1" dirty="0"/>
              <a:t>use a common language</a:t>
            </a:r>
            <a:r>
              <a:rPr lang="en-GB" dirty="0"/>
              <a:t>, are understood and can plan for consistent and equitable support. </a:t>
            </a:r>
          </a:p>
          <a:p>
            <a:pPr marL="0" indent="0">
              <a:buNone/>
            </a:pPr>
            <a:endParaRPr lang="en-GB" dirty="0"/>
          </a:p>
          <a:p>
            <a:pPr marL="0" indent="0">
              <a:buNone/>
            </a:pPr>
            <a:r>
              <a:rPr lang="en-GB" dirty="0"/>
              <a:t>It is for anyone in Essex, Southend &amp; Thurrock who works with or supports CYP, with a particular focus on emotional wellbeing and mental health. This includes schools/settings, health services and care providers, but it may also be useful for others who provide support as well as parents/carers.</a:t>
            </a:r>
          </a:p>
          <a:p>
            <a:pPr marL="0" indent="0">
              <a:buNone/>
            </a:pPr>
            <a:endParaRPr lang="en-GB" dirty="0"/>
          </a:p>
          <a:p>
            <a:pPr marL="0" indent="0">
              <a:buNone/>
            </a:pPr>
            <a:r>
              <a:rPr lang="en-GB" dirty="0"/>
              <a:t>Alternative versions aimed at families and children/young people are currently in development. </a:t>
            </a:r>
          </a:p>
          <a:p>
            <a:pPr marL="0" indent="0">
              <a:buNone/>
            </a:pPr>
            <a:endParaRPr lang="en-GB" dirty="0"/>
          </a:p>
          <a:p>
            <a:pPr marL="0" indent="0">
              <a:buNone/>
            </a:pPr>
            <a:r>
              <a:rPr lang="en-GB" dirty="0"/>
              <a:t>All versions are being launched in the Spring term. </a:t>
            </a:r>
          </a:p>
        </p:txBody>
      </p:sp>
      <p:sp>
        <p:nvSpPr>
          <p:cNvPr id="5" name="Title 4">
            <a:extLst>
              <a:ext uri="{FF2B5EF4-FFF2-40B4-BE49-F238E27FC236}">
                <a16:creationId xmlns:a16="http://schemas.microsoft.com/office/drawing/2014/main" id="{B0A03BB2-0FEC-4DAC-999B-8CB32C7F5134}"/>
              </a:ext>
            </a:extLst>
          </p:cNvPr>
          <p:cNvSpPr>
            <a:spLocks noGrp="1"/>
          </p:cNvSpPr>
          <p:nvPr>
            <p:ph type="title"/>
          </p:nvPr>
        </p:nvSpPr>
        <p:spPr/>
        <p:txBody>
          <a:bodyPr/>
          <a:lstStyle/>
          <a:p>
            <a:r>
              <a:rPr lang="en-GB" dirty="0"/>
              <a:t>Introduction</a:t>
            </a:r>
          </a:p>
        </p:txBody>
      </p:sp>
    </p:spTree>
    <p:extLst>
      <p:ext uri="{BB962C8B-B14F-4D97-AF65-F5344CB8AC3E}">
        <p14:creationId xmlns:p14="http://schemas.microsoft.com/office/powerpoint/2010/main" val="32076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buNone/>
            </a:pPr>
            <a:r>
              <a:rPr lang="en-GB" dirty="0"/>
              <a:t>Unfortunately, there continues to be </a:t>
            </a:r>
            <a:r>
              <a:rPr lang="en-GB" b="1" dirty="0"/>
              <a:t>inconsistencies and unclear approaches </a:t>
            </a:r>
            <a:r>
              <a:rPr lang="en-GB" dirty="0"/>
              <a:t>across the systems and CYP, families and professionals report experiencing or hearing a range of </a:t>
            </a:r>
            <a:r>
              <a:rPr lang="en-GB" b="1" dirty="0"/>
              <a:t>derogatory and unhelpful terms/phrases </a:t>
            </a:r>
            <a:r>
              <a:rPr lang="en-GB" dirty="0"/>
              <a:t>which are experienced as judgemental and </a:t>
            </a:r>
            <a:r>
              <a:rPr lang="en-GB" b="1" dirty="0"/>
              <a:t>maintain the stigma </a:t>
            </a:r>
            <a:r>
              <a:rPr lang="en-GB" dirty="0"/>
              <a:t>around mental health. </a:t>
            </a:r>
            <a:r>
              <a:rPr lang="en-GB" b="1" i="1" u="sng" dirty="0"/>
              <a:t>This has got to change.  </a:t>
            </a:r>
          </a:p>
          <a:p>
            <a:pPr marL="0" indent="0">
              <a:buNone/>
            </a:pPr>
            <a:endParaRPr lang="en-GB" dirty="0"/>
          </a:p>
          <a:p>
            <a:pPr marL="0" indent="0">
              <a:buNone/>
            </a:pPr>
            <a:r>
              <a:rPr lang="en-GB" dirty="0"/>
              <a:t>We include a table to illustrate how some of the </a:t>
            </a:r>
            <a:r>
              <a:rPr lang="en-GB" b="1" dirty="0"/>
              <a:t>unhelpful language we may currently hear can be adapted</a:t>
            </a:r>
            <a:r>
              <a:rPr lang="en-GB" dirty="0"/>
              <a:t> to promote compassion and kindness, hope, connection and belonging. </a:t>
            </a:r>
          </a:p>
          <a:p>
            <a:pPr marL="0" indent="0">
              <a:buNone/>
            </a:pPr>
            <a:endParaRPr lang="en-GB" dirty="0"/>
          </a:p>
        </p:txBody>
      </p:sp>
      <p:sp>
        <p:nvSpPr>
          <p:cNvPr id="3" name="Title 2"/>
          <p:cNvSpPr>
            <a:spLocks noGrp="1"/>
          </p:cNvSpPr>
          <p:nvPr>
            <p:ph type="title"/>
          </p:nvPr>
        </p:nvSpPr>
        <p:spPr/>
        <p:txBody>
          <a:bodyPr/>
          <a:lstStyle/>
          <a:p>
            <a:r>
              <a:rPr lang="en-GB" dirty="0"/>
              <a:t>Helpful &amp; Unhelpful Language</a:t>
            </a:r>
          </a:p>
        </p:txBody>
      </p:sp>
      <p:pic>
        <p:nvPicPr>
          <p:cNvPr id="4" name="Picture 3">
            <a:extLst>
              <a:ext uri="{FF2B5EF4-FFF2-40B4-BE49-F238E27FC236}">
                <a16:creationId xmlns:a16="http://schemas.microsoft.com/office/drawing/2014/main" id="{612CDBEE-413E-46A7-900C-15CD45F2293B}"/>
              </a:ext>
            </a:extLst>
          </p:cNvPr>
          <p:cNvPicPr>
            <a:picLocks noChangeAspect="1"/>
          </p:cNvPicPr>
          <p:nvPr/>
        </p:nvPicPr>
        <p:blipFill rotWithShape="1">
          <a:blip r:embed="rId2"/>
          <a:srcRect b="28560"/>
          <a:stretch/>
        </p:blipFill>
        <p:spPr>
          <a:xfrm>
            <a:off x="1128328" y="3896878"/>
            <a:ext cx="6886575" cy="2830718"/>
          </a:xfrm>
          <a:prstGeom prst="rect">
            <a:avLst/>
          </a:prstGeom>
        </p:spPr>
      </p:pic>
    </p:spTree>
    <p:extLst>
      <p:ext uri="{BB962C8B-B14F-4D97-AF65-F5344CB8AC3E}">
        <p14:creationId xmlns:p14="http://schemas.microsoft.com/office/powerpoint/2010/main" val="1307764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0FADA-A76C-4CB7-8F09-A0911CE87219}"/>
              </a:ext>
            </a:extLst>
          </p:cNvPr>
          <p:cNvSpPr>
            <a:spLocks noGrp="1"/>
          </p:cNvSpPr>
          <p:nvPr>
            <p:ph type="title"/>
          </p:nvPr>
        </p:nvSpPr>
        <p:spPr/>
        <p:txBody>
          <a:bodyPr>
            <a:normAutofit fontScale="90000"/>
          </a:bodyPr>
          <a:lstStyle/>
          <a:p>
            <a:r>
              <a:rPr lang="en-GB" dirty="0"/>
              <a:t>Understanding levels of intervention across Education, Health and Care</a:t>
            </a:r>
            <a:br>
              <a:rPr lang="en-GB" dirty="0"/>
            </a:br>
            <a:endParaRPr lang="en-GB" dirty="0"/>
          </a:p>
        </p:txBody>
      </p:sp>
      <p:pic>
        <p:nvPicPr>
          <p:cNvPr id="4" name="Picture 3">
            <a:extLst>
              <a:ext uri="{FF2B5EF4-FFF2-40B4-BE49-F238E27FC236}">
                <a16:creationId xmlns:a16="http://schemas.microsoft.com/office/drawing/2014/main" id="{996C7783-D95A-4126-A95D-55250539A61B}"/>
              </a:ext>
            </a:extLst>
          </p:cNvPr>
          <p:cNvPicPr>
            <a:picLocks noChangeAspect="1"/>
          </p:cNvPicPr>
          <p:nvPr/>
        </p:nvPicPr>
        <p:blipFill>
          <a:blip r:embed="rId3"/>
          <a:stretch>
            <a:fillRect/>
          </a:stretch>
        </p:blipFill>
        <p:spPr>
          <a:xfrm>
            <a:off x="5466987" y="1499273"/>
            <a:ext cx="2345639" cy="2354784"/>
          </a:xfrm>
          <a:prstGeom prst="rect">
            <a:avLst/>
          </a:prstGeom>
        </p:spPr>
      </p:pic>
      <p:pic>
        <p:nvPicPr>
          <p:cNvPr id="5" name="Picture 4">
            <a:extLst>
              <a:ext uri="{FF2B5EF4-FFF2-40B4-BE49-F238E27FC236}">
                <a16:creationId xmlns:a16="http://schemas.microsoft.com/office/drawing/2014/main" id="{15486997-9516-4F85-98DB-AFB3F73060FF}"/>
              </a:ext>
            </a:extLst>
          </p:cNvPr>
          <p:cNvPicPr>
            <a:picLocks noChangeAspect="1"/>
          </p:cNvPicPr>
          <p:nvPr/>
        </p:nvPicPr>
        <p:blipFill>
          <a:blip r:embed="rId4"/>
          <a:stretch>
            <a:fillRect/>
          </a:stretch>
        </p:blipFill>
        <p:spPr>
          <a:xfrm>
            <a:off x="323300" y="2109571"/>
            <a:ext cx="4000847" cy="2706859"/>
          </a:xfrm>
          <a:prstGeom prst="rect">
            <a:avLst/>
          </a:prstGeom>
        </p:spPr>
      </p:pic>
      <p:pic>
        <p:nvPicPr>
          <p:cNvPr id="6" name="Picture 5">
            <a:extLst>
              <a:ext uri="{FF2B5EF4-FFF2-40B4-BE49-F238E27FC236}">
                <a16:creationId xmlns:a16="http://schemas.microsoft.com/office/drawing/2014/main" id="{2C7D4E10-2978-4531-A1A5-2B1E7B02D268}"/>
              </a:ext>
            </a:extLst>
          </p:cNvPr>
          <p:cNvPicPr>
            <a:picLocks noChangeAspect="1"/>
          </p:cNvPicPr>
          <p:nvPr/>
        </p:nvPicPr>
        <p:blipFill>
          <a:blip r:embed="rId5"/>
          <a:stretch>
            <a:fillRect/>
          </a:stretch>
        </p:blipFill>
        <p:spPr>
          <a:xfrm>
            <a:off x="4510000" y="4179594"/>
            <a:ext cx="3689924" cy="1915834"/>
          </a:xfrm>
          <a:prstGeom prst="rect">
            <a:avLst/>
          </a:prstGeom>
        </p:spPr>
      </p:pic>
    </p:spTree>
    <p:extLst>
      <p:ext uri="{BB962C8B-B14F-4D97-AF65-F5344CB8AC3E}">
        <p14:creationId xmlns:p14="http://schemas.microsoft.com/office/powerpoint/2010/main" val="1356282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BBBF26C-4E00-4A96-88FB-7E27FB8E6E73}"/>
              </a:ext>
            </a:extLst>
          </p:cNvPr>
          <p:cNvPicPr>
            <a:picLocks noGrp="1" noChangeAspect="1"/>
          </p:cNvPicPr>
          <p:nvPr>
            <p:ph idx="1"/>
          </p:nvPr>
        </p:nvPicPr>
        <p:blipFill>
          <a:blip r:embed="rId3"/>
          <a:stretch>
            <a:fillRect/>
          </a:stretch>
        </p:blipFill>
        <p:spPr>
          <a:xfrm>
            <a:off x="561468" y="836712"/>
            <a:ext cx="8021064" cy="5544616"/>
          </a:xfrm>
          <a:prstGeom prst="rect">
            <a:avLst/>
          </a:prstGeom>
        </p:spPr>
      </p:pic>
    </p:spTree>
    <p:extLst>
      <p:ext uri="{BB962C8B-B14F-4D97-AF65-F5344CB8AC3E}">
        <p14:creationId xmlns:p14="http://schemas.microsoft.com/office/powerpoint/2010/main" val="253468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19C0C20-713B-4DA4-B5DA-64207DEE2952}"/>
              </a:ext>
            </a:extLst>
          </p:cNvPr>
          <p:cNvSpPr>
            <a:spLocks noGrp="1"/>
          </p:cNvSpPr>
          <p:nvPr>
            <p:ph sz="quarter" idx="10"/>
          </p:nvPr>
        </p:nvSpPr>
        <p:spPr/>
        <p:txBody>
          <a:bodyPr/>
          <a:lstStyle/>
          <a:p>
            <a:pPr marL="0" indent="0">
              <a:buNone/>
            </a:pPr>
            <a:r>
              <a:rPr lang="en-GB" dirty="0"/>
              <a:t>Risk and protective factors are </a:t>
            </a:r>
            <a:r>
              <a:rPr lang="en-GB" b="1" dirty="0"/>
              <a:t>environmental influences on a CYP’s wellbeing</a:t>
            </a:r>
            <a:r>
              <a:rPr lang="en-GB" dirty="0"/>
              <a:t>. They are important to consider as they explore the </a:t>
            </a:r>
            <a:r>
              <a:rPr lang="en-GB" b="1" dirty="0"/>
              <a:t>barriers and support mechanisms that are available</a:t>
            </a:r>
            <a:r>
              <a:rPr lang="en-GB" dirty="0"/>
              <a:t> to them at the time of assessment/review. </a:t>
            </a:r>
          </a:p>
          <a:p>
            <a:pPr marL="0" indent="0">
              <a:buNone/>
            </a:pPr>
            <a:endParaRPr lang="en-GB" dirty="0"/>
          </a:p>
          <a:p>
            <a:pPr marL="0" indent="0">
              <a:buNone/>
            </a:pPr>
            <a:r>
              <a:rPr lang="en-GB" dirty="0"/>
              <a:t>By using this approach, our </a:t>
            </a:r>
            <a:r>
              <a:rPr lang="en-GB" b="1" dirty="0"/>
              <a:t>assessments are more holistic </a:t>
            </a:r>
            <a:r>
              <a:rPr lang="en-GB" dirty="0"/>
              <a:t>and moves us away from a ‘within child’ model, placing more of a focus on the support that needs to be made available to them and what will make the greatest amount of difference for them. </a:t>
            </a:r>
          </a:p>
          <a:p>
            <a:pPr marL="0" indent="0">
              <a:buNone/>
            </a:pPr>
            <a:endParaRPr lang="en-GB" dirty="0"/>
          </a:p>
          <a:p>
            <a:pPr marL="0" indent="0">
              <a:buNone/>
            </a:pPr>
            <a:r>
              <a:rPr lang="en-GB" dirty="0"/>
              <a:t>Exploring risk and protective factors sensitively with families can enable </a:t>
            </a:r>
            <a:r>
              <a:rPr lang="en-GB" b="1" dirty="0"/>
              <a:t>increased knowledge and understanding of how more protective factors can be provided within different contexts</a:t>
            </a:r>
            <a:r>
              <a:rPr lang="en-GB" dirty="0"/>
              <a:t> e.g. school, home and community, providing families with the autonomy and empowerment to explore further changes that could be made. </a:t>
            </a:r>
          </a:p>
          <a:p>
            <a:pPr marL="0" indent="0">
              <a:buNone/>
            </a:pPr>
            <a:endParaRPr lang="en-GB" dirty="0"/>
          </a:p>
        </p:txBody>
      </p:sp>
      <p:sp>
        <p:nvSpPr>
          <p:cNvPr id="8" name="Title 7">
            <a:extLst>
              <a:ext uri="{FF2B5EF4-FFF2-40B4-BE49-F238E27FC236}">
                <a16:creationId xmlns:a16="http://schemas.microsoft.com/office/drawing/2014/main" id="{D81956CB-F005-4DB5-884F-C5F48BF757D8}"/>
              </a:ext>
            </a:extLst>
          </p:cNvPr>
          <p:cNvSpPr>
            <a:spLocks noGrp="1"/>
          </p:cNvSpPr>
          <p:nvPr>
            <p:ph type="title"/>
          </p:nvPr>
        </p:nvSpPr>
        <p:spPr/>
        <p:txBody>
          <a:bodyPr/>
          <a:lstStyle/>
          <a:p>
            <a:r>
              <a:rPr lang="en-GB" dirty="0"/>
              <a:t>Risk &amp; Protective Factors</a:t>
            </a:r>
          </a:p>
        </p:txBody>
      </p:sp>
      <p:sp>
        <p:nvSpPr>
          <p:cNvPr id="4" name="Slide Number Placeholder 3">
            <a:extLst>
              <a:ext uri="{FF2B5EF4-FFF2-40B4-BE49-F238E27FC236}">
                <a16:creationId xmlns:a16="http://schemas.microsoft.com/office/drawing/2014/main" id="{C2CAFF57-1913-4AD3-BF3B-5DA815BE18D0}"/>
              </a:ext>
            </a:extLst>
          </p:cNvPr>
          <p:cNvSpPr>
            <a:spLocks noGrp="1"/>
          </p:cNvSpPr>
          <p:nvPr>
            <p:ph type="sldNum" sz="quarter" idx="4294967295"/>
          </p:nvPr>
        </p:nvSpPr>
        <p:spPr/>
        <p:txBody>
          <a:bodyPr/>
          <a:lstStyle/>
          <a:p>
            <a:endParaRPr lang="en-GB" dirty="0"/>
          </a:p>
        </p:txBody>
      </p:sp>
    </p:spTree>
    <p:extLst>
      <p:ext uri="{BB962C8B-B14F-4D97-AF65-F5344CB8AC3E}">
        <p14:creationId xmlns:p14="http://schemas.microsoft.com/office/powerpoint/2010/main" val="2467532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A4913A5-05D0-4482-ADB9-0A8D2294D969}"/>
              </a:ext>
            </a:extLst>
          </p:cNvPr>
          <p:cNvGraphicFramePr>
            <a:graphicFrameLocks noGrp="1"/>
          </p:cNvGraphicFramePr>
          <p:nvPr>
            <p:ph sz="quarter" idx="10"/>
            <p:extLst>
              <p:ext uri="{D42A27DB-BD31-4B8C-83A1-F6EECF244321}">
                <p14:modId xmlns:p14="http://schemas.microsoft.com/office/powerpoint/2010/main" val="2289218408"/>
              </p:ext>
            </p:extLst>
          </p:nvPr>
        </p:nvGraphicFramePr>
        <p:xfrm>
          <a:off x="179512" y="25354"/>
          <a:ext cx="8784975" cy="7053024"/>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1914128163"/>
                    </a:ext>
                  </a:extLst>
                </a:gridCol>
                <a:gridCol w="3600400">
                  <a:extLst>
                    <a:ext uri="{9D8B030D-6E8A-4147-A177-3AD203B41FA5}">
                      <a16:colId xmlns:a16="http://schemas.microsoft.com/office/drawing/2014/main" val="850829009"/>
                    </a:ext>
                  </a:extLst>
                </a:gridCol>
                <a:gridCol w="4032447">
                  <a:extLst>
                    <a:ext uri="{9D8B030D-6E8A-4147-A177-3AD203B41FA5}">
                      <a16:colId xmlns:a16="http://schemas.microsoft.com/office/drawing/2014/main" val="1636954189"/>
                    </a:ext>
                  </a:extLst>
                </a:gridCol>
              </a:tblGrid>
              <a:tr h="449863">
                <a:tc>
                  <a:txBody>
                    <a:bodyPr/>
                    <a:lstStyle/>
                    <a:p>
                      <a:r>
                        <a:rPr lang="en-GB" sz="1600" dirty="0"/>
                        <a:t>Theme</a:t>
                      </a:r>
                    </a:p>
                  </a:txBody>
                  <a:tcPr/>
                </a:tc>
                <a:tc>
                  <a:txBody>
                    <a:bodyPr/>
                    <a:lstStyle/>
                    <a:p>
                      <a:r>
                        <a:rPr lang="en-GB" sz="1600" dirty="0"/>
                        <a:t>Examples of Risk factors</a:t>
                      </a:r>
                    </a:p>
                  </a:txBody>
                  <a:tcPr/>
                </a:tc>
                <a:tc>
                  <a:txBody>
                    <a:bodyPr/>
                    <a:lstStyle/>
                    <a:p>
                      <a:r>
                        <a:rPr lang="en-GB" sz="1600" dirty="0"/>
                        <a:t>Examples of Protective factors</a:t>
                      </a:r>
                    </a:p>
                  </a:txBody>
                  <a:tcPr/>
                </a:tc>
                <a:extLst>
                  <a:ext uri="{0D108BD9-81ED-4DB2-BD59-A6C34878D82A}">
                    <a16:rowId xmlns:a16="http://schemas.microsoft.com/office/drawing/2014/main" val="296522594"/>
                  </a:ext>
                </a:extLst>
              </a:tr>
              <a:tr h="1494353">
                <a:tc>
                  <a:txBody>
                    <a:bodyPr/>
                    <a:lstStyle/>
                    <a:p>
                      <a:r>
                        <a:rPr lang="en-GB" sz="1400" dirty="0"/>
                        <a:t>CYP</a:t>
                      </a:r>
                    </a:p>
                  </a:txBody>
                  <a:tcPr/>
                </a:tc>
                <a:tc>
                  <a:txBody>
                    <a:bodyPr/>
                    <a:lstStyle/>
                    <a:p>
                      <a:r>
                        <a:rPr lang="en-GB" sz="1400" dirty="0"/>
                        <a:t>Genetic influences</a:t>
                      </a:r>
                    </a:p>
                    <a:p>
                      <a:r>
                        <a:rPr lang="en-GB" sz="1400" dirty="0"/>
                        <a:t>Learning disabilities</a:t>
                      </a:r>
                    </a:p>
                    <a:p>
                      <a:r>
                        <a:rPr lang="en-GB" sz="1400" dirty="0"/>
                        <a:t>Communication difficulties</a:t>
                      </a:r>
                    </a:p>
                    <a:p>
                      <a:r>
                        <a:rPr lang="en-GB" sz="1400" dirty="0"/>
                        <a:t>Physical illness</a:t>
                      </a:r>
                    </a:p>
                    <a:p>
                      <a:r>
                        <a:rPr lang="en-GB" sz="1400" dirty="0"/>
                        <a:t>Low self-esteem</a:t>
                      </a:r>
                    </a:p>
                    <a:p>
                      <a:r>
                        <a:rPr lang="en-GB" sz="1400" dirty="0"/>
                        <a:t>Feelings of isolation</a:t>
                      </a:r>
                    </a:p>
                  </a:txBody>
                  <a:tcPr/>
                </a:tc>
                <a:tc>
                  <a:txBody>
                    <a:bodyPr/>
                    <a:lstStyle/>
                    <a:p>
                      <a:r>
                        <a:rPr lang="en-GB" sz="1400" dirty="0"/>
                        <a:t>Secure attachment(s) experience</a:t>
                      </a:r>
                    </a:p>
                    <a:p>
                      <a:r>
                        <a:rPr lang="en-GB" sz="1400" dirty="0"/>
                        <a:t>Outgoing temperament </a:t>
                      </a:r>
                    </a:p>
                    <a:p>
                      <a:r>
                        <a:rPr lang="en-GB" sz="1400" dirty="0"/>
                        <a:t>Good communication skills</a:t>
                      </a:r>
                    </a:p>
                    <a:p>
                      <a:r>
                        <a:rPr lang="en-GB" sz="1400" dirty="0"/>
                        <a:t>Humour</a:t>
                      </a:r>
                    </a:p>
                    <a:p>
                      <a:r>
                        <a:rPr lang="en-GB" sz="1400" dirty="0"/>
                        <a:t>Confident</a:t>
                      </a:r>
                    </a:p>
                    <a:p>
                      <a:r>
                        <a:rPr lang="en-GB" sz="1400" dirty="0"/>
                        <a:t>Faith or spirituality</a:t>
                      </a:r>
                    </a:p>
                  </a:txBody>
                  <a:tcPr/>
                </a:tc>
                <a:extLst>
                  <a:ext uri="{0D108BD9-81ED-4DB2-BD59-A6C34878D82A}">
                    <a16:rowId xmlns:a16="http://schemas.microsoft.com/office/drawing/2014/main" val="1500864386"/>
                  </a:ext>
                </a:extLst>
              </a:tr>
              <a:tr h="1512168">
                <a:tc>
                  <a:txBody>
                    <a:bodyPr/>
                    <a:lstStyle/>
                    <a:p>
                      <a:r>
                        <a:rPr lang="en-GB" sz="1400" dirty="0"/>
                        <a:t>Family</a:t>
                      </a:r>
                    </a:p>
                  </a:txBody>
                  <a:tcPr/>
                </a:tc>
                <a:tc>
                  <a:txBody>
                    <a:bodyPr/>
                    <a:lstStyle/>
                    <a:p>
                      <a:r>
                        <a:rPr lang="en-GB" sz="1400" dirty="0"/>
                        <a:t>Family breakdown </a:t>
                      </a:r>
                    </a:p>
                    <a:p>
                      <a:r>
                        <a:rPr lang="en-GB" sz="1400" dirty="0"/>
                        <a:t>Inconsistent or unclear boundaries and limitations</a:t>
                      </a:r>
                    </a:p>
                    <a:p>
                      <a:r>
                        <a:rPr lang="en-GB" sz="1400" dirty="0"/>
                        <a:t>Hostile / rejecting relationships</a:t>
                      </a:r>
                    </a:p>
                    <a:p>
                      <a:r>
                        <a:rPr lang="en-GB" sz="1400" dirty="0"/>
                        <a:t>Parental or sibling illness</a:t>
                      </a:r>
                    </a:p>
                    <a:p>
                      <a:endParaRPr lang="en-GB" sz="1400" dirty="0"/>
                    </a:p>
                  </a:txBody>
                  <a:tcPr/>
                </a:tc>
                <a:tc>
                  <a:txBody>
                    <a:bodyPr/>
                    <a:lstStyle/>
                    <a:p>
                      <a:r>
                        <a:rPr lang="en-GB" sz="1400" dirty="0"/>
                        <a:t>At least one good attachment</a:t>
                      </a:r>
                    </a:p>
                    <a:p>
                      <a:r>
                        <a:rPr lang="en-GB" sz="1400" dirty="0"/>
                        <a:t>Affection</a:t>
                      </a:r>
                    </a:p>
                    <a:p>
                      <a:r>
                        <a:rPr lang="en-GB" sz="1400" dirty="0"/>
                        <a:t>Clear, consistent discipline</a:t>
                      </a:r>
                    </a:p>
                    <a:p>
                      <a:r>
                        <a:rPr lang="en-GB" sz="1400" dirty="0"/>
                        <a:t>Support for education</a:t>
                      </a:r>
                    </a:p>
                    <a:p>
                      <a:r>
                        <a:rPr lang="en-GB" sz="1400" dirty="0"/>
                        <a:t>Protection from harm and fear</a:t>
                      </a:r>
                    </a:p>
                    <a:p>
                      <a:r>
                        <a:rPr lang="en-GB" sz="1400" dirty="0"/>
                        <a:t>Adequate socioeconomic resources</a:t>
                      </a:r>
                    </a:p>
                  </a:txBody>
                  <a:tcPr/>
                </a:tc>
                <a:extLst>
                  <a:ext uri="{0D108BD9-81ED-4DB2-BD59-A6C34878D82A}">
                    <a16:rowId xmlns:a16="http://schemas.microsoft.com/office/drawing/2014/main" val="3886818268"/>
                  </a:ext>
                </a:extLst>
              </a:tr>
              <a:tr h="703683">
                <a:tc>
                  <a:txBody>
                    <a:bodyPr/>
                    <a:lstStyle/>
                    <a:p>
                      <a:r>
                        <a:rPr lang="en-GB" sz="1400" dirty="0"/>
                        <a:t>School/ setting</a:t>
                      </a:r>
                    </a:p>
                  </a:txBody>
                  <a:tcPr/>
                </a:tc>
                <a:tc>
                  <a:txBody>
                    <a:bodyPr/>
                    <a:lstStyle/>
                    <a:p>
                      <a:r>
                        <a:rPr lang="en-GB" sz="1400" dirty="0"/>
                        <a:t>Bullying / abuse </a:t>
                      </a:r>
                    </a:p>
                    <a:p>
                      <a:r>
                        <a:rPr lang="en-GB" sz="1400" dirty="0"/>
                        <a:t>Discrimination </a:t>
                      </a:r>
                    </a:p>
                    <a:p>
                      <a:r>
                        <a:rPr lang="en-GB" sz="1400" dirty="0"/>
                        <a:t>Peer influences towards risk taking </a:t>
                      </a:r>
                    </a:p>
                    <a:p>
                      <a:r>
                        <a:rPr lang="en-GB" sz="1400" dirty="0"/>
                        <a:t>Fragile pupil to teacher/school staff relationships</a:t>
                      </a:r>
                    </a:p>
                    <a:p>
                      <a:r>
                        <a:rPr lang="en-GB" sz="1400" dirty="0"/>
                        <a:t>Experience of school ‘failures’</a:t>
                      </a:r>
                    </a:p>
                    <a:p>
                      <a:endParaRPr lang="en-GB" sz="1400" dirty="0"/>
                    </a:p>
                  </a:txBody>
                  <a:tcPr/>
                </a:tc>
                <a:tc>
                  <a:txBody>
                    <a:bodyPr/>
                    <a:lstStyle/>
                    <a:p>
                      <a:r>
                        <a:rPr lang="en-GB" sz="1400" dirty="0"/>
                        <a:t>Inclusive practice</a:t>
                      </a:r>
                    </a:p>
                    <a:p>
                      <a:r>
                        <a:rPr lang="en-GB" sz="1400" dirty="0"/>
                        <a:t>Clear policies on behaviour and bullying</a:t>
                      </a:r>
                    </a:p>
                    <a:p>
                      <a:r>
                        <a:rPr lang="en-GB" sz="1400" dirty="0"/>
                        <a:t>A whole-school approach to promoting good mental health</a:t>
                      </a:r>
                    </a:p>
                    <a:p>
                      <a:r>
                        <a:rPr lang="en-GB" sz="1400" dirty="0"/>
                        <a:t>Good pupil to teacher/school staff relationships</a:t>
                      </a:r>
                    </a:p>
                    <a:p>
                      <a:endParaRPr lang="en-GB" sz="1400" dirty="0"/>
                    </a:p>
                  </a:txBody>
                  <a:tcPr/>
                </a:tc>
                <a:extLst>
                  <a:ext uri="{0D108BD9-81ED-4DB2-BD59-A6C34878D82A}">
                    <a16:rowId xmlns:a16="http://schemas.microsoft.com/office/drawing/2014/main" val="474564935"/>
                  </a:ext>
                </a:extLst>
              </a:tr>
              <a:tr h="237599">
                <a:tc>
                  <a:txBody>
                    <a:bodyPr/>
                    <a:lstStyle/>
                    <a:p>
                      <a:r>
                        <a:rPr lang="en-GB" sz="1400" dirty="0"/>
                        <a:t>Community</a:t>
                      </a:r>
                    </a:p>
                  </a:txBody>
                  <a:tcPr/>
                </a:tc>
                <a:tc>
                  <a:txBody>
                    <a:bodyPr/>
                    <a:lstStyle/>
                    <a:p>
                      <a:r>
                        <a:rPr lang="en-GB" sz="1400" dirty="0"/>
                        <a:t>Socio-economic disadvantage</a:t>
                      </a:r>
                    </a:p>
                    <a:p>
                      <a:r>
                        <a:rPr lang="en-GB" sz="1400" dirty="0"/>
                        <a:t>Homelessness</a:t>
                      </a:r>
                    </a:p>
                    <a:p>
                      <a:r>
                        <a:rPr lang="en-GB" sz="1400" dirty="0"/>
                        <a:t>Disaster, accidents, war or other overwhelming events</a:t>
                      </a:r>
                    </a:p>
                    <a:p>
                      <a:r>
                        <a:rPr lang="en-GB" sz="1400" dirty="0"/>
                        <a:t>Presence of neighbourhood crime</a:t>
                      </a:r>
                    </a:p>
                    <a:p>
                      <a:r>
                        <a:rPr lang="en-GB" sz="1400" dirty="0"/>
                        <a:t>Negative Social Media</a:t>
                      </a:r>
                    </a:p>
                  </a:txBody>
                  <a:tcPr/>
                </a:tc>
                <a:tc>
                  <a:txBody>
                    <a:bodyPr/>
                    <a:lstStyle/>
                    <a:p>
                      <a:r>
                        <a:rPr lang="en-GB" sz="1400" dirty="0"/>
                        <a:t>Wider supportive network</a:t>
                      </a:r>
                    </a:p>
                    <a:p>
                      <a:r>
                        <a:rPr lang="en-GB" sz="1400" dirty="0"/>
                        <a:t>Good/stable housing</a:t>
                      </a:r>
                    </a:p>
                    <a:p>
                      <a:r>
                        <a:rPr lang="en-GB" sz="1400" dirty="0"/>
                        <a:t>Opportunities for valued social roles</a:t>
                      </a:r>
                    </a:p>
                    <a:p>
                      <a:r>
                        <a:rPr lang="en-GB" sz="1400" dirty="0"/>
                        <a:t>Range of sport/leisure activities available </a:t>
                      </a:r>
                    </a:p>
                    <a:p>
                      <a:r>
                        <a:rPr lang="en-GB" sz="1400" dirty="0"/>
                        <a:t>Steady employment</a:t>
                      </a:r>
                    </a:p>
                    <a:p>
                      <a:r>
                        <a:rPr lang="en-GB" sz="1400" dirty="0"/>
                        <a:t>Availability of services (social, recreational, cultural, etc)</a:t>
                      </a:r>
                    </a:p>
                    <a:p>
                      <a:r>
                        <a:rPr lang="en-GB" sz="1400" dirty="0"/>
                        <a:t>Access to Technology</a:t>
                      </a:r>
                    </a:p>
                    <a:p>
                      <a:endParaRPr lang="en-GB" sz="1400" dirty="0"/>
                    </a:p>
                  </a:txBody>
                  <a:tcPr/>
                </a:tc>
                <a:extLst>
                  <a:ext uri="{0D108BD9-81ED-4DB2-BD59-A6C34878D82A}">
                    <a16:rowId xmlns:a16="http://schemas.microsoft.com/office/drawing/2014/main" val="1894798768"/>
                  </a:ext>
                </a:extLst>
              </a:tr>
            </a:tbl>
          </a:graphicData>
        </a:graphic>
      </p:graphicFrame>
    </p:spTree>
    <p:extLst>
      <p:ext uri="{BB962C8B-B14F-4D97-AF65-F5344CB8AC3E}">
        <p14:creationId xmlns:p14="http://schemas.microsoft.com/office/powerpoint/2010/main" val="1192925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8AC98B91-CD6A-4942-8E86-65D33387D9CA}"/>
              </a:ext>
            </a:extLst>
          </p:cNvPr>
          <p:cNvPicPr>
            <a:picLocks noGrp="1" noChangeAspect="1"/>
          </p:cNvPicPr>
          <p:nvPr>
            <p:ph sz="quarter" idx="10"/>
          </p:nvPr>
        </p:nvPicPr>
        <p:blipFill>
          <a:blip r:embed="rId2"/>
          <a:stretch>
            <a:fillRect/>
          </a:stretch>
        </p:blipFill>
        <p:spPr>
          <a:xfrm>
            <a:off x="-13277" y="1336452"/>
            <a:ext cx="9171529" cy="5256584"/>
          </a:xfrm>
          <a:prstGeom prst="rect">
            <a:avLst/>
          </a:prstGeom>
        </p:spPr>
      </p:pic>
      <p:sp>
        <p:nvSpPr>
          <p:cNvPr id="5" name="Title 4">
            <a:extLst>
              <a:ext uri="{FF2B5EF4-FFF2-40B4-BE49-F238E27FC236}">
                <a16:creationId xmlns:a16="http://schemas.microsoft.com/office/drawing/2014/main" id="{83DF10C4-B6A3-4497-B515-6CF807461395}"/>
              </a:ext>
            </a:extLst>
          </p:cNvPr>
          <p:cNvSpPr>
            <a:spLocks noGrp="1"/>
          </p:cNvSpPr>
          <p:nvPr>
            <p:ph type="title"/>
          </p:nvPr>
        </p:nvSpPr>
        <p:spPr>
          <a:xfrm>
            <a:off x="467928" y="0"/>
            <a:ext cx="8208144" cy="648072"/>
          </a:xfrm>
        </p:spPr>
        <p:txBody>
          <a:bodyPr/>
          <a:lstStyle/>
          <a:p>
            <a:r>
              <a:rPr lang="en-GB" dirty="0"/>
              <a:t>What EWMH looks like at different levels of need</a:t>
            </a:r>
          </a:p>
        </p:txBody>
      </p:sp>
    </p:spTree>
    <p:extLst>
      <p:ext uri="{BB962C8B-B14F-4D97-AF65-F5344CB8AC3E}">
        <p14:creationId xmlns:p14="http://schemas.microsoft.com/office/powerpoint/2010/main" val="3324263777"/>
      </p:ext>
    </p:extLst>
  </p:cSld>
  <p:clrMapOvr>
    <a:masterClrMapping/>
  </p:clrMapOvr>
</p:sld>
</file>

<file path=ppt/theme/theme1.xml><?xml version="1.0" encoding="utf-8"?>
<a:theme xmlns:a="http://schemas.openxmlformats.org/drawingml/2006/main" name="ECC_Powerpoint_Templates">
  <a:themeElements>
    <a:clrScheme name="ECC Default Colours">
      <a:dk1>
        <a:srgbClr val="000000"/>
      </a:dk1>
      <a:lt1>
        <a:srgbClr val="FFFFFF"/>
      </a:lt1>
      <a:dk2>
        <a:srgbClr val="E00069"/>
      </a:dk2>
      <a:lt2>
        <a:srgbClr val="E1291A"/>
      </a:lt2>
      <a:accent1>
        <a:srgbClr val="007A33"/>
      </a:accent1>
      <a:accent2>
        <a:srgbClr val="00A191"/>
      </a:accent2>
      <a:accent3>
        <a:srgbClr val="004899"/>
      </a:accent3>
      <a:accent4>
        <a:srgbClr val="00205B"/>
      </a:accent4>
      <a:accent5>
        <a:srgbClr val="682558"/>
      </a:accent5>
      <a:accent6>
        <a:srgbClr val="934D98"/>
      </a:accent6>
      <a:hlink>
        <a:srgbClr val="0645AD"/>
      </a:hlink>
      <a:folHlink>
        <a:srgbClr val="0645AD"/>
      </a:folHlink>
    </a:clrScheme>
    <a:fontScheme name="ECC defaul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txDef>
      <a:spPr>
        <a:noFill/>
      </a:spPr>
      <a:bodyPr wrap="square" rtlCol="0">
        <a:spAutoFit/>
      </a:bodyPr>
      <a:lstStyle>
        <a:defPPr>
          <a:defRPr sz="1800" dirty="0" smtClean="0">
            <a:latin typeface="+mn-lt"/>
          </a:defRPr>
        </a:defPPr>
      </a:lstStyle>
    </a:txDef>
  </a:objectDefaults>
  <a:extraClrSchemeLst>
    <a:extraClrScheme>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clrMap bg1="lt1" tx1="dk1" bg2="lt2" tx2="dk2" accent1="accent1" accent2="accent2" accent3="accent3" accent4="accent4" accent5="accent5" accent6="accent6" hlink="hlink" folHlink="folHlink"/>
    </a:extraClrScheme>
    <a:extraClrScheme>
      <a:clrScheme name="Blank Presentation 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4">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C0F3BD5-2828-4B01-9775-547067E9D20B}" vid="{D6AA8548-A859-4FEB-8288-206DB8D1E4B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31F8DD051C72C428168E50FDAF77933" ma:contentTypeVersion="8" ma:contentTypeDescription="Create a new document." ma:contentTypeScope="" ma:versionID="27f000454dc55b816f63b9cd47988421">
  <xsd:schema xmlns:xsd="http://www.w3.org/2001/XMLSchema" xmlns:xs="http://www.w3.org/2001/XMLSchema" xmlns:p="http://schemas.microsoft.com/office/2006/metadata/properties" xmlns:ns2="f501759c-6e27-42a7-bc53-ace532592aeb" targetNamespace="http://schemas.microsoft.com/office/2006/metadata/properties" ma:root="true" ma:fieldsID="46b752a128e408c9b475bea483566869" ns2:_="">
    <xsd:import namespace="f501759c-6e27-42a7-bc53-ace532592ae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01759c-6e27-42a7-bc53-ace532592a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89B1AC-229A-44BF-A962-1FD34A7468A0}">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f501759c-6e27-42a7-bc53-ace532592aeb"/>
    <ds:schemaRef ds:uri="http://www.w3.org/XML/1998/namespace"/>
  </ds:schemaRefs>
</ds:datastoreItem>
</file>

<file path=customXml/itemProps2.xml><?xml version="1.0" encoding="utf-8"?>
<ds:datastoreItem xmlns:ds="http://schemas.openxmlformats.org/officeDocument/2006/customXml" ds:itemID="{F8D3508B-74CC-439D-9930-AFB27F7D204A}">
  <ds:schemaRefs>
    <ds:schemaRef ds:uri="http://schemas.microsoft.com/sharepoint/v3/contenttype/forms"/>
  </ds:schemaRefs>
</ds:datastoreItem>
</file>

<file path=customXml/itemProps3.xml><?xml version="1.0" encoding="utf-8"?>
<ds:datastoreItem xmlns:ds="http://schemas.openxmlformats.org/officeDocument/2006/customXml" ds:itemID="{CD5E6DF8-CF2E-4771-BF68-4CF1CDA7DA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01759c-6e27-42a7-bc53-ace532592a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111</TotalTime>
  <Words>734</Words>
  <Application>Microsoft Office PowerPoint</Application>
  <PresentationFormat>On-screen Show (4:3)</PresentationFormat>
  <Paragraphs>86</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ＭＳ Ｐゴシック</vt:lpstr>
      <vt:lpstr>ＭＳ Ｐゴシック</vt:lpstr>
      <vt:lpstr>Arial</vt:lpstr>
      <vt:lpstr>Arial Bold</vt:lpstr>
      <vt:lpstr>Times</vt:lpstr>
      <vt:lpstr>ECC_Powerpoint_Templates</vt:lpstr>
      <vt:lpstr>Let’s Talk… A common language and understanding of emotional wellbeing and mental health </vt:lpstr>
      <vt:lpstr>A joined up approach between services</vt:lpstr>
      <vt:lpstr>Introduction</vt:lpstr>
      <vt:lpstr>Helpful &amp; Unhelpful Language</vt:lpstr>
      <vt:lpstr>Understanding levels of intervention across Education, Health and Care </vt:lpstr>
      <vt:lpstr>PowerPoint Presentation</vt:lpstr>
      <vt:lpstr>Risk &amp; Protective Factors</vt:lpstr>
      <vt:lpstr>PowerPoint Presentation</vt:lpstr>
      <vt:lpstr>What EWMH looks like at different levels of need</vt:lpstr>
      <vt:lpstr>PowerPoint Presentation</vt:lpstr>
      <vt:lpstr>PowerPoint Presentation</vt:lpstr>
    </vt:vector>
  </TitlesOfParts>
  <Company>Essex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Talk… A common language and understanding of emotional wellbeing and mental health</dc:title>
  <dc:creator>Lianne Canning - EWMHS Coordinator</dc:creator>
  <cp:lastModifiedBy>Pam Langmead</cp:lastModifiedBy>
  <cp:revision>8</cp:revision>
  <dcterms:created xsi:type="dcterms:W3CDTF">2020-11-25T11:10:06Z</dcterms:created>
  <dcterms:modified xsi:type="dcterms:W3CDTF">2021-03-03T12:14:44Z</dcterms:modified>
  <cp:version>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2020-11-25T11:49:02Z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2d3d1483-030f-4a43-93b3-00005cdcc66a</vt:lpwstr>
  </property>
  <property fmtid="{D5CDD505-2E9C-101B-9397-08002B2CF9AE}" pid="8" name="MSIP_Label_39d8be9e-c8d9-4b9c-bd40-2c27cc7ea2e6_ContentBits">
    <vt:lpwstr>0</vt:lpwstr>
  </property>
  <property fmtid="{D5CDD505-2E9C-101B-9397-08002B2CF9AE}" pid="9" name="ContentTypeId">
    <vt:lpwstr>0x010100E31F8DD051C72C428168E50FDAF77933</vt:lpwstr>
  </property>
</Properties>
</file>