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71" r:id="rId1"/>
    <p:sldMasterId id="2147485193" r:id="rId2"/>
  </p:sldMasterIdLst>
  <p:notesMasterIdLst>
    <p:notesMasterId r:id="rId65"/>
  </p:notesMasterIdLst>
  <p:handoutMasterIdLst>
    <p:handoutMasterId r:id="rId66"/>
  </p:handoutMasterIdLst>
  <p:sldIdLst>
    <p:sldId id="1498" r:id="rId3"/>
    <p:sldId id="1536" r:id="rId4"/>
    <p:sldId id="1546" r:id="rId5"/>
    <p:sldId id="1537" r:id="rId6"/>
    <p:sldId id="1597" r:id="rId7"/>
    <p:sldId id="1547" r:id="rId8"/>
    <p:sldId id="1539" r:id="rId9"/>
    <p:sldId id="1549" r:id="rId10"/>
    <p:sldId id="1550" r:id="rId11"/>
    <p:sldId id="1600" r:id="rId12"/>
    <p:sldId id="1540" r:id="rId13"/>
    <p:sldId id="1551" r:id="rId14"/>
    <p:sldId id="1552" r:id="rId15"/>
    <p:sldId id="1553" r:id="rId16"/>
    <p:sldId id="1534" r:id="rId17"/>
    <p:sldId id="1548" r:id="rId18"/>
    <p:sldId id="1541" r:id="rId19"/>
    <p:sldId id="1566" r:id="rId20"/>
    <p:sldId id="1567" r:id="rId21"/>
    <p:sldId id="1568" r:id="rId22"/>
    <p:sldId id="1569" r:id="rId23"/>
    <p:sldId id="1570" r:id="rId24"/>
    <p:sldId id="1573" r:id="rId25"/>
    <p:sldId id="1601" r:id="rId26"/>
    <p:sldId id="1572" r:id="rId27"/>
    <p:sldId id="1571" r:id="rId28"/>
    <p:sldId id="1574" r:id="rId29"/>
    <p:sldId id="1554" r:id="rId30"/>
    <p:sldId id="1558" r:id="rId31"/>
    <p:sldId id="1559" r:id="rId32"/>
    <p:sldId id="1563" r:id="rId33"/>
    <p:sldId id="1565" r:id="rId34"/>
    <p:sldId id="1564" r:id="rId35"/>
    <p:sldId id="1562" r:id="rId36"/>
    <p:sldId id="1602" r:id="rId37"/>
    <p:sldId id="1557" r:id="rId38"/>
    <p:sldId id="1556" r:id="rId39"/>
    <p:sldId id="1555" r:id="rId40"/>
    <p:sldId id="1576" r:id="rId41"/>
    <p:sldId id="1589" r:id="rId42"/>
    <p:sldId id="1590" r:id="rId43"/>
    <p:sldId id="1577" r:id="rId44"/>
    <p:sldId id="1581" r:id="rId45"/>
    <p:sldId id="1578" r:id="rId46"/>
    <p:sldId id="1579" r:id="rId47"/>
    <p:sldId id="1580" r:id="rId48"/>
    <p:sldId id="1582" r:id="rId49"/>
    <p:sldId id="1603" r:id="rId50"/>
    <p:sldId id="1594" r:id="rId51"/>
    <p:sldId id="1545" r:id="rId52"/>
    <p:sldId id="1595" r:id="rId53"/>
    <p:sldId id="1560" r:id="rId54"/>
    <p:sldId id="1561" r:id="rId55"/>
    <p:sldId id="1604" r:id="rId56"/>
    <p:sldId id="1605" r:id="rId57"/>
    <p:sldId id="1586" r:id="rId58"/>
    <p:sldId id="1587" r:id="rId59"/>
    <p:sldId id="1588" r:id="rId60"/>
    <p:sldId id="1543" r:id="rId61"/>
    <p:sldId id="1544" r:id="rId62"/>
    <p:sldId id="1596" r:id="rId63"/>
    <p:sldId id="1598" r:id="rId64"/>
  </p:sldIdLst>
  <p:sldSz cx="9144000" cy="6858000" type="screen4x3"/>
  <p:notesSz cx="6735763" cy="9866313"/>
  <p:defaultTextStyle>
    <a:defPPr>
      <a:defRPr lang="en-GB"/>
    </a:defPPr>
    <a:lvl1pPr algn="l" rtl="0" fontAlgn="base">
      <a:spcBef>
        <a:spcPct val="0"/>
      </a:spcBef>
      <a:spcAft>
        <a:spcPct val="0"/>
      </a:spcAft>
      <a:defRPr sz="2000" kern="1200">
        <a:solidFill>
          <a:schemeClr val="bg1"/>
        </a:solidFill>
        <a:latin typeface="Verdana" pitchFamily="34" charset="0"/>
        <a:ea typeface="+mn-ea"/>
        <a:cs typeface="Arial" charset="0"/>
      </a:defRPr>
    </a:lvl1pPr>
    <a:lvl2pPr marL="457200" algn="l" rtl="0" fontAlgn="base">
      <a:spcBef>
        <a:spcPct val="0"/>
      </a:spcBef>
      <a:spcAft>
        <a:spcPct val="0"/>
      </a:spcAft>
      <a:defRPr sz="2000" kern="1200">
        <a:solidFill>
          <a:schemeClr val="bg1"/>
        </a:solidFill>
        <a:latin typeface="Verdana" pitchFamily="34" charset="0"/>
        <a:ea typeface="+mn-ea"/>
        <a:cs typeface="Arial" charset="0"/>
      </a:defRPr>
    </a:lvl2pPr>
    <a:lvl3pPr marL="914400" algn="l" rtl="0" fontAlgn="base">
      <a:spcBef>
        <a:spcPct val="0"/>
      </a:spcBef>
      <a:spcAft>
        <a:spcPct val="0"/>
      </a:spcAft>
      <a:defRPr sz="2000" kern="1200">
        <a:solidFill>
          <a:schemeClr val="bg1"/>
        </a:solidFill>
        <a:latin typeface="Verdana" pitchFamily="34" charset="0"/>
        <a:ea typeface="+mn-ea"/>
        <a:cs typeface="Arial" charset="0"/>
      </a:defRPr>
    </a:lvl3pPr>
    <a:lvl4pPr marL="1371600" algn="l" rtl="0" fontAlgn="base">
      <a:spcBef>
        <a:spcPct val="0"/>
      </a:spcBef>
      <a:spcAft>
        <a:spcPct val="0"/>
      </a:spcAft>
      <a:defRPr sz="2000" kern="1200">
        <a:solidFill>
          <a:schemeClr val="bg1"/>
        </a:solidFill>
        <a:latin typeface="Verdana" pitchFamily="34" charset="0"/>
        <a:ea typeface="+mn-ea"/>
        <a:cs typeface="Arial" charset="0"/>
      </a:defRPr>
    </a:lvl4pPr>
    <a:lvl5pPr marL="1828800" algn="l" rtl="0" fontAlgn="base">
      <a:spcBef>
        <a:spcPct val="0"/>
      </a:spcBef>
      <a:spcAft>
        <a:spcPct val="0"/>
      </a:spcAft>
      <a:defRPr sz="2000" kern="1200">
        <a:solidFill>
          <a:schemeClr val="bg1"/>
        </a:solidFill>
        <a:latin typeface="Verdana" pitchFamily="34" charset="0"/>
        <a:ea typeface="+mn-ea"/>
        <a:cs typeface="Arial" charset="0"/>
      </a:defRPr>
    </a:lvl5pPr>
    <a:lvl6pPr marL="2286000" algn="l" defTabSz="914400" rtl="0" eaLnBrk="1" latinLnBrk="0" hangingPunct="1">
      <a:defRPr sz="2000" kern="1200">
        <a:solidFill>
          <a:schemeClr val="bg1"/>
        </a:solidFill>
        <a:latin typeface="Verdana" pitchFamily="34" charset="0"/>
        <a:ea typeface="+mn-ea"/>
        <a:cs typeface="Arial" charset="0"/>
      </a:defRPr>
    </a:lvl6pPr>
    <a:lvl7pPr marL="2743200" algn="l" defTabSz="914400" rtl="0" eaLnBrk="1" latinLnBrk="0" hangingPunct="1">
      <a:defRPr sz="2000" kern="1200">
        <a:solidFill>
          <a:schemeClr val="bg1"/>
        </a:solidFill>
        <a:latin typeface="Verdana" pitchFamily="34" charset="0"/>
        <a:ea typeface="+mn-ea"/>
        <a:cs typeface="Arial" charset="0"/>
      </a:defRPr>
    </a:lvl7pPr>
    <a:lvl8pPr marL="3200400" algn="l" defTabSz="914400" rtl="0" eaLnBrk="1" latinLnBrk="0" hangingPunct="1">
      <a:defRPr sz="2000" kern="1200">
        <a:solidFill>
          <a:schemeClr val="bg1"/>
        </a:solidFill>
        <a:latin typeface="Verdana" pitchFamily="34" charset="0"/>
        <a:ea typeface="+mn-ea"/>
        <a:cs typeface="Arial" charset="0"/>
      </a:defRPr>
    </a:lvl8pPr>
    <a:lvl9pPr marL="3657600" algn="l" defTabSz="914400" rtl="0" eaLnBrk="1" latinLnBrk="0" hangingPunct="1">
      <a:defRPr sz="2000" kern="1200">
        <a:solidFill>
          <a:schemeClr val="bg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00"/>
    <a:srgbClr val="000099"/>
    <a:srgbClr val="FF0000"/>
    <a:srgbClr val="FEFE7A"/>
    <a:srgbClr val="FFFFCC"/>
    <a:srgbClr val="FF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autoAdjust="0"/>
  </p:normalViewPr>
  <p:slideViewPr>
    <p:cSldViewPr>
      <p:cViewPr varScale="1">
        <p:scale>
          <a:sx n="112" d="100"/>
          <a:sy n="112" d="100"/>
        </p:scale>
        <p:origin x="152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71"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Best" userId="55226a49-d98e-490b-81a7-be62781c09aa" providerId="ADAL" clId="{E95E1A33-5D8D-4D8E-AFD7-80F55AC49E33}"/>
    <pc:docChg chg="custSel modSld">
      <pc:chgData name="Andy Best" userId="55226a49-d98e-490b-81a7-be62781c09aa" providerId="ADAL" clId="{E95E1A33-5D8D-4D8E-AFD7-80F55AC49E33}" dt="2017-09-25T20:15:05.418" v="9"/>
      <pc:docMkLst>
        <pc:docMk/>
      </pc:docMkLst>
      <pc:sldChg chg="addSp delSp modSp">
        <pc:chgData name="Andy Best" userId="55226a49-d98e-490b-81a7-be62781c09aa" providerId="ADAL" clId="{E95E1A33-5D8D-4D8E-AFD7-80F55AC49E33}" dt="2017-09-25T20:13:11.894" v="6" actId="14100"/>
        <pc:sldMkLst>
          <pc:docMk/>
          <pc:sldMk cId="3212357672" sldId="1604"/>
        </pc:sldMkLst>
        <pc:picChg chg="del mod">
          <ac:chgData name="Andy Best" userId="55226a49-d98e-490b-81a7-be62781c09aa" providerId="ADAL" clId="{E95E1A33-5D8D-4D8E-AFD7-80F55AC49E33}" dt="2017-09-25T20:11:30.742" v="1" actId="478"/>
          <ac:picMkLst>
            <pc:docMk/>
            <pc:sldMk cId="3212357672" sldId="1604"/>
            <ac:picMk id="2" creationId="{35655139-9370-4772-B62D-E64EE38557D9}"/>
          </ac:picMkLst>
        </pc:picChg>
        <pc:picChg chg="add mod">
          <ac:chgData name="Andy Best" userId="55226a49-d98e-490b-81a7-be62781c09aa" providerId="ADAL" clId="{E95E1A33-5D8D-4D8E-AFD7-80F55AC49E33}" dt="2017-09-25T20:13:11.894" v="6" actId="14100"/>
          <ac:picMkLst>
            <pc:docMk/>
            <pc:sldMk cId="3212357672" sldId="1604"/>
            <ac:picMk id="3" creationId="{80DF911F-9211-4668-A20A-73707CD355C9}"/>
          </ac:picMkLst>
        </pc:picChg>
        <pc:picChg chg="del">
          <ac:chgData name="Andy Best" userId="55226a49-d98e-490b-81a7-be62781c09aa" providerId="ADAL" clId="{E95E1A33-5D8D-4D8E-AFD7-80F55AC49E33}" dt="2017-09-25T20:11:33.483" v="2" actId="478"/>
          <ac:picMkLst>
            <pc:docMk/>
            <pc:sldMk cId="3212357672" sldId="1604"/>
            <ac:picMk id="4" creationId="{D83272EB-FD15-45FC-B8FE-8850A6F758B7}"/>
          </ac:picMkLst>
        </pc:picChg>
      </pc:sldChg>
      <pc:sldChg chg="addSp delSp">
        <pc:chgData name="Andy Best" userId="55226a49-d98e-490b-81a7-be62781c09aa" providerId="ADAL" clId="{E95E1A33-5D8D-4D8E-AFD7-80F55AC49E33}" dt="2017-09-25T20:15:05.418" v="9"/>
        <pc:sldMkLst>
          <pc:docMk/>
          <pc:sldMk cId="229580601" sldId="1605"/>
        </pc:sldMkLst>
        <pc:picChg chg="del">
          <ac:chgData name="Andy Best" userId="55226a49-d98e-490b-81a7-be62781c09aa" providerId="ADAL" clId="{E95E1A33-5D8D-4D8E-AFD7-80F55AC49E33}" dt="2017-09-25T20:13:22.761" v="8" actId="478"/>
          <ac:picMkLst>
            <pc:docMk/>
            <pc:sldMk cId="229580601" sldId="1605"/>
            <ac:picMk id="2" creationId="{35655139-9370-4772-B62D-E64EE38557D9}"/>
          </ac:picMkLst>
        </pc:picChg>
        <pc:picChg chg="add">
          <ac:chgData name="Andy Best" userId="55226a49-d98e-490b-81a7-be62781c09aa" providerId="ADAL" clId="{E95E1A33-5D8D-4D8E-AFD7-80F55AC49E33}" dt="2017-09-25T20:15:05.418" v="9"/>
          <ac:picMkLst>
            <pc:docMk/>
            <pc:sldMk cId="229580601" sldId="1605"/>
            <ac:picMk id="3" creationId="{2DE164DA-EE10-461B-98D0-BF2D52B226C4}"/>
          </ac:picMkLst>
        </pc:picChg>
        <pc:picChg chg="del">
          <ac:chgData name="Andy Best" userId="55226a49-d98e-490b-81a7-be62781c09aa" providerId="ADAL" clId="{E95E1A33-5D8D-4D8E-AFD7-80F55AC49E33}" dt="2017-09-25T20:13:20.218" v="7" actId="478"/>
          <ac:picMkLst>
            <pc:docMk/>
            <pc:sldMk cId="229580601" sldId="1605"/>
            <ac:picMk id="4" creationId="{D83272EB-FD15-45FC-B8FE-8850A6F758B7}"/>
          </ac:picMkLst>
        </pc:picChg>
      </pc:sldChg>
    </pc:docChg>
  </pc:docChgLst>
  <pc:docChgLst>
    <pc:chgData name="Andy Best" userId="55226a49-d98e-490b-81a7-be62781c09aa" providerId="ADAL" clId="{4197C771-A7F0-4E50-A737-8057BC64576B}"/>
    <pc:docChg chg="modSld">
      <pc:chgData name="Andy Best" userId="55226a49-d98e-490b-81a7-be62781c09aa" providerId="ADAL" clId="{4197C771-A7F0-4E50-A737-8057BC64576B}" dt="2017-09-27T08:00:10.984" v="0"/>
      <pc:docMkLst>
        <pc:docMk/>
      </pc:docMkLst>
      <pc:sldChg chg="modAnim">
        <pc:chgData name="Andy Best" userId="55226a49-d98e-490b-81a7-be62781c09aa" providerId="ADAL" clId="{4197C771-A7F0-4E50-A737-8057BC64576B}" dt="2017-09-27T08:00:10.984" v="0"/>
        <pc:sldMkLst>
          <pc:docMk/>
          <pc:sldMk cId="1969205597" sldId="16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1"/>
            <a:ext cx="2919739" cy="492995"/>
          </a:xfrm>
          <a:prstGeom prst="rect">
            <a:avLst/>
          </a:prstGeom>
          <a:noFill/>
          <a:ln w="9525">
            <a:noFill/>
            <a:miter lim="800000"/>
            <a:headEnd/>
            <a:tailEnd/>
          </a:ln>
          <a:effectLst/>
        </p:spPr>
        <p:txBody>
          <a:bodyPr vert="horz" wrap="square" lIns="91024" tIns="45512" rIns="91024" bIns="45512" numCol="1" anchor="t"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GB" dirty="0"/>
          </a:p>
        </p:txBody>
      </p:sp>
      <p:sp>
        <p:nvSpPr>
          <p:cNvPr id="63491" name="Rectangle 3"/>
          <p:cNvSpPr>
            <a:spLocks noGrp="1" noChangeArrowheads="1"/>
          </p:cNvSpPr>
          <p:nvPr>
            <p:ph type="dt" sz="quarter" idx="1"/>
          </p:nvPr>
        </p:nvSpPr>
        <p:spPr bwMode="auto">
          <a:xfrm>
            <a:off x="3816024" y="1"/>
            <a:ext cx="2919739" cy="492995"/>
          </a:xfrm>
          <a:prstGeom prst="rect">
            <a:avLst/>
          </a:prstGeom>
          <a:noFill/>
          <a:ln w="9525">
            <a:noFill/>
            <a:miter lim="800000"/>
            <a:headEnd/>
            <a:tailEnd/>
          </a:ln>
          <a:effectLst/>
        </p:spPr>
        <p:txBody>
          <a:bodyPr vert="horz" wrap="square" lIns="91024" tIns="45512" rIns="91024" bIns="45512" numCol="1" anchor="t"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endParaRPr lang="en-GB" dirty="0"/>
          </a:p>
        </p:txBody>
      </p:sp>
      <p:sp>
        <p:nvSpPr>
          <p:cNvPr id="63492" name="Rectangle 4"/>
          <p:cNvSpPr>
            <a:spLocks noGrp="1" noChangeArrowheads="1"/>
          </p:cNvSpPr>
          <p:nvPr>
            <p:ph type="ftr" sz="quarter" idx="2"/>
          </p:nvPr>
        </p:nvSpPr>
        <p:spPr bwMode="auto">
          <a:xfrm>
            <a:off x="0" y="9373320"/>
            <a:ext cx="2919739" cy="492994"/>
          </a:xfrm>
          <a:prstGeom prst="rect">
            <a:avLst/>
          </a:prstGeom>
          <a:noFill/>
          <a:ln w="9525">
            <a:noFill/>
            <a:miter lim="800000"/>
            <a:headEnd/>
            <a:tailEnd/>
          </a:ln>
          <a:effectLst/>
        </p:spPr>
        <p:txBody>
          <a:bodyPr vert="horz" wrap="square" lIns="91024" tIns="45512" rIns="91024" bIns="45512" numCol="1" anchor="b"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GB" dirty="0"/>
          </a:p>
        </p:txBody>
      </p:sp>
      <p:sp>
        <p:nvSpPr>
          <p:cNvPr id="63493" name="Rectangle 5"/>
          <p:cNvSpPr>
            <a:spLocks noGrp="1" noChangeArrowheads="1"/>
          </p:cNvSpPr>
          <p:nvPr>
            <p:ph type="sldNum" sz="quarter" idx="3"/>
          </p:nvPr>
        </p:nvSpPr>
        <p:spPr bwMode="auto">
          <a:xfrm>
            <a:off x="3816024" y="9373320"/>
            <a:ext cx="2919739" cy="492994"/>
          </a:xfrm>
          <a:prstGeom prst="rect">
            <a:avLst/>
          </a:prstGeom>
          <a:noFill/>
          <a:ln w="9525">
            <a:noFill/>
            <a:miter lim="800000"/>
            <a:headEnd/>
            <a:tailEnd/>
          </a:ln>
          <a:effectLst/>
        </p:spPr>
        <p:txBody>
          <a:bodyPr vert="horz" wrap="square" lIns="91024" tIns="45512" rIns="91024" bIns="45512" numCol="1" anchor="b"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fld id="{8E349FC3-396E-4C5F-93A1-C6A68B0436A9}" type="slidenum">
              <a:rPr lang="en-GB"/>
              <a:pPr>
                <a:defRPr/>
              </a:pPr>
              <a:t>‹#›</a:t>
            </a:fld>
            <a:endParaRPr lang="en-GB" dirty="0"/>
          </a:p>
        </p:txBody>
      </p:sp>
    </p:spTree>
    <p:extLst>
      <p:ext uri="{BB962C8B-B14F-4D97-AF65-F5344CB8AC3E}">
        <p14:creationId xmlns:p14="http://schemas.microsoft.com/office/powerpoint/2010/main" val="354159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1"/>
            <a:ext cx="2919739" cy="492995"/>
          </a:xfrm>
          <a:prstGeom prst="rect">
            <a:avLst/>
          </a:prstGeom>
          <a:noFill/>
          <a:ln w="9525">
            <a:noFill/>
            <a:miter lim="800000"/>
            <a:headEnd/>
            <a:tailEnd/>
          </a:ln>
          <a:effectLst/>
        </p:spPr>
        <p:txBody>
          <a:bodyPr vert="horz" wrap="square" lIns="91024" tIns="45512" rIns="91024" bIns="45512" numCol="1" anchor="t"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US" dirty="0"/>
          </a:p>
        </p:txBody>
      </p:sp>
      <p:sp>
        <p:nvSpPr>
          <p:cNvPr id="398339" name="Rectangle 3"/>
          <p:cNvSpPr>
            <a:spLocks noGrp="1" noChangeArrowheads="1"/>
          </p:cNvSpPr>
          <p:nvPr>
            <p:ph type="dt" idx="1"/>
          </p:nvPr>
        </p:nvSpPr>
        <p:spPr bwMode="auto">
          <a:xfrm>
            <a:off x="3814422" y="1"/>
            <a:ext cx="2919738" cy="492995"/>
          </a:xfrm>
          <a:prstGeom prst="rect">
            <a:avLst/>
          </a:prstGeom>
          <a:noFill/>
          <a:ln w="9525">
            <a:noFill/>
            <a:miter lim="800000"/>
            <a:headEnd/>
            <a:tailEnd/>
          </a:ln>
          <a:effectLst/>
        </p:spPr>
        <p:txBody>
          <a:bodyPr vert="horz" wrap="square" lIns="91024" tIns="45512" rIns="91024" bIns="45512" numCol="1" anchor="t"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endParaRPr lang="en-US" dirty="0"/>
          </a:p>
        </p:txBody>
      </p:sp>
      <p:sp>
        <p:nvSpPr>
          <p:cNvPr id="75780" name="Rectangle 4"/>
          <p:cNvSpPr>
            <a:spLocks noGrp="1" noRot="1" noChangeAspect="1" noChangeArrowheads="1" noTextEdit="1"/>
          </p:cNvSpPr>
          <p:nvPr>
            <p:ph type="sldImg" idx="2"/>
          </p:nvPr>
        </p:nvSpPr>
        <p:spPr bwMode="auto">
          <a:xfrm>
            <a:off x="903288" y="741363"/>
            <a:ext cx="4930775" cy="3698875"/>
          </a:xfrm>
          <a:prstGeom prst="rect">
            <a:avLst/>
          </a:prstGeom>
          <a:noFill/>
          <a:ln w="9525">
            <a:solidFill>
              <a:srgbClr val="000000"/>
            </a:solidFill>
            <a:miter lim="800000"/>
            <a:headEnd/>
            <a:tailEnd/>
          </a:ln>
        </p:spPr>
      </p:sp>
      <p:sp>
        <p:nvSpPr>
          <p:cNvPr id="398341" name="Rectangle 5"/>
          <p:cNvSpPr>
            <a:spLocks noGrp="1" noChangeArrowheads="1"/>
          </p:cNvSpPr>
          <p:nvPr>
            <p:ph type="body" sz="quarter" idx="3"/>
          </p:nvPr>
        </p:nvSpPr>
        <p:spPr bwMode="auto">
          <a:xfrm>
            <a:off x="673416" y="4685856"/>
            <a:ext cx="5388931" cy="4440162"/>
          </a:xfrm>
          <a:prstGeom prst="rect">
            <a:avLst/>
          </a:prstGeom>
          <a:noFill/>
          <a:ln w="9525">
            <a:noFill/>
            <a:miter lim="800000"/>
            <a:headEnd/>
            <a:tailEnd/>
          </a:ln>
          <a:effectLst/>
        </p:spPr>
        <p:txBody>
          <a:bodyPr vert="horz" wrap="square" lIns="91024" tIns="45512" rIns="91024" bIns="45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8342" name="Rectangle 6"/>
          <p:cNvSpPr>
            <a:spLocks noGrp="1" noChangeArrowheads="1"/>
          </p:cNvSpPr>
          <p:nvPr>
            <p:ph type="ftr" sz="quarter" idx="4"/>
          </p:nvPr>
        </p:nvSpPr>
        <p:spPr bwMode="auto">
          <a:xfrm>
            <a:off x="0" y="9371713"/>
            <a:ext cx="2919739" cy="492995"/>
          </a:xfrm>
          <a:prstGeom prst="rect">
            <a:avLst/>
          </a:prstGeom>
          <a:noFill/>
          <a:ln w="9525">
            <a:noFill/>
            <a:miter lim="800000"/>
            <a:headEnd/>
            <a:tailEnd/>
          </a:ln>
          <a:effectLst/>
        </p:spPr>
        <p:txBody>
          <a:bodyPr vert="horz" wrap="square" lIns="91024" tIns="45512" rIns="91024" bIns="45512" numCol="1" anchor="b" anchorCtr="0" compatLnSpc="1">
            <a:prstTxWarp prst="textNoShape">
              <a:avLst/>
            </a:prstTxWarp>
          </a:bodyPr>
          <a:lstStyle>
            <a:lvl1pPr>
              <a:defRPr sz="1200">
                <a:solidFill>
                  <a:schemeClr val="tx1"/>
                </a:solidFill>
                <a:latin typeface="Times New Roman" pitchFamily="18" charset="0"/>
                <a:cs typeface="+mn-cs"/>
              </a:defRPr>
            </a:lvl1pPr>
          </a:lstStyle>
          <a:p>
            <a:pPr>
              <a:defRPr/>
            </a:pPr>
            <a:endParaRPr lang="en-US" dirty="0"/>
          </a:p>
        </p:txBody>
      </p:sp>
      <p:sp>
        <p:nvSpPr>
          <p:cNvPr id="398343" name="Rectangle 7"/>
          <p:cNvSpPr>
            <a:spLocks noGrp="1" noChangeArrowheads="1"/>
          </p:cNvSpPr>
          <p:nvPr>
            <p:ph type="sldNum" sz="quarter" idx="5"/>
          </p:nvPr>
        </p:nvSpPr>
        <p:spPr bwMode="auto">
          <a:xfrm>
            <a:off x="3814422" y="9371713"/>
            <a:ext cx="2919738" cy="492995"/>
          </a:xfrm>
          <a:prstGeom prst="rect">
            <a:avLst/>
          </a:prstGeom>
          <a:noFill/>
          <a:ln w="9525">
            <a:noFill/>
            <a:miter lim="800000"/>
            <a:headEnd/>
            <a:tailEnd/>
          </a:ln>
          <a:effectLst/>
        </p:spPr>
        <p:txBody>
          <a:bodyPr vert="horz" wrap="square" lIns="91024" tIns="45512" rIns="91024" bIns="45512" numCol="1" anchor="b" anchorCtr="0" compatLnSpc="1">
            <a:prstTxWarp prst="textNoShape">
              <a:avLst/>
            </a:prstTxWarp>
          </a:bodyPr>
          <a:lstStyle>
            <a:lvl1pPr algn="r">
              <a:defRPr sz="1200">
                <a:solidFill>
                  <a:schemeClr val="tx1"/>
                </a:solidFill>
                <a:latin typeface="Times New Roman" pitchFamily="18" charset="0"/>
                <a:cs typeface="+mn-cs"/>
              </a:defRPr>
            </a:lvl1pPr>
          </a:lstStyle>
          <a:p>
            <a:pPr>
              <a:defRPr/>
            </a:pPr>
            <a:fld id="{7264DF83-3A3A-4879-AE3C-6ED76C8C84FE}" type="slidenum">
              <a:rPr lang="en-US"/>
              <a:pPr>
                <a:defRPr/>
              </a:pPr>
              <a:t>‹#›</a:t>
            </a:fld>
            <a:endParaRPr lang="en-US" dirty="0"/>
          </a:p>
        </p:txBody>
      </p:sp>
    </p:spTree>
    <p:extLst>
      <p:ext uri="{BB962C8B-B14F-4D97-AF65-F5344CB8AC3E}">
        <p14:creationId xmlns:p14="http://schemas.microsoft.com/office/powerpoint/2010/main" val="1191193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A6B49F05-7378-45A4-96CF-220E9A3EB38C}" type="datetimeFigureOut">
              <a:rPr lang="en-US"/>
              <a:pPr>
                <a:defRPr/>
              </a:pPr>
              <a:t>10/9/2017</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096929BC-0402-462E-9A9B-0A9498AEA49D}" type="slidenum">
              <a:rPr lang="en-GB"/>
              <a:pPr>
                <a:defRPr/>
              </a:pPr>
              <a:t>‹#›</a:t>
            </a:fld>
            <a:endParaRPr lang="en-GB" dirty="0"/>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E2C92FEC-0EC0-4195-A9E5-16132B4F887B}" type="datetimeFigureOut">
              <a:rPr lang="en-US"/>
              <a:pPr>
                <a:defRPr/>
              </a:pPr>
              <a:t>10/9/2017</a:t>
            </a:fld>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a:defRPr/>
            </a:lvl1pPr>
            <a:extLst/>
          </a:lstStyle>
          <a:p>
            <a:pPr>
              <a:defRPr/>
            </a:pPr>
            <a:fld id="{169AF175-AF9B-4527-862F-C90062843942}" type="slidenum">
              <a:rPr lang="en-GB"/>
              <a:pPr>
                <a:defRPr/>
              </a:pPr>
              <a:t>‹#›</a:t>
            </a:fld>
            <a:endParaRPr lang="en-GB"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extLst/>
          </a:lstStyle>
          <a:p>
            <a:pPr>
              <a:defRPr/>
            </a:pPr>
            <a:fld id="{BC44D4D4-0E74-463B-BCB0-C9947F08518A}" type="datetimeFigureOut">
              <a:rPr lang="en-US"/>
              <a:pPr>
                <a:defRPr/>
              </a:pPr>
              <a:t>10/9/2017</a:t>
            </a:fld>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a:defRPr/>
            </a:lvl1pPr>
            <a:extLst/>
          </a:lstStyle>
          <a:p>
            <a:pPr>
              <a:defRPr/>
            </a:pPr>
            <a:fld id="{413763C3-0392-4B16-9AEC-C8E2210A559B}" type="slidenum">
              <a:rPr lang="en-GB"/>
              <a:pPr>
                <a:defRPr/>
              </a:pPr>
              <a:t>‹#›</a:t>
            </a:fld>
            <a:endParaRPr lang="en-GB" dirty="0"/>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6011863" y="6308725"/>
            <a:ext cx="504825" cy="360363"/>
          </a:xfrm>
        </p:spPr>
        <p:txBody>
          <a:bodyPr/>
          <a:lstStyle>
            <a:lvl1pPr>
              <a:defRPr>
                <a:cs typeface="+mn-cs"/>
              </a:defRPr>
            </a:lvl1pPr>
          </a:lstStyle>
          <a:p>
            <a:pPr>
              <a:defRPr/>
            </a:pPr>
            <a:endParaRPr lang="en-US" dirty="0"/>
          </a:p>
        </p:txBody>
      </p:sp>
      <p:sp>
        <p:nvSpPr>
          <p:cNvPr id="3" name="Rectangle 6"/>
          <p:cNvSpPr>
            <a:spLocks noGrp="1" noChangeArrowheads="1"/>
          </p:cNvSpPr>
          <p:nvPr>
            <p:ph type="sldNum" sz="quarter" idx="11"/>
          </p:nvPr>
        </p:nvSpPr>
        <p:spPr>
          <a:xfrm>
            <a:off x="6553200" y="6248400"/>
            <a:ext cx="1905000" cy="457200"/>
          </a:xfrm>
        </p:spPr>
        <p:txBody>
          <a:bodyPr/>
          <a:lstStyle>
            <a:lvl1pPr>
              <a:defRPr>
                <a:cs typeface="+mn-cs"/>
              </a:defRPr>
            </a:lvl1pPr>
          </a:lstStyle>
          <a:p>
            <a:pPr>
              <a:defRPr/>
            </a:pPr>
            <a:fld id="{955A71A9-7FCA-48FB-88D5-F8094D7E9DDD}" type="slidenum">
              <a:rPr lang="en-GB"/>
              <a:pPr>
                <a:defRPr/>
              </a:pPr>
              <a:t>‹#›</a:t>
            </a:fld>
            <a:endParaRPr lang="en-GB" dirty="0"/>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7" descr="For schools"/>
          <p:cNvPicPr>
            <a:picLocks noChangeAspect="1" noChangeArrowheads="1"/>
          </p:cNvPicPr>
          <p:nvPr userDrawn="1"/>
        </p:nvPicPr>
        <p:blipFill>
          <a:blip r:embed="rId2" cstate="print"/>
          <a:srcRect/>
          <a:stretch>
            <a:fillRect/>
          </a:stretch>
        </p:blipFill>
        <p:spPr bwMode="auto">
          <a:xfrm>
            <a:off x="7956376" y="6358464"/>
            <a:ext cx="1187624" cy="499536"/>
          </a:xfrm>
          <a:prstGeom prst="rect">
            <a:avLst/>
          </a:prstGeom>
          <a:noFill/>
          <a:ln w="9525">
            <a:noFill/>
            <a:miter lim="800000"/>
            <a:headEnd/>
            <a:tailEnd/>
          </a:ln>
        </p:spPr>
      </p:pic>
      <p:sp>
        <p:nvSpPr>
          <p:cNvPr id="3" name="Rectangle 5"/>
          <p:cNvSpPr>
            <a:spLocks noGrp="1" noChangeArrowheads="1"/>
          </p:cNvSpPr>
          <p:nvPr>
            <p:ph type="ftr" sz="quarter" idx="10"/>
          </p:nvPr>
        </p:nvSpPr>
        <p:spPr>
          <a:xfrm>
            <a:off x="6011863" y="6308725"/>
            <a:ext cx="504825" cy="360363"/>
          </a:xfrm>
        </p:spPr>
        <p:txBody>
          <a:bodyPr/>
          <a:lstStyle>
            <a:lvl1pPr>
              <a:defRPr>
                <a:cs typeface="+mn-cs"/>
              </a:defRPr>
            </a:lvl1pPr>
          </a:lstStyle>
          <a:p>
            <a:pPr>
              <a:defRPr/>
            </a:pPr>
            <a:endParaRPr lang="en-US" dirty="0"/>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CF2B70F-2A78-429D-BF7A-8A24609F4DE2}" type="datetimeFigureOut">
              <a:rPr lang="en-GB"/>
              <a:pPr>
                <a:defRPr/>
              </a:pPr>
              <a:t>09/10/2017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6F11897F-5D0B-4675-93F8-CEAA2828D481}" type="slidenum">
              <a:rPr lang="en-GB"/>
              <a:pPr>
                <a:defRPr/>
              </a:pPr>
              <a:t>‹#›</a:t>
            </a:fld>
            <a:endParaRPr lang="en-GB" dirty="0"/>
          </a:p>
        </p:txBody>
      </p:sp>
    </p:spTree>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65461A7-C9CE-4253-8F3E-E6D971DCBBA5}" type="datetimeFigureOut">
              <a:rPr lang="en-GB"/>
              <a:pPr>
                <a:defRPr/>
              </a:pPr>
              <a:t>09/10/2017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FA648693-847D-4709-9242-8F30F4F94B17}" type="slidenum">
              <a:rPr lang="en-GB"/>
              <a:pPr>
                <a:defRPr/>
              </a:pPr>
              <a:t>‹#›</a:t>
            </a:fld>
            <a:endParaRPr lang="en-GB" dirty="0"/>
          </a:p>
        </p:txBody>
      </p:sp>
    </p:spTree>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3946E67-F4B0-410A-9903-CD2651F41C35}" type="datetimeFigureOut">
              <a:rPr lang="en-GB"/>
              <a:pPr>
                <a:defRPr/>
              </a:pPr>
              <a:t>09/10/2017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5F0B896-7715-40EE-BE8A-C90DAB78EF19}" type="slidenum">
              <a:rPr lang="en-GB"/>
              <a:pPr>
                <a:defRPr/>
              </a:pPr>
              <a:t>‹#›</a:t>
            </a:fld>
            <a:endParaRPr lang="en-GB" dirty="0"/>
          </a:p>
        </p:txBody>
      </p:sp>
    </p:spTree>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A6597D97-1F6E-4B3B-B79E-1C946FDB6CA9}" type="datetimeFigureOut">
              <a:rPr lang="en-GB"/>
              <a:pPr>
                <a:defRPr/>
              </a:pPr>
              <a:t>09/10/2017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605CCEA6-F6B8-42EA-A578-43762D0C7BE7}" type="slidenum">
              <a:rPr lang="en-GB"/>
              <a:pPr>
                <a:defRPr/>
              </a:pPr>
              <a:t>‹#›</a:t>
            </a:fld>
            <a:endParaRPr lang="en-GB" dirty="0"/>
          </a:p>
        </p:txBody>
      </p:sp>
    </p:spTree>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1A577F2F-5ACD-48C7-A71D-5874B7D7E04D}" type="datetimeFigureOut">
              <a:rPr lang="en-GB"/>
              <a:pPr>
                <a:defRPr/>
              </a:pPr>
              <a:t>09/10/2017</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23896951-7BBD-4E6D-8015-881BFC77B873}" type="slidenum">
              <a:rPr lang="en-GB"/>
              <a:pPr>
                <a:defRPr/>
              </a:pPr>
              <a:t>‹#›</a:t>
            </a:fld>
            <a:endParaRPr lang="en-GB" dirty="0"/>
          </a:p>
        </p:txBody>
      </p:sp>
    </p:spTree>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732CE42-91EF-4AB5-9A7D-6B42A2B514C8}" type="datetimeFigureOut">
              <a:rPr lang="en-GB"/>
              <a:pPr>
                <a:defRPr/>
              </a:pPr>
              <a:t>09/10/2017</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4A49F5A3-98B6-44E6-8756-88D2A470B2FC}" type="slidenum">
              <a:rPr lang="en-GB"/>
              <a:pPr>
                <a:defRPr/>
              </a:pPr>
              <a:t>‹#›</a:t>
            </a:fld>
            <a:endParaRPr lang="en-GB"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p:txBody>
          <a:bodyPr/>
          <a:lstStyle>
            <a:lvl1pPr>
              <a:defRPr/>
            </a:lvl1pPr>
            <a:extLst/>
          </a:lstStyle>
          <a:p>
            <a:pPr>
              <a:defRPr/>
            </a:pPr>
            <a:fld id="{00655817-3769-409D-A14E-E5E283A2F58A}" type="datetimeFigureOut">
              <a:rPr lang="en-US"/>
              <a:pPr>
                <a:defRPr/>
              </a:pPr>
              <a:t>10/9/2017</a:t>
            </a:fld>
            <a:endParaRPr lang="en-US" dirty="0"/>
          </a:p>
        </p:txBody>
      </p:sp>
      <p:sp>
        <p:nvSpPr>
          <p:cNvPr id="5" name="Footer Placeholder 4"/>
          <p:cNvSpPr>
            <a:spLocks noGrp="1"/>
          </p:cNvSpPr>
          <p:nvPr>
            <p:ph type="ftr" sz="quarter" idx="11"/>
          </p:nvPr>
        </p:nvSpPr>
        <p:spPr/>
        <p:txBody>
          <a:bodyPr/>
          <a:lstStyle>
            <a:lvl1pPr>
              <a:defRPr/>
            </a:lvl1pPr>
            <a:extLst/>
          </a:lstStyle>
          <a:p>
            <a:pPr>
              <a:defRPr/>
            </a:pPr>
            <a:endParaRPr lang="en-US" dirty="0"/>
          </a:p>
        </p:txBody>
      </p:sp>
      <p:sp>
        <p:nvSpPr>
          <p:cNvPr id="6" name="Slide Number Placeholder 5"/>
          <p:cNvSpPr>
            <a:spLocks noGrp="1"/>
          </p:cNvSpPr>
          <p:nvPr>
            <p:ph type="sldNum" sz="quarter" idx="12"/>
          </p:nvPr>
        </p:nvSpPr>
        <p:spPr/>
        <p:txBody>
          <a:bodyPr/>
          <a:lstStyle>
            <a:lvl1pPr>
              <a:defRPr/>
            </a:lvl1pPr>
            <a:extLst/>
          </a:lstStyle>
          <a:p>
            <a:pPr>
              <a:defRPr/>
            </a:pPr>
            <a:fld id="{B3349555-67A4-4979-AF88-96B9998B45EB}" type="slidenum">
              <a:rPr lang="en-GB"/>
              <a:pPr>
                <a:defRPr/>
              </a:pPr>
              <a:t>‹#›</a:t>
            </a:fld>
            <a:endParaRPr lang="en-GB" dirty="0"/>
          </a:p>
        </p:txBody>
      </p:sp>
    </p:spTree>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4DD7F43-C706-4C0C-AB2A-DABFA13AE9E3}" type="datetimeFigureOut">
              <a:rPr lang="en-GB"/>
              <a:pPr>
                <a:defRPr/>
              </a:pPr>
              <a:t>09/10/2017</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0EE6E78D-49BF-4A57-888B-4C2A1D0CC16D}" type="slidenum">
              <a:rPr lang="en-GB"/>
              <a:pPr>
                <a:defRPr/>
              </a:pPr>
              <a:t>‹#›</a:t>
            </a:fld>
            <a:endParaRPr lang="en-GB" dirty="0"/>
          </a:p>
        </p:txBody>
      </p:sp>
    </p:spTree>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197038-B4A8-4A6A-84EA-FC05D4888EFA}" type="datetimeFigureOut">
              <a:rPr lang="en-GB"/>
              <a:pPr>
                <a:defRPr/>
              </a:pPr>
              <a:t>09/10/2017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FD626AAD-846E-4B08-9F9B-DD2DFB1EEB3A}" type="slidenum">
              <a:rPr lang="en-GB"/>
              <a:pPr>
                <a:defRPr/>
              </a:pPr>
              <a:t>‹#›</a:t>
            </a:fld>
            <a:endParaRPr lang="en-GB" dirty="0"/>
          </a:p>
        </p:txBody>
      </p:sp>
    </p:spTree>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A3E4E2-7B84-4E0B-A574-4945926AB068}" type="datetimeFigureOut">
              <a:rPr lang="en-GB"/>
              <a:pPr>
                <a:defRPr/>
              </a:pPr>
              <a:t>09/10/2017</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E27467B9-19AC-49FE-B2D5-F9CB6C41E96D}" type="slidenum">
              <a:rPr lang="en-GB"/>
              <a:pPr>
                <a:defRPr/>
              </a:pPr>
              <a:t>‹#›</a:t>
            </a:fld>
            <a:endParaRPr lang="en-GB" dirty="0"/>
          </a:p>
        </p:txBody>
      </p:sp>
    </p:spTree>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0C40EDC-2FE5-491E-8C1C-45BC9FFA360C}" type="datetimeFigureOut">
              <a:rPr lang="en-GB"/>
              <a:pPr>
                <a:defRPr/>
              </a:pPr>
              <a:t>09/10/2017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AA71C11-F773-4480-9945-C84797FF529D}" type="slidenum">
              <a:rPr lang="en-GB"/>
              <a:pPr>
                <a:defRPr/>
              </a:pPr>
              <a:t>‹#›</a:t>
            </a:fld>
            <a:endParaRPr lang="en-GB" dirty="0"/>
          </a:p>
        </p:txBody>
      </p:sp>
    </p:spTree>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9095CFC-D63C-4D79-8918-439E887F8DB7}" type="datetimeFigureOut">
              <a:rPr lang="en-GB"/>
              <a:pPr>
                <a:defRPr/>
              </a:pPr>
              <a:t>09/10/2017</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76B45E32-492A-478C-AFD6-493B7AF2446A}" type="slidenum">
              <a:rPr lang="en-GB"/>
              <a:pPr>
                <a:defRPr/>
              </a:pPr>
              <a:t>‹#›</a:t>
            </a:fld>
            <a:endParaRPr lang="en-GB" dirty="0"/>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7485C3B-6966-4934-8EE7-2E8C655D826D}" type="datetimeFigureOut">
              <a:rPr lang="en-US"/>
              <a:pPr>
                <a:defRPr/>
              </a:pPr>
              <a:t>10/9/2017</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4E98EBB6-7157-4CFF-B36A-A7996B9E9FA2}"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38DF1F1A-A437-4813-A78F-678432652643}" type="datetimeFigureOut">
              <a:rPr lang="en-US"/>
              <a:pPr>
                <a:defRPr/>
              </a:pPr>
              <a:t>10/9/2017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F6F8818-82A3-4FB7-B443-2581B2B45ADE}"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557D7FA4-227A-42DA-BCE6-173EEA6B0AF4}" type="datetimeFigureOut">
              <a:rPr lang="en-US"/>
              <a:pPr>
                <a:defRPr/>
              </a:pPr>
              <a:t>10/9/2017</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05DC82E3-1A8B-40AF-92DF-7003B5480475}"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75C95678-0825-4D61-926C-4CE2421A6DBC}" type="datetimeFigureOut">
              <a:rPr lang="en-US"/>
              <a:pPr>
                <a:defRPr/>
              </a:pPr>
              <a:t>10/9/2017</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3F765FC4-CF77-413F-A224-EFE1B83A1877}"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AA15E3B1-2E18-45F3-9480-5CE973931195}" type="datetimeFigureOut">
              <a:rPr lang="en-US"/>
              <a:pPr>
                <a:defRPr/>
              </a:pPr>
              <a:t>10/9/2017</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20426A54-91DD-41D3-A58F-A1D444A553A0}" type="slidenum">
              <a:rPr lang="en-GB"/>
              <a:pPr>
                <a:defRPr/>
              </a:pPr>
              <a:t>‹#›</a:t>
            </a:fld>
            <a:endParaRPr lang="en-GB" dirty="0"/>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AF37BD8D-EB2E-4592-A0E9-E6081E834C0D}" type="datetimeFigureOut">
              <a:rPr lang="en-US"/>
              <a:pPr>
                <a:defRPr/>
              </a:pPr>
              <a:t>10/9/2017</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90E31E4A-672E-4449-B31D-E9A8C25BDF04}"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EA149C-9E68-47D2-84AC-7E75BA8A5DD7}" type="datetimeFigureOut">
              <a:rPr lang="en-US"/>
              <a:pPr>
                <a:defRPr/>
              </a:pPr>
              <a:t>10/9/2017</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7C250C1-CC91-4547-B027-F18C2C8FD484}" type="slidenum">
              <a:rPr lang="en-GB"/>
              <a:pPr>
                <a:defRPr/>
              </a:pPr>
              <a:t>‹#›</a:t>
            </a:fld>
            <a:endParaRPr lang="en-GB" dirty="0"/>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2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pitchFamily="34" charset="0"/>
              </a:defRPr>
            </a:lvl1pPr>
            <a:extLst/>
          </a:lstStyle>
          <a:p>
            <a:pPr>
              <a:defRPr/>
            </a:pPr>
            <a:fld id="{C23BABC6-71B7-4CD8-90AD-AC4BD74622F0}" type="datetimeFigureOut">
              <a:rPr lang="en-US"/>
              <a:pPr>
                <a:defRPr/>
              </a:pPr>
              <a:t>10/9/2017</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pitchFamily="34" charset="0"/>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Arial" pitchFamily="34" charset="0"/>
              </a:defRPr>
            </a:lvl1pPr>
            <a:extLst/>
          </a:lstStyle>
          <a:p>
            <a:pPr>
              <a:defRPr/>
            </a:pPr>
            <a:fld id="{A75BD7F7-5277-4AC6-A290-CD4BCA9E2F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206" r:id="rId1"/>
    <p:sldLayoutId id="2147486207" r:id="rId2"/>
    <p:sldLayoutId id="2147486208" r:id="rId3"/>
    <p:sldLayoutId id="2147486209" r:id="rId4"/>
    <p:sldLayoutId id="2147486210" r:id="rId5"/>
    <p:sldLayoutId id="2147486211" r:id="rId6"/>
    <p:sldLayoutId id="2147486212" r:id="rId7"/>
    <p:sldLayoutId id="2147486213" r:id="rId8"/>
    <p:sldLayoutId id="2147486214" r:id="rId9"/>
    <p:sldLayoutId id="2147486215" r:id="rId10"/>
    <p:sldLayoutId id="2147486216" r:id="rId11"/>
    <p:sldLayoutId id="2147486217" r:id="rId12"/>
    <p:sldLayoutId id="2147486218" r:id="rId13"/>
  </p:sldLayoutIdLst>
  <p:transition spd="slow">
    <p:zoom/>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Calibri" pitchFamily="34" charset="0"/>
        </a:defRPr>
      </a:lvl2pPr>
      <a:lvl3pPr algn="l" rtl="0" eaLnBrk="0" fontAlgn="base" hangingPunct="0">
        <a:spcBef>
          <a:spcPct val="0"/>
        </a:spcBef>
        <a:spcAft>
          <a:spcPct val="0"/>
        </a:spcAft>
        <a:defRPr sz="4100" b="1">
          <a:solidFill>
            <a:schemeClr val="tx2"/>
          </a:solidFill>
          <a:latin typeface="Calibri" pitchFamily="34" charset="0"/>
        </a:defRPr>
      </a:lvl3pPr>
      <a:lvl4pPr algn="l" rtl="0" eaLnBrk="0" fontAlgn="base" hangingPunct="0">
        <a:spcBef>
          <a:spcPct val="0"/>
        </a:spcBef>
        <a:spcAft>
          <a:spcPct val="0"/>
        </a:spcAft>
        <a:defRPr sz="4100" b="1">
          <a:solidFill>
            <a:schemeClr val="tx2"/>
          </a:solidFill>
          <a:latin typeface="Calibri" pitchFamily="34" charset="0"/>
        </a:defRPr>
      </a:lvl4pPr>
      <a:lvl5pPr algn="l" rtl="0" eaLnBrk="0" fontAlgn="base" hangingPunct="0">
        <a:spcBef>
          <a:spcPct val="0"/>
        </a:spcBef>
        <a:spcAft>
          <a:spcPct val="0"/>
        </a:spcAft>
        <a:defRPr sz="4100" b="1">
          <a:solidFill>
            <a:schemeClr val="tx2"/>
          </a:solidFill>
          <a:latin typeface="Calibri"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042C2705-194C-4F2B-B55C-F6D7A77AF405}" type="datetimeFigureOut">
              <a:rPr lang="en-GB"/>
              <a:pPr>
                <a:defRPr/>
              </a:pPr>
              <a:t>09/10/2017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DB330346-DD05-4879-B74B-B9FC8BB0F92E}"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6195" r:id="rId1"/>
    <p:sldLayoutId id="2147486196" r:id="rId2"/>
    <p:sldLayoutId id="2147486197" r:id="rId3"/>
    <p:sldLayoutId id="2147486198" r:id="rId4"/>
    <p:sldLayoutId id="2147486199" r:id="rId5"/>
    <p:sldLayoutId id="2147486200" r:id="rId6"/>
    <p:sldLayoutId id="2147486201" r:id="rId7"/>
    <p:sldLayoutId id="2147486202" r:id="rId8"/>
    <p:sldLayoutId id="2147486203" r:id="rId9"/>
    <p:sldLayoutId id="2147486204" r:id="rId10"/>
    <p:sldLayoutId id="2147486205" r:id="rId11"/>
  </p:sldLayoutIdLst>
  <p:transition spd="slow">
    <p:zo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sa.education.gov.uk/ui/help" TargetMode="External"/><Relationship Id="rId2" Type="http://schemas.openxmlformats.org/officeDocument/2006/relationships/hyperlink" Target="https://sa.education.gov.uk/idp/Authn/UserPassword" TargetMode="External"/><Relationship Id="rId1" Type="http://schemas.openxmlformats.org/officeDocument/2006/relationships/slideLayout" Target="../slideLayouts/slideLayout13.xml"/><Relationship Id="rId4" Type="http://schemas.openxmlformats.org/officeDocument/2006/relationships/hyperlink" Target="https://form.education.gov.uk/fillform.php?self=1&amp;form_id=AH8ogiDeAfD&amp;noLoginPrompt=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a.education.gov.uk/ui/help" TargetMode="External"/><Relationship Id="rId2" Type="http://schemas.openxmlformats.org/officeDocument/2006/relationships/hyperlink" Target="https://www.youtube.com/watch?v=A7sFQiEQdMY&amp;feature=youtu.be" TargetMode="External"/><Relationship Id="rId1" Type="http://schemas.openxmlformats.org/officeDocument/2006/relationships/slideLayout" Target="../slideLayouts/slideLayout13.xml"/><Relationship Id="rId4" Type="http://schemas.openxmlformats.org/officeDocument/2006/relationships/hyperlink" Target="https://www.youtube.com/watch?v=hZxymO3Rsj8"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cid:9905daad-4c60-4309-9337-4b0a0b8ef8fd" TargetMode="External"/><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mailto:andy.best@forschoolseducation.co.uk" TargetMode="External"/><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737395"/>
            <a:ext cx="8586325" cy="800219"/>
          </a:xfrm>
          <a:prstGeom prst="rect">
            <a:avLst/>
          </a:prstGeom>
          <a:noFill/>
        </p:spPr>
        <p:txBody>
          <a:bodyPr wrap="none" rtlCol="0">
            <a:spAutoFit/>
          </a:bodyPr>
          <a:lstStyle/>
          <a:p>
            <a:r>
              <a:rPr lang="en-GB" sz="4600" b="1" dirty="0">
                <a:solidFill>
                  <a:schemeClr val="tx1"/>
                </a:solidFill>
                <a:latin typeface="+mj-lt"/>
              </a:rPr>
              <a:t>Analyse School Performance (ASP)</a:t>
            </a:r>
          </a:p>
        </p:txBody>
      </p:sp>
      <p:sp>
        <p:nvSpPr>
          <p:cNvPr id="5" name="TextBox 4"/>
          <p:cNvSpPr txBox="1"/>
          <p:nvPr/>
        </p:nvSpPr>
        <p:spPr>
          <a:xfrm>
            <a:off x="971600" y="4104074"/>
            <a:ext cx="3100657" cy="707886"/>
          </a:xfrm>
          <a:prstGeom prst="rect">
            <a:avLst/>
          </a:prstGeom>
          <a:noFill/>
        </p:spPr>
        <p:txBody>
          <a:bodyPr wrap="none" rtlCol="0">
            <a:spAutoFit/>
          </a:bodyPr>
          <a:lstStyle/>
          <a:p>
            <a:r>
              <a:rPr lang="en-GB" dirty="0">
                <a:solidFill>
                  <a:schemeClr val="tx1"/>
                </a:solidFill>
                <a:latin typeface="+mj-lt"/>
              </a:rPr>
              <a:t>Andrew Best</a:t>
            </a:r>
          </a:p>
          <a:p>
            <a:r>
              <a:rPr lang="en-GB" dirty="0">
                <a:solidFill>
                  <a:schemeClr val="tx1"/>
                </a:solidFill>
                <a:latin typeface="+mj-lt"/>
              </a:rPr>
              <a:t>For Schools Support Limited</a:t>
            </a:r>
          </a:p>
        </p:txBody>
      </p:sp>
      <p:sp>
        <p:nvSpPr>
          <p:cNvPr id="6" name="TextBox 5"/>
          <p:cNvSpPr txBox="1"/>
          <p:nvPr/>
        </p:nvSpPr>
        <p:spPr>
          <a:xfrm>
            <a:off x="323528" y="6309320"/>
            <a:ext cx="2858475" cy="276999"/>
          </a:xfrm>
          <a:prstGeom prst="rect">
            <a:avLst/>
          </a:prstGeom>
          <a:noFill/>
        </p:spPr>
        <p:txBody>
          <a:bodyPr wrap="none" rtlCol="0">
            <a:spAutoFit/>
          </a:bodyPr>
          <a:lstStyle/>
          <a:p>
            <a:r>
              <a:rPr lang="en-GB" sz="1000" b="1" dirty="0">
                <a:solidFill>
                  <a:schemeClr val="tx1"/>
                </a:solidFill>
              </a:rPr>
              <a:t>Copyright  For Schools Support Ltd ©</a:t>
            </a:r>
          </a:p>
          <a:p>
            <a:endParaRPr lang="en-GB" sz="200" b="1" dirty="0">
              <a:solidFill>
                <a:schemeClr val="tx1"/>
              </a:solidFill>
            </a:endParaRPr>
          </a:p>
        </p:txBody>
      </p:sp>
      <p:sp>
        <p:nvSpPr>
          <p:cNvPr id="2" name="TextBox 1">
            <a:extLst>
              <a:ext uri="{FF2B5EF4-FFF2-40B4-BE49-F238E27FC236}">
                <a16:creationId xmlns:a16="http://schemas.microsoft.com/office/drawing/2014/main" xmlns="" id="{49A8E413-8BC1-4A5A-9A52-D252715FE9B6}"/>
              </a:ext>
            </a:extLst>
          </p:cNvPr>
          <p:cNvSpPr txBox="1"/>
          <p:nvPr/>
        </p:nvSpPr>
        <p:spPr>
          <a:xfrm>
            <a:off x="1907704" y="2852936"/>
            <a:ext cx="5319085" cy="461665"/>
          </a:xfrm>
          <a:prstGeom prst="rect">
            <a:avLst/>
          </a:prstGeom>
          <a:noFill/>
        </p:spPr>
        <p:txBody>
          <a:bodyPr wrap="none" rtlCol="0">
            <a:spAutoFit/>
          </a:bodyPr>
          <a:lstStyle/>
          <a:p>
            <a:r>
              <a:rPr lang="en-GB" sz="2400" dirty="0">
                <a:solidFill>
                  <a:schemeClr val="tx1"/>
                </a:solidFill>
              </a:rPr>
              <a:t>RAISEonline replacement system</a:t>
            </a:r>
          </a:p>
        </p:txBody>
      </p:sp>
      <p:pic>
        <p:nvPicPr>
          <p:cNvPr id="7" name="Picture 6">
            <a:extLst>
              <a:ext uri="{FF2B5EF4-FFF2-40B4-BE49-F238E27FC236}">
                <a16:creationId xmlns:a16="http://schemas.microsoft.com/office/drawing/2014/main" xmlns="" id="{C4BEE6BF-EF0E-4D14-90FB-D2CD1FFC6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3753036"/>
            <a:ext cx="3456384" cy="2592288"/>
          </a:xfrm>
          <a:prstGeom prst="rect">
            <a:avLst/>
          </a:prstGeom>
        </p:spPr>
      </p:pic>
    </p:spTree>
    <p:extLst>
      <p:ext uri="{BB962C8B-B14F-4D97-AF65-F5344CB8AC3E}">
        <p14:creationId xmlns:p14="http://schemas.microsoft.com/office/powerpoint/2010/main" val="1455817391"/>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Question</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2400" dirty="0">
                <a:latin typeface="+mj-lt"/>
              </a:rPr>
              <a:t>What does VA measure?</a:t>
            </a:r>
          </a:p>
          <a:p>
            <a:pPr marL="109537" indent="0">
              <a:buNone/>
            </a:pPr>
            <a:endParaRPr lang="en-GB" sz="2400" dirty="0">
              <a:latin typeface="+mj-lt"/>
            </a:endParaRPr>
          </a:p>
          <a:p>
            <a:pPr marL="109537" indent="0">
              <a:buNone/>
            </a:pPr>
            <a:r>
              <a:rPr lang="en-GB" sz="2400" dirty="0">
                <a:latin typeface="+mj-lt"/>
              </a:rPr>
              <a:t>Value Added or progress made between Y2 and Y6</a:t>
            </a:r>
          </a:p>
          <a:p>
            <a:pPr marL="109537" indent="0">
              <a:buNone/>
            </a:pPr>
            <a:endParaRPr lang="en-GB" sz="2400" dirty="0">
              <a:latin typeface="+mj-lt"/>
            </a:endParaRPr>
          </a:p>
          <a:p>
            <a:pPr marL="109537" indent="0">
              <a:buNone/>
            </a:pPr>
            <a:r>
              <a:rPr lang="en-GB" sz="2400" dirty="0">
                <a:latin typeface="+mj-lt"/>
              </a:rPr>
              <a:t>Pupils’ results are compared to the actual achievements of other pupils nationally with similar prior attainment.</a:t>
            </a:r>
          </a:p>
          <a:p>
            <a:pPr marL="109537" indent="0">
              <a:buNone/>
            </a:pPr>
            <a:endParaRPr lang="en-GB" sz="2400" dirty="0">
              <a:latin typeface="+mj-lt"/>
            </a:endParaRPr>
          </a:p>
          <a:p>
            <a:pPr marL="109537" indent="0">
              <a:buNone/>
            </a:pPr>
            <a:r>
              <a:rPr lang="en-GB" sz="2400" dirty="0">
                <a:latin typeface="+mj-lt"/>
              </a:rPr>
              <a:t>This type of progress measure rewards schools for making progress with all of their pupils, whether they are low, middle or high attainers. </a:t>
            </a:r>
          </a:p>
        </p:txBody>
      </p:sp>
    </p:spTree>
    <p:extLst>
      <p:ext uri="{BB962C8B-B14F-4D97-AF65-F5344CB8AC3E}">
        <p14:creationId xmlns:p14="http://schemas.microsoft.com/office/powerpoint/2010/main" val="1220539726"/>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41953"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Accountability - Headline Measures</a:t>
            </a:r>
          </a:p>
        </p:txBody>
      </p:sp>
      <p:sp>
        <p:nvSpPr>
          <p:cNvPr id="5" name="Content Placeholder 7"/>
          <p:cNvSpPr txBox="1">
            <a:spLocks/>
          </p:cNvSpPr>
          <p:nvPr/>
        </p:nvSpPr>
        <p:spPr>
          <a:xfrm>
            <a:off x="611560" y="1052736"/>
            <a:ext cx="7920880"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pPr>
            <a:r>
              <a:rPr lang="en-GB" sz="1800" dirty="0">
                <a:latin typeface="+mj-lt"/>
              </a:rPr>
              <a:t>% of pupils at ‘expected standard’ in reading, writing &amp; maths at end KS2</a:t>
            </a:r>
          </a:p>
          <a:p>
            <a:pPr lvl="1"/>
            <a:r>
              <a:rPr lang="en-GB" sz="1600" dirty="0">
                <a:latin typeface="+mj-lt"/>
              </a:rPr>
              <a:t>a pupil must have a scaled score of 100 or more in reading and maths and</a:t>
            </a:r>
          </a:p>
          <a:p>
            <a:pPr marL="109537" indent="0">
              <a:buNone/>
            </a:pPr>
            <a:r>
              <a:rPr lang="en-GB" sz="1600" dirty="0">
                <a:latin typeface="+mj-lt"/>
              </a:rPr>
              <a:t>          have TA writing as ‘working at the expected standard or greater depth’ </a:t>
            </a:r>
          </a:p>
          <a:p>
            <a:pPr>
              <a:buClrTx/>
            </a:pPr>
            <a:r>
              <a:rPr lang="en-GB" sz="1800" dirty="0">
                <a:latin typeface="+mj-lt"/>
              </a:rPr>
              <a:t>the pupils’ average scaled score:</a:t>
            </a:r>
          </a:p>
          <a:p>
            <a:pPr lvl="1"/>
            <a:r>
              <a:rPr lang="en-GB" sz="1800" dirty="0">
                <a:latin typeface="+mj-lt"/>
              </a:rPr>
              <a:t>in reading </a:t>
            </a:r>
          </a:p>
          <a:p>
            <a:pPr lvl="1"/>
            <a:r>
              <a:rPr lang="en-GB" sz="1800" dirty="0">
                <a:latin typeface="+mj-lt"/>
              </a:rPr>
              <a:t>in math</a:t>
            </a:r>
          </a:p>
          <a:p>
            <a:pPr>
              <a:buClrTx/>
            </a:pPr>
            <a:r>
              <a:rPr lang="en-GB" sz="1800" dirty="0">
                <a:latin typeface="+mj-lt"/>
              </a:rPr>
              <a:t>% pupils at higher standard in reading, </a:t>
            </a:r>
            <a:r>
              <a:rPr lang="en-GB" sz="1600" dirty="0">
                <a:latin typeface="+mj-lt"/>
              </a:rPr>
              <a:t>writing and maths</a:t>
            </a:r>
          </a:p>
          <a:p>
            <a:pPr lvl="1"/>
            <a:r>
              <a:rPr lang="en-GB" sz="1600" dirty="0">
                <a:latin typeface="+mj-lt"/>
              </a:rPr>
              <a:t>a pupil must have a ‘high scaled score’ of 110 or more in reading and maths and have TA writing as ‘working at a greater depth’</a:t>
            </a:r>
          </a:p>
          <a:p>
            <a:pPr>
              <a:buClrTx/>
            </a:pPr>
            <a:r>
              <a:rPr lang="en-GB" sz="1800" dirty="0">
                <a:latin typeface="+mj-lt"/>
              </a:rPr>
              <a:t>pupils’ average progress (VA):</a:t>
            </a:r>
          </a:p>
          <a:p>
            <a:pPr lvl="1"/>
            <a:r>
              <a:rPr lang="en-GB" sz="1800" dirty="0">
                <a:latin typeface="+mj-lt"/>
              </a:rPr>
              <a:t>reading</a:t>
            </a:r>
          </a:p>
          <a:p>
            <a:pPr lvl="1"/>
            <a:r>
              <a:rPr lang="en-GB" sz="1800" dirty="0">
                <a:latin typeface="+mj-lt"/>
              </a:rPr>
              <a:t>writing</a:t>
            </a:r>
          </a:p>
          <a:p>
            <a:pPr lvl="1"/>
            <a:r>
              <a:rPr lang="en-GB" sz="1800" dirty="0">
                <a:latin typeface="+mj-lt"/>
              </a:rPr>
              <a:t>maths</a:t>
            </a:r>
          </a:p>
          <a:p>
            <a:pPr marL="109537" indent="0">
              <a:buNone/>
            </a:pPr>
            <a:endParaRPr lang="en-GB" sz="800" dirty="0">
              <a:latin typeface="+mj-lt"/>
            </a:endParaRPr>
          </a:p>
          <a:p>
            <a:pPr marL="109537" indent="0">
              <a:buNone/>
            </a:pPr>
            <a:r>
              <a:rPr lang="en-GB" sz="1800" dirty="0">
                <a:latin typeface="+mj-lt"/>
              </a:rPr>
              <a:t>Unlike the expected standard, which is determined by the STA standard setting teacher panel, the high score is determined by the DfE solely with reference to the distribution of pupils’ test results to identify the pupils who achieved the highest marks on the tests.</a:t>
            </a:r>
          </a:p>
        </p:txBody>
      </p:sp>
    </p:spTree>
    <p:extLst>
      <p:ext uri="{BB962C8B-B14F-4D97-AF65-F5344CB8AC3E}">
        <p14:creationId xmlns:p14="http://schemas.microsoft.com/office/powerpoint/2010/main" val="922714001"/>
      </p:ext>
    </p:extLst>
  </p:cSld>
  <p:clrMapOvr>
    <a:masterClrMapping/>
  </p:clrMapOvr>
  <p:transition spd="slow">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Accountability - Floor Standards</a:t>
            </a:r>
          </a:p>
        </p:txBody>
      </p:sp>
      <p:sp>
        <p:nvSpPr>
          <p:cNvPr id="5" name="Content Placeholder 2"/>
          <p:cNvSpPr txBox="1">
            <a:spLocks/>
          </p:cNvSpPr>
          <p:nvPr/>
        </p:nvSpPr>
        <p:spPr>
          <a:xfrm>
            <a:off x="755576" y="764704"/>
            <a:ext cx="8046720" cy="5400600"/>
          </a:xfrm>
          <a:prstGeom prst="rect">
            <a:avLst/>
          </a:prstGeom>
        </p:spPr>
        <p:txBody>
          <a:bodyPr>
            <a:normAutofit fontScale="92500" lnSpcReduction="10000"/>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600" dirty="0">
                <a:latin typeface="+mj-lt"/>
              </a:rPr>
              <a:t>A school will be above the floor if:</a:t>
            </a:r>
          </a:p>
          <a:p>
            <a:pPr lvl="1">
              <a:buClrTx/>
              <a:buFont typeface="Arial" panose="020B0604020202020204" pitchFamily="34" charset="0"/>
              <a:buChar char="•"/>
            </a:pPr>
            <a:r>
              <a:rPr lang="en-GB" sz="1600" dirty="0">
                <a:latin typeface="+mj-lt"/>
              </a:rPr>
              <a:t>at least 65% of pupils meet the expected standard in reading, writing and maths; or</a:t>
            </a:r>
          </a:p>
          <a:p>
            <a:pPr lvl="1">
              <a:buClrTx/>
              <a:buFont typeface="Arial" panose="020B0604020202020204" pitchFamily="34" charset="0"/>
              <a:buChar char="•"/>
            </a:pPr>
            <a:r>
              <a:rPr lang="en-GB" sz="1600" dirty="0">
                <a:latin typeface="+mj-lt"/>
              </a:rPr>
              <a:t>the school achieves sufficient progress scores in </a:t>
            </a:r>
            <a:r>
              <a:rPr lang="en-GB" sz="1600" b="1" dirty="0">
                <a:latin typeface="+mj-lt"/>
              </a:rPr>
              <a:t>all three </a:t>
            </a:r>
            <a:r>
              <a:rPr lang="en-GB" sz="1600" dirty="0">
                <a:latin typeface="+mj-lt"/>
              </a:rPr>
              <a:t>subjects.</a:t>
            </a:r>
          </a:p>
          <a:p>
            <a:pPr marL="109537" indent="0">
              <a:buNone/>
            </a:pPr>
            <a:r>
              <a:rPr lang="en-GB" sz="1600" dirty="0">
                <a:latin typeface="+mj-lt"/>
              </a:rPr>
              <a:t>To be above the floor, the school needs to meet either the attainment or all of the progress elements. </a:t>
            </a:r>
          </a:p>
          <a:p>
            <a:pPr marL="109537" indent="0">
              <a:buNone/>
            </a:pPr>
            <a:r>
              <a:rPr lang="en-GB" sz="1600" dirty="0">
                <a:latin typeface="+mj-lt"/>
              </a:rPr>
              <a:t>Measure confirmed once performance tables published December 2017</a:t>
            </a:r>
          </a:p>
          <a:p>
            <a:endParaRPr lang="en-GB" sz="1600" dirty="0">
              <a:latin typeface="+mj-lt"/>
            </a:endParaRPr>
          </a:p>
          <a:p>
            <a:pPr marL="109537" indent="0">
              <a:buNone/>
            </a:pPr>
            <a:r>
              <a:rPr lang="en-GB" sz="1600" b="1" dirty="0">
                <a:latin typeface="+mj-lt"/>
              </a:rPr>
              <a:t>Sufficient progress </a:t>
            </a:r>
          </a:p>
          <a:p>
            <a:pPr marL="109537" indent="0">
              <a:buNone/>
            </a:pPr>
            <a:r>
              <a:rPr lang="en-GB" sz="1600" dirty="0">
                <a:latin typeface="+mj-lt"/>
              </a:rPr>
              <a:t>For a school </a:t>
            </a:r>
            <a:r>
              <a:rPr lang="en-GB" sz="1600" b="1" dirty="0">
                <a:latin typeface="+mj-lt"/>
              </a:rPr>
              <a:t>not</a:t>
            </a:r>
            <a:r>
              <a:rPr lang="en-GB" sz="1600" dirty="0">
                <a:latin typeface="+mj-lt"/>
              </a:rPr>
              <a:t> to have made sufficient progress its subject score must be below the floor target and its score must be significantly below average (i.e. the upper band of its confidence interval has to be below zero).</a:t>
            </a:r>
          </a:p>
          <a:p>
            <a:endParaRPr lang="en-GB" sz="1600" dirty="0">
              <a:latin typeface="+mj-lt"/>
            </a:endParaRPr>
          </a:p>
          <a:p>
            <a:pPr marL="109537" indent="0">
              <a:buNone/>
            </a:pPr>
            <a:r>
              <a:rPr lang="en-GB" sz="1600" dirty="0">
                <a:latin typeface="+mj-lt"/>
              </a:rPr>
              <a:t>The Government has now published its </a:t>
            </a:r>
            <a:r>
              <a:rPr lang="en-GB" sz="1600" b="1" dirty="0">
                <a:latin typeface="+mj-lt"/>
              </a:rPr>
              <a:t>Progress Floor Targets</a:t>
            </a:r>
            <a:r>
              <a:rPr lang="en-GB" sz="1600" dirty="0">
                <a:latin typeface="+mj-lt"/>
              </a:rPr>
              <a:t> for KS2:</a:t>
            </a:r>
          </a:p>
          <a:p>
            <a:pPr>
              <a:buClrTx/>
            </a:pPr>
            <a:r>
              <a:rPr lang="en-GB" sz="1600" dirty="0">
                <a:latin typeface="+mj-lt"/>
              </a:rPr>
              <a:t>-5 in Reading</a:t>
            </a:r>
          </a:p>
          <a:p>
            <a:pPr>
              <a:buClrTx/>
            </a:pPr>
            <a:r>
              <a:rPr lang="en-GB" sz="1600" dirty="0">
                <a:latin typeface="+mj-lt"/>
              </a:rPr>
              <a:t>-7 in Writing</a:t>
            </a:r>
          </a:p>
          <a:p>
            <a:pPr>
              <a:buClrTx/>
            </a:pPr>
            <a:r>
              <a:rPr lang="en-GB" sz="1600" dirty="0">
                <a:latin typeface="+mj-lt"/>
              </a:rPr>
              <a:t>-5 in Maths</a:t>
            </a:r>
          </a:p>
          <a:p>
            <a:endParaRPr lang="en-GB" sz="1600" dirty="0">
              <a:latin typeface="+mj-lt"/>
            </a:endParaRPr>
          </a:p>
          <a:p>
            <a:pPr marL="109537" indent="0">
              <a:buNone/>
            </a:pPr>
            <a:r>
              <a:rPr lang="en-GB" sz="1600" dirty="0">
                <a:latin typeface="+mj-lt"/>
              </a:rPr>
              <a:t>Excludes:</a:t>
            </a:r>
          </a:p>
          <a:p>
            <a:pPr>
              <a:buClrTx/>
            </a:pPr>
            <a:r>
              <a:rPr lang="en-GB" sz="1600" dirty="0">
                <a:latin typeface="+mj-lt"/>
              </a:rPr>
              <a:t>Y6 of fewer than 11 pupils</a:t>
            </a:r>
          </a:p>
          <a:p>
            <a:pPr>
              <a:buClrTx/>
            </a:pPr>
            <a:r>
              <a:rPr lang="en-GB" sz="1600" dirty="0">
                <a:latin typeface="+mj-lt"/>
              </a:rPr>
              <a:t>Fewer than 50% KS1 exit points available</a:t>
            </a:r>
          </a:p>
          <a:p>
            <a:pPr>
              <a:buClrTx/>
            </a:pPr>
            <a:r>
              <a:rPr lang="en-GB" sz="1600" dirty="0">
                <a:latin typeface="+mj-lt"/>
              </a:rPr>
              <a:t>Less than 6 pupils’ KS2 attainment available</a:t>
            </a:r>
          </a:p>
          <a:p>
            <a:endParaRPr lang="en-GB" sz="1600" dirty="0">
              <a:latin typeface="+mj-lt"/>
            </a:endParaRPr>
          </a:p>
          <a:p>
            <a:pPr marL="109537" indent="0">
              <a:buNone/>
            </a:pPr>
            <a:endParaRPr lang="en-GB" sz="1600" dirty="0">
              <a:latin typeface="+mj-lt"/>
            </a:endParaRPr>
          </a:p>
        </p:txBody>
      </p:sp>
    </p:spTree>
    <p:extLst>
      <p:ext uri="{BB962C8B-B14F-4D97-AF65-F5344CB8AC3E}">
        <p14:creationId xmlns:p14="http://schemas.microsoft.com/office/powerpoint/2010/main" val="3534964306"/>
      </p:ext>
    </p:extLst>
  </p:cSld>
  <p:clrMapOvr>
    <a:masterClrMapping/>
  </p:clrMapOvr>
  <p:transition spd="slow">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Coasting Definition</a:t>
            </a:r>
          </a:p>
        </p:txBody>
      </p:sp>
      <p:sp>
        <p:nvSpPr>
          <p:cNvPr id="5" name="Content Placeholder 2"/>
          <p:cNvSpPr txBox="1">
            <a:spLocks/>
          </p:cNvSpPr>
          <p:nvPr/>
        </p:nvSpPr>
        <p:spPr>
          <a:xfrm>
            <a:off x="755576" y="980728"/>
            <a:ext cx="7939216" cy="5256584"/>
          </a:xfrm>
          <a:prstGeom prst="rect">
            <a:avLst/>
          </a:prstGeom>
        </p:spPr>
        <p:txBody>
          <a:bodyPr>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600" dirty="0">
                <a:latin typeface="+mj-lt"/>
              </a:rPr>
              <a:t>In 2016, a primary schools were coasting if: </a:t>
            </a:r>
          </a:p>
          <a:p>
            <a:pPr>
              <a:buClrTx/>
            </a:pPr>
            <a:r>
              <a:rPr lang="en-GB" sz="1600" dirty="0">
                <a:latin typeface="+mj-lt"/>
              </a:rPr>
              <a:t>it meets the 2014 part of the definition of fewer than 85% of pupils achieving level 4 in English reading, English writing and mathematics </a:t>
            </a:r>
            <a:r>
              <a:rPr lang="en-GB" sz="1600" b="1" dirty="0">
                <a:latin typeface="+mj-lt"/>
              </a:rPr>
              <a:t>and </a:t>
            </a:r>
            <a:r>
              <a:rPr lang="en-GB" sz="1600" dirty="0">
                <a:latin typeface="+mj-lt"/>
              </a:rPr>
              <a:t>below the national median percentage of pupils making expected progress in all of English reading, English writing and mathematics; </a:t>
            </a:r>
            <a:r>
              <a:rPr lang="en-GB" sz="1600" b="1" dirty="0">
                <a:latin typeface="+mj-lt"/>
              </a:rPr>
              <a:t>and </a:t>
            </a:r>
            <a:endParaRPr lang="en-GB" sz="1600" dirty="0">
              <a:latin typeface="+mj-lt"/>
            </a:endParaRPr>
          </a:p>
          <a:p>
            <a:pPr>
              <a:buClrTx/>
            </a:pPr>
            <a:r>
              <a:rPr lang="en-GB" sz="1600" dirty="0">
                <a:latin typeface="+mj-lt"/>
              </a:rPr>
              <a:t>it meets the 2015 parts of the definition - of fewer than 85% of pupils achieving level 4 in English reading, English writing and mathematics </a:t>
            </a:r>
            <a:r>
              <a:rPr lang="en-GB" sz="1600" b="1" dirty="0">
                <a:latin typeface="+mj-lt"/>
              </a:rPr>
              <a:t>and </a:t>
            </a:r>
            <a:r>
              <a:rPr lang="en-GB" sz="1600" dirty="0">
                <a:latin typeface="+mj-lt"/>
              </a:rPr>
              <a:t>below the national median percentage of pupils making expected progress in all of English reading, English writing and mathematics; </a:t>
            </a:r>
            <a:r>
              <a:rPr lang="en-GB" sz="1600" b="1" dirty="0">
                <a:latin typeface="+mj-lt"/>
              </a:rPr>
              <a:t>and </a:t>
            </a:r>
            <a:endParaRPr lang="en-GB" sz="1600" dirty="0">
              <a:latin typeface="+mj-lt"/>
            </a:endParaRPr>
          </a:p>
          <a:p>
            <a:pPr>
              <a:buClrTx/>
            </a:pPr>
            <a:r>
              <a:rPr lang="en-GB" sz="1600" dirty="0">
                <a:latin typeface="+mj-lt"/>
              </a:rPr>
              <a:t>it also meets the 2016 part of the definition - if fewer than 85% of children achieve the expected standard at the end of primary </a:t>
            </a:r>
            <a:r>
              <a:rPr lang="en-GB" sz="1600" b="1" dirty="0">
                <a:latin typeface="+mj-lt"/>
              </a:rPr>
              <a:t>and </a:t>
            </a:r>
            <a:r>
              <a:rPr lang="en-GB" sz="1600" dirty="0">
                <a:latin typeface="+mj-lt"/>
              </a:rPr>
              <a:t>average progress made by pupils is below    -2.5 in English reading or -2.5 in mathematics or -3.5 in English writing</a:t>
            </a:r>
          </a:p>
          <a:p>
            <a:endParaRPr lang="en-GB" sz="1600" dirty="0">
              <a:latin typeface="+mj-lt"/>
            </a:endParaRPr>
          </a:p>
          <a:p>
            <a:pPr marL="109537" indent="0">
              <a:buNone/>
            </a:pPr>
            <a:r>
              <a:rPr lang="en-GB" sz="1600" dirty="0">
                <a:latin typeface="+mj-lt"/>
              </a:rPr>
              <a:t>A school will have to be below the coasting definition in three consecutive years to be defined as coasting. </a:t>
            </a:r>
          </a:p>
          <a:p>
            <a:endParaRPr lang="en-GB" sz="1600" dirty="0">
              <a:latin typeface="+mj-lt"/>
            </a:endParaRPr>
          </a:p>
          <a:p>
            <a:pPr marL="109537" indent="0">
              <a:buNone/>
            </a:pPr>
            <a:r>
              <a:rPr lang="en-GB" sz="1600" dirty="0">
                <a:latin typeface="+mj-lt"/>
              </a:rPr>
              <a:t>2017 definition to be confirmed in autumn </a:t>
            </a:r>
            <a:r>
              <a:rPr lang="en-GB" sz="1600" dirty="0" err="1">
                <a:latin typeface="+mj-lt"/>
              </a:rPr>
              <a:t>terrm</a:t>
            </a:r>
            <a:endParaRPr lang="en-GB" sz="1600" dirty="0">
              <a:latin typeface="+mj-lt"/>
            </a:endParaRPr>
          </a:p>
        </p:txBody>
      </p:sp>
    </p:spTree>
    <p:extLst>
      <p:ext uri="{BB962C8B-B14F-4D97-AF65-F5344CB8AC3E}">
        <p14:creationId xmlns:p14="http://schemas.microsoft.com/office/powerpoint/2010/main" val="3527036456"/>
      </p:ext>
    </p:extLst>
  </p:cSld>
  <p:clrMapOvr>
    <a:masterClrMapping/>
  </p:clrMapOvr>
  <p:transition spd="slow">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Secure Access</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ASP is only accessed through the DfE Secure Access Portal</a:t>
            </a:r>
          </a:p>
          <a:p>
            <a:pPr marL="109537" indent="0">
              <a:buNone/>
            </a:pPr>
            <a:r>
              <a:rPr lang="en-GB" sz="1800" dirty="0">
                <a:solidFill>
                  <a:srgbClr val="6699FF"/>
                </a:solidFill>
                <a:latin typeface="+mj-lt"/>
                <a:hlinkClick r:id="rId2"/>
              </a:rPr>
              <a:t>https://sa.education.gov.uk/idp/Authn/UserPassword</a:t>
            </a:r>
            <a:endParaRPr lang="en-GB" sz="1800" dirty="0">
              <a:solidFill>
                <a:srgbClr val="6699FF"/>
              </a:solidFill>
              <a:latin typeface="+mj-lt"/>
            </a:endParaRPr>
          </a:p>
          <a:p>
            <a:pPr marL="109537" indent="0">
              <a:buNone/>
            </a:pPr>
            <a:endParaRPr lang="en-GB" sz="1800" dirty="0">
              <a:latin typeface="+mj-lt"/>
            </a:endParaRPr>
          </a:p>
          <a:p>
            <a:pPr marL="109537" indent="0">
              <a:buNone/>
            </a:pPr>
            <a:r>
              <a:rPr lang="en-GB" sz="1800" dirty="0">
                <a:latin typeface="+mj-lt"/>
              </a:rPr>
              <a:t>Your school will have an Administrator logon, try asking whoever submits your census data</a:t>
            </a:r>
          </a:p>
          <a:p>
            <a:pPr marL="109537" indent="0">
              <a:buNone/>
            </a:pPr>
            <a:endParaRPr lang="en-GB" sz="1800" dirty="0">
              <a:latin typeface="+mj-lt"/>
            </a:endParaRPr>
          </a:p>
          <a:p>
            <a:pPr marL="109537" indent="0">
              <a:buNone/>
            </a:pPr>
            <a:r>
              <a:rPr lang="en-GB" sz="1800" dirty="0">
                <a:latin typeface="+mj-lt"/>
              </a:rPr>
              <a:t>The </a:t>
            </a:r>
            <a:r>
              <a:rPr lang="en-GB" sz="1800" dirty="0" err="1">
                <a:latin typeface="+mj-lt"/>
              </a:rPr>
              <a:t>Adminstrator</a:t>
            </a:r>
            <a:r>
              <a:rPr lang="en-GB" sz="1800" dirty="0">
                <a:latin typeface="+mj-lt"/>
              </a:rPr>
              <a:t> can access the administration screens to set up new users and grant access to ASP (and other DfE systems – COLLECT, </a:t>
            </a:r>
            <a:r>
              <a:rPr lang="en-GB" sz="1800" dirty="0" err="1">
                <a:latin typeface="+mj-lt"/>
              </a:rPr>
              <a:t>KtS</a:t>
            </a:r>
            <a:r>
              <a:rPr lang="en-GB" sz="1800" dirty="0">
                <a:latin typeface="+mj-lt"/>
              </a:rPr>
              <a:t>, S2S)</a:t>
            </a:r>
          </a:p>
          <a:p>
            <a:pPr marL="109537" indent="0">
              <a:buNone/>
            </a:pPr>
            <a:endParaRPr lang="en-GB" sz="1800" dirty="0">
              <a:latin typeface="+mj-lt"/>
            </a:endParaRPr>
          </a:p>
          <a:p>
            <a:pPr marL="109537" indent="0">
              <a:buNone/>
            </a:pPr>
            <a:r>
              <a:rPr lang="en-GB" sz="1800" dirty="0">
                <a:latin typeface="+mj-lt"/>
              </a:rPr>
              <a:t>If you are not sure who your Administrator is then contact the </a:t>
            </a:r>
            <a:r>
              <a:rPr lang="en-GB" sz="1800" b="1" dirty="0">
                <a:latin typeface="+mj-lt"/>
                <a:hlinkClick r:id="rId3" tooltip="Secure Access Helpdesk"/>
              </a:rPr>
              <a:t>Secure Access </a:t>
            </a:r>
            <a:r>
              <a:rPr lang="en-GB" sz="1800" dirty="0">
                <a:latin typeface="+mj-lt"/>
              </a:rPr>
              <a:t>Helpdesk.</a:t>
            </a:r>
          </a:p>
          <a:p>
            <a:pPr marL="109537" indent="0">
              <a:buNone/>
            </a:pPr>
            <a:r>
              <a:rPr lang="en-GB" sz="1800" dirty="0">
                <a:solidFill>
                  <a:srgbClr val="6699FF"/>
                </a:solidFill>
                <a:latin typeface="+mj-lt"/>
                <a:hlinkClick r:id="rId4"/>
              </a:rPr>
              <a:t>https://form.education.gov.uk/fillform.php?self=1&amp;form_id=AH8ogiDeAfD&amp;noLoginPrompt=1</a:t>
            </a:r>
            <a:endParaRPr lang="en-GB" sz="1800" dirty="0">
              <a:solidFill>
                <a:srgbClr val="6699FF"/>
              </a:solidFill>
              <a:latin typeface="+mj-lt"/>
            </a:endParaRPr>
          </a:p>
          <a:p>
            <a:pPr marL="109537" indent="0">
              <a:buNone/>
            </a:pPr>
            <a:endParaRPr lang="en-GB" sz="1800" dirty="0">
              <a:latin typeface="+mj-lt"/>
            </a:endParaRPr>
          </a:p>
        </p:txBody>
      </p:sp>
    </p:spTree>
    <p:extLst>
      <p:ext uri="{BB962C8B-B14F-4D97-AF65-F5344CB8AC3E}">
        <p14:creationId xmlns:p14="http://schemas.microsoft.com/office/powerpoint/2010/main" val="2168202790"/>
      </p:ext>
    </p:extLst>
  </p:cSld>
  <p:clrMapOvr>
    <a:masterClrMapping/>
  </p:clrMapOvr>
  <p:transition spd="slow">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Online help</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ASP demo on </a:t>
            </a:r>
            <a:r>
              <a:rPr lang="en-GB" sz="1800" dirty="0" err="1">
                <a:latin typeface="+mj-lt"/>
              </a:rPr>
              <a:t>youtube</a:t>
            </a:r>
            <a:r>
              <a:rPr lang="en-GB" sz="1800" dirty="0">
                <a:latin typeface="+mj-lt"/>
              </a:rPr>
              <a:t> to assign ASP access through Secure Access Portal</a:t>
            </a:r>
          </a:p>
          <a:p>
            <a:pPr marL="109537" indent="0">
              <a:buNone/>
            </a:pPr>
            <a:r>
              <a:rPr lang="en-GB" sz="1800" dirty="0">
                <a:latin typeface="+mj-lt"/>
                <a:hlinkClick r:id="rId2"/>
              </a:rPr>
              <a:t>https://www.youtube.com/watch?v=A7sFQiEQdMY&amp;feature=youtu.be</a:t>
            </a:r>
            <a:endParaRPr lang="en-GB" sz="1800" dirty="0">
              <a:latin typeface="+mj-lt"/>
            </a:endParaRPr>
          </a:p>
          <a:p>
            <a:pPr marL="109537" indent="0">
              <a:buNone/>
            </a:pPr>
            <a:endParaRPr lang="en-GB" sz="1800" dirty="0">
              <a:latin typeface="+mj-lt"/>
            </a:endParaRPr>
          </a:p>
          <a:p>
            <a:pPr marL="109537" indent="0">
              <a:buNone/>
            </a:pPr>
            <a:r>
              <a:rPr lang="en-GB" sz="1800" dirty="0">
                <a:latin typeface="+mj-lt"/>
              </a:rPr>
              <a:t>ASP help screen</a:t>
            </a:r>
          </a:p>
          <a:p>
            <a:pPr marL="109537" indent="0">
              <a:buNone/>
            </a:pPr>
            <a:r>
              <a:rPr lang="en-GB" sz="1800" dirty="0">
                <a:latin typeface="+mj-lt"/>
                <a:hlinkClick r:id="rId3"/>
              </a:rPr>
              <a:t>https://sa.education.gov.uk/ui/help</a:t>
            </a:r>
            <a:endParaRPr lang="en-GB" sz="1800" dirty="0">
              <a:latin typeface="+mj-lt"/>
            </a:endParaRPr>
          </a:p>
          <a:p>
            <a:pPr marL="109537" indent="0">
              <a:buNone/>
            </a:pPr>
            <a:endParaRPr lang="en-GB" sz="1800" dirty="0">
              <a:latin typeface="+mj-lt"/>
            </a:endParaRPr>
          </a:p>
          <a:p>
            <a:pPr marL="109537" indent="0">
              <a:buNone/>
            </a:pPr>
            <a:r>
              <a:rPr lang="en-GB" sz="1800" dirty="0" err="1">
                <a:latin typeface="+mj-lt"/>
              </a:rPr>
              <a:t>Youtube</a:t>
            </a:r>
            <a:r>
              <a:rPr lang="en-GB" sz="1800" dirty="0">
                <a:latin typeface="+mj-lt"/>
              </a:rPr>
              <a:t> intro to ASP</a:t>
            </a:r>
          </a:p>
          <a:p>
            <a:pPr marL="109537" indent="0">
              <a:buNone/>
            </a:pPr>
            <a:r>
              <a:rPr lang="en-GB" sz="1800" dirty="0">
                <a:latin typeface="+mj-lt"/>
                <a:hlinkClick r:id="rId4"/>
              </a:rPr>
              <a:t>https://www.youtube.com/watch?v=hZxymO3Rsj8</a:t>
            </a:r>
            <a:endParaRPr lang="en-GB" sz="1800" dirty="0">
              <a:latin typeface="+mj-lt"/>
            </a:endParaRPr>
          </a:p>
        </p:txBody>
      </p:sp>
    </p:spTree>
    <p:extLst>
      <p:ext uri="{BB962C8B-B14F-4D97-AF65-F5344CB8AC3E}">
        <p14:creationId xmlns:p14="http://schemas.microsoft.com/office/powerpoint/2010/main" val="4026821807"/>
      </p:ext>
    </p:extLst>
  </p:cSld>
  <p:clrMapOvr>
    <a:masterClrMapping/>
  </p:clrMapOvr>
  <p:transition spd="slow">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2 last things to bear in mind</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pPr>
            <a:r>
              <a:rPr lang="en-GB" sz="1800" dirty="0">
                <a:latin typeface="+mj-lt"/>
              </a:rPr>
              <a:t>How effectively a school has performed in terms of past progress, attainment, attendance and behaviour. </a:t>
            </a:r>
          </a:p>
          <a:p>
            <a:pPr>
              <a:buClrTx/>
            </a:pPr>
            <a:r>
              <a:rPr lang="en-GB" sz="1800" dirty="0">
                <a:latin typeface="+mj-lt"/>
              </a:rPr>
              <a:t>When evaluating outcomes, inspectors give </a:t>
            </a:r>
            <a:r>
              <a:rPr lang="en-GB" sz="1800" b="1" dirty="0">
                <a:latin typeface="+mj-lt"/>
              </a:rPr>
              <a:t>most weight to progress</a:t>
            </a:r>
            <a:r>
              <a:rPr lang="en-GB" sz="1800" dirty="0">
                <a:latin typeface="+mj-lt"/>
              </a:rPr>
              <a:t>, particularly </a:t>
            </a:r>
            <a:r>
              <a:rPr lang="en-GB" sz="1800" b="1" dirty="0">
                <a:latin typeface="+mj-lt"/>
              </a:rPr>
              <a:t>from different starting points</a:t>
            </a:r>
            <a:r>
              <a:rPr lang="en-GB" sz="1800" dirty="0">
                <a:latin typeface="+mj-lt"/>
              </a:rPr>
              <a:t> and of </a:t>
            </a:r>
            <a:r>
              <a:rPr lang="en-GB" sz="1800" b="1" dirty="0">
                <a:latin typeface="+mj-lt"/>
              </a:rPr>
              <a:t>disadvantaged </a:t>
            </a:r>
            <a:r>
              <a:rPr lang="en-GB" sz="1800" dirty="0">
                <a:latin typeface="+mj-lt"/>
              </a:rPr>
              <a:t>pupils, including the </a:t>
            </a:r>
            <a:r>
              <a:rPr lang="en-GB" sz="1800" b="1" dirty="0">
                <a:latin typeface="+mj-lt"/>
              </a:rPr>
              <a:t>most able disadvantaged. </a:t>
            </a:r>
          </a:p>
          <a:p>
            <a:pPr marL="109537" indent="0">
              <a:buNone/>
            </a:pPr>
            <a:endParaRPr lang="en-GB" sz="1800" dirty="0">
              <a:latin typeface="+mj-lt"/>
            </a:endParaRPr>
          </a:p>
        </p:txBody>
      </p:sp>
      <p:pic>
        <p:nvPicPr>
          <p:cNvPr id="3" name="Picture 2">
            <a:extLst>
              <a:ext uri="{FF2B5EF4-FFF2-40B4-BE49-F238E27FC236}">
                <a16:creationId xmlns:a16="http://schemas.microsoft.com/office/drawing/2014/main" xmlns="" id="{F4376D8E-2CB0-46CA-804C-DF810CA9A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861048"/>
            <a:ext cx="3058666" cy="2039111"/>
          </a:xfrm>
          <a:prstGeom prst="rect">
            <a:avLst/>
          </a:prstGeom>
        </p:spPr>
      </p:pic>
    </p:spTree>
    <p:extLst>
      <p:ext uri="{BB962C8B-B14F-4D97-AF65-F5344CB8AC3E}">
        <p14:creationId xmlns:p14="http://schemas.microsoft.com/office/powerpoint/2010/main" val="336577826"/>
      </p:ext>
    </p:extLst>
  </p:cSld>
  <p:clrMapOvr>
    <a:masterClrMapping/>
  </p:clrMapOvr>
  <p:transition spd="slow">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a:t>
            </a:r>
          </a:p>
        </p:txBody>
      </p:sp>
      <p:pic>
        <p:nvPicPr>
          <p:cNvPr id="2" name="Picture 1">
            <a:extLst>
              <a:ext uri="{FF2B5EF4-FFF2-40B4-BE49-F238E27FC236}">
                <a16:creationId xmlns:a16="http://schemas.microsoft.com/office/drawing/2014/main" xmlns="" id="{37072313-63BE-4696-AAE6-C774B03333F9}"/>
              </a:ext>
            </a:extLst>
          </p:cNvPr>
          <p:cNvPicPr>
            <a:picLocks noChangeAspect="1"/>
          </p:cNvPicPr>
          <p:nvPr/>
        </p:nvPicPr>
        <p:blipFill>
          <a:blip r:embed="rId2"/>
          <a:stretch>
            <a:fillRect/>
          </a:stretch>
        </p:blipFill>
        <p:spPr>
          <a:xfrm>
            <a:off x="743961" y="1268760"/>
            <a:ext cx="7528475" cy="4248472"/>
          </a:xfrm>
          <a:prstGeom prst="rect">
            <a:avLst/>
          </a:prstGeom>
        </p:spPr>
      </p:pic>
    </p:spTree>
    <p:extLst>
      <p:ext uri="{BB962C8B-B14F-4D97-AF65-F5344CB8AC3E}">
        <p14:creationId xmlns:p14="http://schemas.microsoft.com/office/powerpoint/2010/main" val="1827347137"/>
      </p:ext>
    </p:extLst>
  </p:cSld>
  <p:clrMapOvr>
    <a:masterClrMapping/>
  </p:clrMapOvr>
  <p:transition spd="slow">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Scaled Scores</a:t>
            </a:r>
          </a:p>
        </p:txBody>
      </p:sp>
      <p:sp>
        <p:nvSpPr>
          <p:cNvPr id="10" name="Content Placeholder 6"/>
          <p:cNvSpPr txBox="1">
            <a:spLocks/>
          </p:cNvSpPr>
          <p:nvPr/>
        </p:nvSpPr>
        <p:spPr>
          <a:xfrm>
            <a:off x="611560" y="785338"/>
            <a:ext cx="4392488" cy="5760640"/>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pPr>
            <a:r>
              <a:rPr lang="en-GB" sz="1400" dirty="0">
                <a:latin typeface="+mj-lt"/>
              </a:rPr>
              <a:t>Maximum raw scores were Reading – 50, Maths – 110 and GPS – 70</a:t>
            </a:r>
          </a:p>
          <a:p>
            <a:pPr>
              <a:buClrTx/>
            </a:pPr>
            <a:r>
              <a:rPr lang="en-GB" sz="1400" dirty="0">
                <a:latin typeface="+mj-lt"/>
              </a:rPr>
              <a:t>There was no testing in writing, it was solely TA</a:t>
            </a:r>
          </a:p>
          <a:p>
            <a:pPr>
              <a:buClrTx/>
            </a:pPr>
            <a:r>
              <a:rPr lang="en-GB" sz="1400" dirty="0">
                <a:latin typeface="+mj-lt"/>
              </a:rPr>
              <a:t>Tests difficulty may vary slightly year to year, hence need to convert the raw scores pupils get in the tests into a scaled score to ensure accurate comparisons over time</a:t>
            </a:r>
          </a:p>
          <a:p>
            <a:pPr>
              <a:buClrTx/>
            </a:pPr>
            <a:r>
              <a:rPr lang="en-GB" sz="1400" dirty="0">
                <a:latin typeface="+mj-lt"/>
              </a:rPr>
              <a:t>The range of scaled scores available for each KS2 test is the same, 80 - lowest to 120 - highest</a:t>
            </a:r>
          </a:p>
          <a:p>
            <a:pPr>
              <a:buClrTx/>
            </a:pPr>
            <a:r>
              <a:rPr lang="en-GB" sz="1400" dirty="0">
                <a:latin typeface="+mj-lt"/>
              </a:rPr>
              <a:t>100 will always represent the expected standard and, for 2017, 110 represents the high standard.</a:t>
            </a:r>
          </a:p>
          <a:p>
            <a:pPr>
              <a:buClrTx/>
            </a:pPr>
            <a:r>
              <a:rPr lang="en-GB" sz="1400" dirty="0">
                <a:latin typeface="+mj-lt"/>
              </a:rPr>
              <a:t>School and group scaled score calculated by adding together and dividing by the number of pupils included</a:t>
            </a:r>
          </a:p>
          <a:p>
            <a:endParaRPr lang="en-GB" sz="1400" dirty="0">
              <a:latin typeface="+mj-lt"/>
            </a:endParaRPr>
          </a:p>
          <a:p>
            <a:pPr marL="109537" indent="0">
              <a:buNone/>
            </a:pPr>
            <a:r>
              <a:rPr lang="en-GB" sz="1400" dirty="0">
                <a:latin typeface="+mj-lt"/>
              </a:rPr>
              <a:t>Raw score to scaled score 100 changed in 2017 by:</a:t>
            </a:r>
          </a:p>
          <a:p>
            <a:pPr>
              <a:buClrTx/>
            </a:pPr>
            <a:r>
              <a:rPr lang="en-GB" sz="1400" dirty="0">
                <a:latin typeface="+mj-lt"/>
              </a:rPr>
              <a:t>Reading – up 5 points to 26 (21 in 2016)</a:t>
            </a:r>
          </a:p>
          <a:p>
            <a:pPr>
              <a:buClrTx/>
            </a:pPr>
            <a:r>
              <a:rPr lang="en-GB" sz="1400" dirty="0">
                <a:latin typeface="+mj-lt"/>
              </a:rPr>
              <a:t>Maths – down 3 to 57 (60 in 2016)</a:t>
            </a:r>
          </a:p>
          <a:p>
            <a:pPr>
              <a:buClrTx/>
            </a:pPr>
            <a:r>
              <a:rPr lang="en-GB" sz="1400" dirty="0">
                <a:latin typeface="+mj-lt"/>
              </a:rPr>
              <a:t>EGPS – down 7 to 36 (43 in 2016)</a:t>
            </a:r>
          </a:p>
          <a:p>
            <a:pPr marL="109537" indent="0">
              <a:buNone/>
            </a:pPr>
            <a:r>
              <a:rPr lang="en-GB" sz="1400" dirty="0">
                <a:latin typeface="+mj-lt"/>
              </a:rPr>
              <a:t>Raw score to scaled score 110 changed in 2017 by:</a:t>
            </a:r>
          </a:p>
          <a:p>
            <a:pPr>
              <a:buClrTx/>
            </a:pPr>
            <a:r>
              <a:rPr lang="en-GB" sz="1400" dirty="0">
                <a:latin typeface="+mj-lt"/>
              </a:rPr>
              <a:t>Reading – up 5 points to 39 (34 in 2016)</a:t>
            </a:r>
          </a:p>
          <a:p>
            <a:pPr>
              <a:buClrTx/>
            </a:pPr>
            <a:r>
              <a:rPr lang="en-GB" sz="1400" dirty="0">
                <a:latin typeface="+mj-lt"/>
              </a:rPr>
              <a:t>Maths – down 3 to 95 (98 in 2016)</a:t>
            </a:r>
          </a:p>
          <a:p>
            <a:pPr>
              <a:buClrTx/>
            </a:pPr>
            <a:r>
              <a:rPr lang="en-GB" sz="1400" dirty="0">
                <a:latin typeface="+mj-lt"/>
              </a:rPr>
              <a:t>EGPS – down 5 to 56 (61 in 2016)</a:t>
            </a:r>
          </a:p>
        </p:txBody>
      </p:sp>
      <p:pic>
        <p:nvPicPr>
          <p:cNvPr id="2" name="Picture 1">
            <a:extLst>
              <a:ext uri="{FF2B5EF4-FFF2-40B4-BE49-F238E27FC236}">
                <a16:creationId xmlns:a16="http://schemas.microsoft.com/office/drawing/2014/main" xmlns="" id="{9F9ADA4D-B0E3-4208-B1B3-D1D978BB8424}"/>
              </a:ext>
            </a:extLst>
          </p:cNvPr>
          <p:cNvPicPr>
            <a:picLocks noChangeAspect="1"/>
          </p:cNvPicPr>
          <p:nvPr/>
        </p:nvPicPr>
        <p:blipFill>
          <a:blip r:embed="rId2"/>
          <a:stretch>
            <a:fillRect/>
          </a:stretch>
        </p:blipFill>
        <p:spPr>
          <a:xfrm>
            <a:off x="5029003" y="1001362"/>
            <a:ext cx="3885120" cy="4731894"/>
          </a:xfrm>
          <a:prstGeom prst="rect">
            <a:avLst/>
          </a:prstGeom>
        </p:spPr>
      </p:pic>
    </p:spTree>
    <p:extLst>
      <p:ext uri="{BB962C8B-B14F-4D97-AF65-F5344CB8AC3E}">
        <p14:creationId xmlns:p14="http://schemas.microsoft.com/office/powerpoint/2010/main" val="2257486485"/>
      </p:ext>
    </p:extLst>
  </p:cSld>
  <p:clrMapOvr>
    <a:masterClrMapping/>
  </p:clrMapOvr>
  <p:transition spd="slow">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t>
            </a:r>
            <a:r>
              <a:rPr lang="en-GB" sz="1800" dirty="0" err="1">
                <a:solidFill>
                  <a:schemeClr val="tx1"/>
                </a:solidFill>
                <a:latin typeface="+mj-lt"/>
              </a:rPr>
              <a:t>Accountabiltiy</a:t>
            </a:r>
            <a:r>
              <a:rPr lang="en-GB" sz="1800" dirty="0">
                <a:solidFill>
                  <a:schemeClr val="tx1"/>
                </a:solidFill>
                <a:latin typeface="+mj-lt"/>
              </a:rPr>
              <a:t> - Value Added Calculation</a:t>
            </a:r>
          </a:p>
        </p:txBody>
      </p:sp>
      <p:pic>
        <p:nvPicPr>
          <p:cNvPr id="2" name="Picture 1"/>
          <p:cNvPicPr>
            <a:picLocks noChangeAspect="1"/>
          </p:cNvPicPr>
          <p:nvPr/>
        </p:nvPicPr>
        <p:blipFill>
          <a:blip r:embed="rId2"/>
          <a:stretch>
            <a:fillRect/>
          </a:stretch>
        </p:blipFill>
        <p:spPr>
          <a:xfrm>
            <a:off x="774340" y="1268760"/>
            <a:ext cx="4424687" cy="936104"/>
          </a:xfrm>
          <a:prstGeom prst="rect">
            <a:avLst/>
          </a:prstGeom>
        </p:spPr>
      </p:pic>
      <p:sp>
        <p:nvSpPr>
          <p:cNvPr id="3" name="TextBox 2"/>
          <p:cNvSpPr txBox="1"/>
          <p:nvPr/>
        </p:nvSpPr>
        <p:spPr>
          <a:xfrm>
            <a:off x="768824" y="925252"/>
            <a:ext cx="2766591" cy="338554"/>
          </a:xfrm>
          <a:prstGeom prst="rect">
            <a:avLst/>
          </a:prstGeom>
          <a:noFill/>
        </p:spPr>
        <p:txBody>
          <a:bodyPr wrap="none" rtlCol="0">
            <a:spAutoFit/>
          </a:bodyPr>
          <a:lstStyle/>
          <a:p>
            <a:r>
              <a:rPr lang="en-GB" sz="1600" dirty="0">
                <a:solidFill>
                  <a:schemeClr val="tx1"/>
                </a:solidFill>
                <a:latin typeface="+mj-lt"/>
              </a:rPr>
              <a:t>Step 1 – Key Stage 1 start point</a:t>
            </a:r>
          </a:p>
        </p:txBody>
      </p:sp>
      <p:sp>
        <p:nvSpPr>
          <p:cNvPr id="5" name="TextBox 4"/>
          <p:cNvSpPr txBox="1"/>
          <p:nvPr/>
        </p:nvSpPr>
        <p:spPr>
          <a:xfrm>
            <a:off x="774340" y="2498176"/>
            <a:ext cx="3824188" cy="830997"/>
          </a:xfrm>
          <a:prstGeom prst="rect">
            <a:avLst/>
          </a:prstGeom>
          <a:noFill/>
        </p:spPr>
        <p:txBody>
          <a:bodyPr wrap="none" rtlCol="0">
            <a:spAutoFit/>
          </a:bodyPr>
          <a:lstStyle/>
          <a:p>
            <a:r>
              <a:rPr lang="en-GB" sz="1600" dirty="0">
                <a:solidFill>
                  <a:schemeClr val="tx1"/>
                </a:solidFill>
                <a:latin typeface="+mj-lt"/>
              </a:rPr>
              <a:t>Step 2 – Calculating the Scaled Score</a:t>
            </a:r>
          </a:p>
          <a:p>
            <a:endParaRPr lang="en-GB" sz="1600" dirty="0">
              <a:solidFill>
                <a:schemeClr val="tx1"/>
              </a:solidFill>
              <a:latin typeface="+mj-lt"/>
            </a:endParaRPr>
          </a:p>
          <a:p>
            <a:r>
              <a:rPr lang="en-GB" sz="1600" dirty="0">
                <a:solidFill>
                  <a:schemeClr val="tx1"/>
                </a:solidFill>
                <a:latin typeface="+mj-lt"/>
              </a:rPr>
              <a:t>Raw score of 94 becomes scaled score 109</a:t>
            </a:r>
          </a:p>
        </p:txBody>
      </p:sp>
      <p:pic>
        <p:nvPicPr>
          <p:cNvPr id="4" name="Picture 3">
            <a:extLst>
              <a:ext uri="{FF2B5EF4-FFF2-40B4-BE49-F238E27FC236}">
                <a16:creationId xmlns:a16="http://schemas.microsoft.com/office/drawing/2014/main" xmlns="" id="{603484DE-D3E2-4F35-9E48-BE5A96593FFA}"/>
              </a:ext>
            </a:extLst>
          </p:cNvPr>
          <p:cNvPicPr>
            <a:picLocks noChangeAspect="1"/>
          </p:cNvPicPr>
          <p:nvPr/>
        </p:nvPicPr>
        <p:blipFill>
          <a:blip r:embed="rId3"/>
          <a:stretch>
            <a:fillRect/>
          </a:stretch>
        </p:blipFill>
        <p:spPr>
          <a:xfrm>
            <a:off x="5292080" y="2498175"/>
            <a:ext cx="1728192" cy="3734815"/>
          </a:xfrm>
          <a:prstGeom prst="rect">
            <a:avLst/>
          </a:prstGeom>
        </p:spPr>
      </p:pic>
    </p:spTree>
    <p:extLst>
      <p:ext uri="{BB962C8B-B14F-4D97-AF65-F5344CB8AC3E}">
        <p14:creationId xmlns:p14="http://schemas.microsoft.com/office/powerpoint/2010/main" val="2852357075"/>
      </p:ext>
    </p:extLst>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the new DfE system (not Ofsted)</a:t>
            </a:r>
          </a:p>
        </p:txBody>
      </p:sp>
      <p:sp>
        <p:nvSpPr>
          <p:cNvPr id="5" name="Content Placeholder 7"/>
          <p:cNvSpPr txBox="1">
            <a:spLocks/>
          </p:cNvSpPr>
          <p:nvPr/>
        </p:nvSpPr>
        <p:spPr>
          <a:xfrm>
            <a:off x="899592" y="1052736"/>
            <a:ext cx="7704856" cy="5184576"/>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Commercial arrangements for RAISEonline came to an end 31 March 2017. RAISEonline was a joint project between DfE and Ofsted</a:t>
            </a:r>
          </a:p>
          <a:p>
            <a:pPr marL="109537" indent="0">
              <a:buNone/>
            </a:pPr>
            <a:endParaRPr lang="en-GB" sz="1800" dirty="0">
              <a:latin typeface="+mj-lt"/>
            </a:endParaRPr>
          </a:p>
          <a:p>
            <a:pPr marL="109537" indent="0">
              <a:buNone/>
            </a:pPr>
            <a:r>
              <a:rPr lang="en-GB" sz="1800" dirty="0">
                <a:latin typeface="+mj-lt"/>
              </a:rPr>
              <a:t>ASP launched April 2017 (DfE project aligned to the Compare School Performance website)</a:t>
            </a:r>
          </a:p>
          <a:p>
            <a:pPr marL="109537" indent="0">
              <a:buNone/>
            </a:pPr>
            <a:r>
              <a:rPr lang="en-GB" sz="1800" dirty="0">
                <a:latin typeface="+mj-lt"/>
              </a:rPr>
              <a:t>To contain more limited functionality than RAISE but be easier to access </a:t>
            </a:r>
          </a:p>
          <a:p>
            <a:pPr>
              <a:buClr>
                <a:schemeClr val="tx1"/>
              </a:buClr>
            </a:pPr>
            <a:r>
              <a:rPr lang="en-GB" sz="1800" dirty="0">
                <a:latin typeface="+mj-lt"/>
              </a:rPr>
              <a:t>Overview of headline and key measures per school</a:t>
            </a:r>
          </a:p>
          <a:p>
            <a:pPr>
              <a:buClr>
                <a:schemeClr val="tx1"/>
              </a:buClr>
            </a:pPr>
            <a:r>
              <a:rPr lang="en-GB" sz="1800" dirty="0">
                <a:latin typeface="+mj-lt"/>
              </a:rPr>
              <a:t>Filterable reports by group</a:t>
            </a:r>
          </a:p>
          <a:p>
            <a:pPr>
              <a:buClr>
                <a:schemeClr val="tx1"/>
              </a:buClr>
            </a:pPr>
            <a:r>
              <a:rPr lang="en-GB" sz="1800" dirty="0">
                <a:latin typeface="+mj-lt"/>
              </a:rPr>
              <a:t>Pupil level information for appropriate users</a:t>
            </a:r>
          </a:p>
          <a:p>
            <a:pPr>
              <a:buClr>
                <a:schemeClr val="tx1"/>
              </a:buClr>
            </a:pPr>
            <a:r>
              <a:rPr lang="en-GB" sz="1800" dirty="0">
                <a:latin typeface="+mj-lt"/>
              </a:rPr>
              <a:t>Basic graphical reporting</a:t>
            </a:r>
          </a:p>
          <a:p>
            <a:pPr>
              <a:buClr>
                <a:schemeClr val="tx1"/>
              </a:buClr>
            </a:pPr>
            <a:r>
              <a:rPr lang="en-GB" sz="1800" dirty="0">
                <a:latin typeface="+mj-lt"/>
              </a:rPr>
              <a:t>Question Level Analysis (QLA)</a:t>
            </a:r>
          </a:p>
          <a:p>
            <a:pPr>
              <a:buClr>
                <a:schemeClr val="tx1"/>
              </a:buClr>
            </a:pPr>
            <a:r>
              <a:rPr lang="en-GB" sz="1800" dirty="0">
                <a:latin typeface="+mj-lt"/>
              </a:rPr>
              <a:t>Limited trend reporting</a:t>
            </a:r>
          </a:p>
          <a:p>
            <a:pPr marL="109537" indent="0">
              <a:buClr>
                <a:schemeClr val="tx1"/>
              </a:buClr>
              <a:buNone/>
            </a:pPr>
            <a:r>
              <a:rPr lang="en-GB" sz="1800" dirty="0">
                <a:latin typeface="+mj-lt"/>
              </a:rPr>
              <a:t>No Data Management or predictive/risk analysis functionality</a:t>
            </a:r>
          </a:p>
          <a:p>
            <a:pPr marL="109537" indent="0">
              <a:buNone/>
            </a:pPr>
            <a:endParaRPr lang="en-GB" sz="1800" dirty="0">
              <a:latin typeface="+mj-lt"/>
            </a:endParaRPr>
          </a:p>
          <a:p>
            <a:pPr marL="109537" indent="0">
              <a:buNone/>
            </a:pPr>
            <a:r>
              <a:rPr lang="en-GB" sz="1800" dirty="0">
                <a:latin typeface="+mj-lt"/>
              </a:rPr>
              <a:t>8 accredited providers have been identified to receive data early to provide additional services</a:t>
            </a:r>
          </a:p>
          <a:p>
            <a:pPr marL="109537" indent="0">
              <a:buNone/>
            </a:pPr>
            <a:endParaRPr lang="en-GB" sz="1800" dirty="0">
              <a:latin typeface="+mj-lt"/>
            </a:endParaRPr>
          </a:p>
        </p:txBody>
      </p:sp>
    </p:spTree>
    <p:extLst>
      <p:ext uri="{BB962C8B-B14F-4D97-AF65-F5344CB8AC3E}">
        <p14:creationId xmlns:p14="http://schemas.microsoft.com/office/powerpoint/2010/main" val="758294215"/>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Prior Attainment Group</a:t>
            </a:r>
          </a:p>
        </p:txBody>
      </p:sp>
      <p:pic>
        <p:nvPicPr>
          <p:cNvPr id="2" name="Picture 1">
            <a:extLst>
              <a:ext uri="{FF2B5EF4-FFF2-40B4-BE49-F238E27FC236}">
                <a16:creationId xmlns:a16="http://schemas.microsoft.com/office/drawing/2014/main" xmlns="" id="{314A2092-E2EA-43CB-9287-D3B433E153E9}"/>
              </a:ext>
            </a:extLst>
          </p:cNvPr>
          <p:cNvPicPr>
            <a:picLocks noChangeAspect="1"/>
          </p:cNvPicPr>
          <p:nvPr/>
        </p:nvPicPr>
        <p:blipFill>
          <a:blip r:embed="rId2"/>
          <a:stretch>
            <a:fillRect/>
          </a:stretch>
        </p:blipFill>
        <p:spPr>
          <a:xfrm>
            <a:off x="338695" y="836712"/>
            <a:ext cx="4168811" cy="5040560"/>
          </a:xfrm>
          <a:prstGeom prst="rect">
            <a:avLst/>
          </a:prstGeom>
        </p:spPr>
      </p:pic>
      <p:pic>
        <p:nvPicPr>
          <p:cNvPr id="3" name="Picture 2">
            <a:extLst>
              <a:ext uri="{FF2B5EF4-FFF2-40B4-BE49-F238E27FC236}">
                <a16:creationId xmlns:a16="http://schemas.microsoft.com/office/drawing/2014/main" xmlns="" id="{AEAEDB05-37D4-4FCA-9CC9-5DE552870E10}"/>
              </a:ext>
            </a:extLst>
          </p:cNvPr>
          <p:cNvPicPr>
            <a:picLocks noChangeAspect="1"/>
          </p:cNvPicPr>
          <p:nvPr/>
        </p:nvPicPr>
        <p:blipFill>
          <a:blip r:embed="rId3"/>
          <a:stretch>
            <a:fillRect/>
          </a:stretch>
        </p:blipFill>
        <p:spPr>
          <a:xfrm>
            <a:off x="4752020" y="815882"/>
            <a:ext cx="4068848" cy="2253077"/>
          </a:xfrm>
          <a:prstGeom prst="rect">
            <a:avLst/>
          </a:prstGeom>
        </p:spPr>
      </p:pic>
      <p:sp>
        <p:nvSpPr>
          <p:cNvPr id="10" name="Rectangle 9">
            <a:extLst>
              <a:ext uri="{FF2B5EF4-FFF2-40B4-BE49-F238E27FC236}">
                <a16:creationId xmlns:a16="http://schemas.microsoft.com/office/drawing/2014/main" xmlns="" id="{072EB834-702C-4E1E-AE81-4D5B53BE94F8}"/>
              </a:ext>
            </a:extLst>
          </p:cNvPr>
          <p:cNvSpPr/>
          <p:nvPr/>
        </p:nvSpPr>
        <p:spPr>
          <a:xfrm>
            <a:off x="4752020" y="1340768"/>
            <a:ext cx="4068848" cy="360040"/>
          </a:xfrm>
          <a:prstGeom prst="rect">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FD30676-0FEA-4F8E-8DE2-2CCFBEB231C3}"/>
              </a:ext>
            </a:extLst>
          </p:cNvPr>
          <p:cNvSpPr/>
          <p:nvPr/>
        </p:nvSpPr>
        <p:spPr>
          <a:xfrm>
            <a:off x="7956376" y="1268760"/>
            <a:ext cx="936104" cy="50405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11394478"/>
      </p:ext>
    </p:extLst>
  </p:cSld>
  <p:clrMapOvr>
    <a:masterClrMapping/>
  </p:clrMapOvr>
  <p:transition spd="slow">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Value Added Calculation</a:t>
            </a:r>
          </a:p>
        </p:txBody>
      </p:sp>
      <p:sp>
        <p:nvSpPr>
          <p:cNvPr id="8" name="TextBox 7"/>
          <p:cNvSpPr txBox="1"/>
          <p:nvPr/>
        </p:nvSpPr>
        <p:spPr>
          <a:xfrm>
            <a:off x="755576" y="908720"/>
            <a:ext cx="5346785" cy="338554"/>
          </a:xfrm>
          <a:prstGeom prst="rect">
            <a:avLst/>
          </a:prstGeom>
          <a:noFill/>
        </p:spPr>
        <p:txBody>
          <a:bodyPr wrap="none" rtlCol="0">
            <a:spAutoFit/>
          </a:bodyPr>
          <a:lstStyle/>
          <a:p>
            <a:r>
              <a:rPr lang="en-GB" sz="1600" dirty="0">
                <a:solidFill>
                  <a:schemeClr val="tx1"/>
                </a:solidFill>
                <a:latin typeface="+mj-lt"/>
              </a:rPr>
              <a:t>Step 4 – Prior attainment group estimated Key Stage 2 Score</a:t>
            </a:r>
          </a:p>
        </p:txBody>
      </p:sp>
      <p:pic>
        <p:nvPicPr>
          <p:cNvPr id="9" name="Picture 8">
            <a:extLst>
              <a:ext uri="{FF2B5EF4-FFF2-40B4-BE49-F238E27FC236}">
                <a16:creationId xmlns:a16="http://schemas.microsoft.com/office/drawing/2014/main" xmlns="" id="{983C4FD8-E405-4596-A174-9263589056DA}"/>
              </a:ext>
            </a:extLst>
          </p:cNvPr>
          <p:cNvPicPr>
            <a:picLocks noChangeAspect="1"/>
          </p:cNvPicPr>
          <p:nvPr/>
        </p:nvPicPr>
        <p:blipFill>
          <a:blip r:embed="rId2"/>
          <a:stretch>
            <a:fillRect/>
          </a:stretch>
        </p:blipFill>
        <p:spPr>
          <a:xfrm>
            <a:off x="776958" y="1412776"/>
            <a:ext cx="7722085" cy="1368152"/>
          </a:xfrm>
          <a:prstGeom prst="rect">
            <a:avLst/>
          </a:prstGeom>
        </p:spPr>
      </p:pic>
    </p:spTree>
    <p:extLst>
      <p:ext uri="{BB962C8B-B14F-4D97-AF65-F5344CB8AC3E}">
        <p14:creationId xmlns:p14="http://schemas.microsoft.com/office/powerpoint/2010/main" val="996212029"/>
      </p:ext>
    </p:extLst>
  </p:cSld>
  <p:clrMapOvr>
    <a:masterClrMapping/>
  </p:clrMapOvr>
  <p:transition spd="slow">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Accountability - VA Writing</a:t>
            </a:r>
          </a:p>
        </p:txBody>
      </p:sp>
      <p:pic>
        <p:nvPicPr>
          <p:cNvPr id="10" name="Picture 9"/>
          <p:cNvPicPr>
            <a:picLocks noChangeAspect="1"/>
          </p:cNvPicPr>
          <p:nvPr/>
        </p:nvPicPr>
        <p:blipFill>
          <a:blip r:embed="rId2"/>
          <a:stretch>
            <a:fillRect/>
          </a:stretch>
        </p:blipFill>
        <p:spPr>
          <a:xfrm>
            <a:off x="2229856" y="1484784"/>
            <a:ext cx="4685618" cy="2520280"/>
          </a:xfrm>
          <a:prstGeom prst="rect">
            <a:avLst/>
          </a:prstGeom>
        </p:spPr>
      </p:pic>
    </p:spTree>
    <p:extLst>
      <p:ext uri="{BB962C8B-B14F-4D97-AF65-F5344CB8AC3E}">
        <p14:creationId xmlns:p14="http://schemas.microsoft.com/office/powerpoint/2010/main" val="3910630864"/>
      </p:ext>
    </p:extLst>
  </p:cSld>
  <p:clrMapOvr>
    <a:masterClrMapping/>
  </p:clrMapOvr>
  <p:transition spd="slow">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755576"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Accountability - VA below the level of the tests/assessments</a:t>
            </a:r>
          </a:p>
        </p:txBody>
      </p:sp>
      <p:pic>
        <p:nvPicPr>
          <p:cNvPr id="2" name="Picture 1">
            <a:extLst>
              <a:ext uri="{FF2B5EF4-FFF2-40B4-BE49-F238E27FC236}">
                <a16:creationId xmlns:a16="http://schemas.microsoft.com/office/drawing/2014/main" xmlns="" id="{C2FCFC8D-C581-4728-879C-0418D413C735}"/>
              </a:ext>
            </a:extLst>
          </p:cNvPr>
          <p:cNvPicPr>
            <a:picLocks noChangeAspect="1"/>
          </p:cNvPicPr>
          <p:nvPr/>
        </p:nvPicPr>
        <p:blipFill>
          <a:blip r:embed="rId2"/>
          <a:stretch>
            <a:fillRect/>
          </a:stretch>
        </p:blipFill>
        <p:spPr>
          <a:xfrm>
            <a:off x="780012" y="908720"/>
            <a:ext cx="5047813" cy="1512168"/>
          </a:xfrm>
          <a:prstGeom prst="rect">
            <a:avLst/>
          </a:prstGeom>
        </p:spPr>
      </p:pic>
      <p:pic>
        <p:nvPicPr>
          <p:cNvPr id="3" name="Picture 2">
            <a:extLst>
              <a:ext uri="{FF2B5EF4-FFF2-40B4-BE49-F238E27FC236}">
                <a16:creationId xmlns:a16="http://schemas.microsoft.com/office/drawing/2014/main" xmlns="" id="{3FC2C8ED-EF18-4EE4-94B5-3F7426CDE32D}"/>
              </a:ext>
            </a:extLst>
          </p:cNvPr>
          <p:cNvPicPr>
            <a:picLocks noChangeAspect="1"/>
          </p:cNvPicPr>
          <p:nvPr/>
        </p:nvPicPr>
        <p:blipFill>
          <a:blip r:embed="rId3"/>
          <a:stretch>
            <a:fillRect/>
          </a:stretch>
        </p:blipFill>
        <p:spPr>
          <a:xfrm>
            <a:off x="827584" y="2852936"/>
            <a:ext cx="5387656" cy="3312368"/>
          </a:xfrm>
          <a:prstGeom prst="rect">
            <a:avLst/>
          </a:prstGeom>
        </p:spPr>
      </p:pic>
      <p:sp>
        <p:nvSpPr>
          <p:cNvPr id="4" name="TextBox 3">
            <a:extLst>
              <a:ext uri="{FF2B5EF4-FFF2-40B4-BE49-F238E27FC236}">
                <a16:creationId xmlns:a16="http://schemas.microsoft.com/office/drawing/2014/main" xmlns="" id="{0B4128F7-CF5F-4C48-8835-2242A749F222}"/>
              </a:ext>
            </a:extLst>
          </p:cNvPr>
          <p:cNvSpPr txBox="1"/>
          <p:nvPr/>
        </p:nvSpPr>
        <p:spPr>
          <a:xfrm>
            <a:off x="5940152" y="972996"/>
            <a:ext cx="2952328" cy="1277273"/>
          </a:xfrm>
          <a:prstGeom prst="rect">
            <a:avLst/>
          </a:prstGeom>
          <a:noFill/>
        </p:spPr>
        <p:txBody>
          <a:bodyPr wrap="square" rtlCol="0">
            <a:spAutoFit/>
          </a:bodyPr>
          <a:lstStyle/>
          <a:p>
            <a:r>
              <a:rPr lang="en-GB" sz="1100" dirty="0">
                <a:solidFill>
                  <a:schemeClr val="tx1"/>
                </a:solidFill>
                <a:latin typeface="+mj-lt"/>
              </a:rPr>
              <a:t>Allocated a nominal point for pupils without a pre-key stage teacher assessment</a:t>
            </a:r>
          </a:p>
          <a:p>
            <a:r>
              <a:rPr lang="en-GB" sz="1100" dirty="0">
                <a:solidFill>
                  <a:schemeClr val="tx1"/>
                </a:solidFill>
                <a:latin typeface="+mj-lt"/>
              </a:rPr>
              <a:t>who were entered for the test, but gained too few marks to achieve a scaled score.</a:t>
            </a:r>
          </a:p>
          <a:p>
            <a:r>
              <a:rPr lang="en-GB" sz="1100" b="1" dirty="0">
                <a:solidFill>
                  <a:schemeClr val="tx1"/>
                </a:solidFill>
                <a:latin typeface="+mj-lt"/>
              </a:rPr>
              <a:t>In 2017 the point assigned is 79. These pupils were excluded from progress</a:t>
            </a:r>
          </a:p>
          <a:p>
            <a:r>
              <a:rPr lang="en-GB" sz="1100" b="1" dirty="0">
                <a:solidFill>
                  <a:schemeClr val="tx1"/>
                </a:solidFill>
                <a:latin typeface="+mj-lt"/>
              </a:rPr>
              <a:t>measures in 2016.</a:t>
            </a:r>
          </a:p>
        </p:txBody>
      </p:sp>
      <p:sp>
        <p:nvSpPr>
          <p:cNvPr id="5" name="TextBox 4">
            <a:extLst>
              <a:ext uri="{FF2B5EF4-FFF2-40B4-BE49-F238E27FC236}">
                <a16:creationId xmlns:a16="http://schemas.microsoft.com/office/drawing/2014/main" xmlns="" id="{6384A2B8-74BD-4EFA-A2B6-1FB866962D2F}"/>
              </a:ext>
            </a:extLst>
          </p:cNvPr>
          <p:cNvSpPr txBox="1"/>
          <p:nvPr/>
        </p:nvSpPr>
        <p:spPr>
          <a:xfrm>
            <a:off x="6444208" y="3212976"/>
            <a:ext cx="2448272" cy="1785104"/>
          </a:xfrm>
          <a:prstGeom prst="rect">
            <a:avLst/>
          </a:prstGeom>
          <a:noFill/>
        </p:spPr>
        <p:txBody>
          <a:bodyPr wrap="square" rtlCol="0">
            <a:spAutoFit/>
          </a:bodyPr>
          <a:lstStyle/>
          <a:p>
            <a:r>
              <a:rPr lang="en-GB" sz="1100" dirty="0">
                <a:solidFill>
                  <a:schemeClr val="tx1"/>
                </a:solidFill>
                <a:latin typeface="+mj-lt"/>
              </a:rPr>
              <a:t>DfE have changed the points allocated to pupils assessed on P-scales at key</a:t>
            </a:r>
          </a:p>
          <a:p>
            <a:r>
              <a:rPr lang="en-GB" sz="1100" dirty="0">
                <a:solidFill>
                  <a:schemeClr val="tx1"/>
                </a:solidFill>
                <a:latin typeface="+mj-lt"/>
              </a:rPr>
              <a:t>stage 2 so that there are a range of points that pupils on P-scales can be allocated. In 2016, all pupils on P scales at key stage 2 got the same nominal point (70). These changes enable greater like-for-like comparisons</a:t>
            </a:r>
          </a:p>
          <a:p>
            <a:r>
              <a:rPr lang="en-GB" sz="1100" dirty="0">
                <a:solidFill>
                  <a:schemeClr val="tx1"/>
                </a:solidFill>
                <a:latin typeface="+mj-lt"/>
              </a:rPr>
              <a:t>between pupils below the standard of the test.</a:t>
            </a:r>
          </a:p>
        </p:txBody>
      </p:sp>
    </p:spTree>
    <p:extLst>
      <p:ext uri="{BB962C8B-B14F-4D97-AF65-F5344CB8AC3E}">
        <p14:creationId xmlns:p14="http://schemas.microsoft.com/office/powerpoint/2010/main" val="2240899875"/>
      </p:ext>
    </p:extLst>
  </p:cSld>
  <p:clrMapOvr>
    <a:masterClrMapping/>
  </p:clrMapOvr>
  <p:transition spd="slow">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Question</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2400" dirty="0">
                <a:latin typeface="+mj-lt"/>
              </a:rPr>
              <a:t>What do confidence intervals do?</a:t>
            </a:r>
          </a:p>
          <a:p>
            <a:pPr marL="109537" indent="0">
              <a:buNone/>
            </a:pPr>
            <a:endParaRPr lang="en-GB" sz="2400" dirty="0">
              <a:latin typeface="+mj-lt"/>
            </a:endParaRPr>
          </a:p>
          <a:p>
            <a:pPr marL="109537" indent="0">
              <a:buNone/>
            </a:pPr>
            <a:r>
              <a:rPr lang="en-GB" sz="2400" dirty="0">
                <a:latin typeface="+mj-lt"/>
              </a:rPr>
              <a:t>It is difficult to be certain how much of the progress score is down to the school and how much is down to the pupils.</a:t>
            </a:r>
          </a:p>
          <a:p>
            <a:pPr marL="109537" indent="0">
              <a:buNone/>
            </a:pPr>
            <a:endParaRPr lang="en-GB" sz="2400" dirty="0">
              <a:latin typeface="+mj-lt"/>
            </a:endParaRPr>
          </a:p>
          <a:p>
            <a:pPr marL="109537" indent="0">
              <a:buNone/>
            </a:pPr>
            <a:r>
              <a:rPr lang="en-GB" sz="2400" dirty="0">
                <a:latin typeface="+mj-lt"/>
              </a:rPr>
              <a:t>For example, the school may have scored higher with a different group of pupils or the pupils may have performed well at any school. </a:t>
            </a:r>
          </a:p>
          <a:p>
            <a:pPr marL="109537" indent="0">
              <a:buNone/>
            </a:pPr>
            <a:endParaRPr lang="en-GB" sz="2400" dirty="0">
              <a:latin typeface="+mj-lt"/>
            </a:endParaRPr>
          </a:p>
          <a:p>
            <a:pPr marL="109537" indent="0">
              <a:buNone/>
            </a:pPr>
            <a:r>
              <a:rPr lang="en-GB" sz="2400" dirty="0">
                <a:latin typeface="+mj-lt"/>
              </a:rPr>
              <a:t>The confidence interval reflects this uncertainty. If the confidence intervals for two schools overlap, then we can't say for certain that the two progress scores for these schools are significantly different.</a:t>
            </a:r>
          </a:p>
        </p:txBody>
      </p:sp>
    </p:spTree>
    <p:extLst>
      <p:ext uri="{BB962C8B-B14F-4D97-AF65-F5344CB8AC3E}">
        <p14:creationId xmlns:p14="http://schemas.microsoft.com/office/powerpoint/2010/main" val="196920559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467544" y="188640"/>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Value Added – Confidence Intervals</a:t>
            </a:r>
          </a:p>
        </p:txBody>
      </p:sp>
      <p:sp>
        <p:nvSpPr>
          <p:cNvPr id="5" name="Content Placeholder 6"/>
          <p:cNvSpPr txBox="1">
            <a:spLocks/>
          </p:cNvSpPr>
          <p:nvPr/>
        </p:nvSpPr>
        <p:spPr>
          <a:xfrm>
            <a:off x="179512" y="836712"/>
            <a:ext cx="4176464" cy="5760640"/>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400" dirty="0">
                <a:latin typeface="+mj-lt"/>
              </a:rPr>
              <a:t>Progress results are calculated for a school based on a specific cohort of pupils. A school may have been </a:t>
            </a:r>
            <a:r>
              <a:rPr lang="en-GB" sz="1400" b="1" dirty="0">
                <a:latin typeface="+mj-lt"/>
              </a:rPr>
              <a:t>just as effective</a:t>
            </a:r>
            <a:r>
              <a:rPr lang="en-GB" sz="1400" dirty="0">
                <a:latin typeface="+mj-lt"/>
              </a:rPr>
              <a:t>, but have performed differently with a different set of pupils. Similarly some pupils may be more likely to achieve high or low results independently of which school they attend. To account for this natural uncertainty 95% confidence intervals around progress scores are provided as a proxy for the range of scores within which each school’s underlying performance can be confidently said to lie. </a:t>
            </a:r>
          </a:p>
          <a:p>
            <a:endParaRPr lang="en-GB" sz="1400" dirty="0">
              <a:latin typeface="+mj-lt"/>
            </a:endParaRPr>
          </a:p>
          <a:p>
            <a:pPr>
              <a:buClrTx/>
            </a:pPr>
            <a:r>
              <a:rPr lang="en-GB" sz="1400" dirty="0">
                <a:latin typeface="+mj-lt"/>
              </a:rPr>
              <a:t>If lower bound is greater than zero the school has achieved greater than average progress compared to pupils with similar starting points nationally. </a:t>
            </a:r>
          </a:p>
          <a:p>
            <a:pPr>
              <a:buClrTx/>
            </a:pPr>
            <a:r>
              <a:rPr lang="en-GB" sz="1400" dirty="0">
                <a:latin typeface="+mj-lt"/>
              </a:rPr>
              <a:t>if the upper bound is below zero the school has made less than average progress. </a:t>
            </a:r>
          </a:p>
          <a:p>
            <a:pPr>
              <a:buClrTx/>
            </a:pPr>
            <a:r>
              <a:rPr lang="en-GB" sz="1400" dirty="0">
                <a:latin typeface="+mj-lt"/>
              </a:rPr>
              <a:t>Where a confidence interval overlaps zero, this means that the school’s progress score is not significantly different from the national average. </a:t>
            </a:r>
          </a:p>
          <a:p>
            <a:endParaRPr lang="en-GB" sz="1400" dirty="0">
              <a:latin typeface="+mj-lt"/>
            </a:endParaRPr>
          </a:p>
          <a:p>
            <a:pPr marL="109537" indent="0">
              <a:buNone/>
            </a:pPr>
            <a:r>
              <a:rPr lang="en-GB" sz="1400" dirty="0">
                <a:latin typeface="+mj-lt"/>
              </a:rPr>
              <a:t>Small cohorts tend to have wider confidence intervals. </a:t>
            </a:r>
          </a:p>
        </p:txBody>
      </p:sp>
      <p:pic>
        <p:nvPicPr>
          <p:cNvPr id="6" name="Picture 5"/>
          <p:cNvPicPr>
            <a:picLocks noChangeAspect="1"/>
          </p:cNvPicPr>
          <p:nvPr/>
        </p:nvPicPr>
        <p:blipFill>
          <a:blip r:embed="rId2"/>
          <a:stretch>
            <a:fillRect/>
          </a:stretch>
        </p:blipFill>
        <p:spPr>
          <a:xfrm>
            <a:off x="4355976" y="2325746"/>
            <a:ext cx="4680520" cy="3623534"/>
          </a:xfrm>
          <a:prstGeom prst="rect">
            <a:avLst/>
          </a:prstGeom>
        </p:spPr>
      </p:pic>
      <p:pic>
        <p:nvPicPr>
          <p:cNvPr id="3" name="Picture 2">
            <a:extLst>
              <a:ext uri="{FF2B5EF4-FFF2-40B4-BE49-F238E27FC236}">
                <a16:creationId xmlns:a16="http://schemas.microsoft.com/office/drawing/2014/main" xmlns="" id="{69D28596-15AE-4AF1-AED8-3A3A924A3D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850253"/>
            <a:ext cx="1872208" cy="1608929"/>
          </a:xfrm>
          <a:prstGeom prst="rect">
            <a:avLst/>
          </a:prstGeom>
        </p:spPr>
      </p:pic>
    </p:spTree>
    <p:extLst>
      <p:ext uri="{BB962C8B-B14F-4D97-AF65-F5344CB8AC3E}">
        <p14:creationId xmlns:p14="http://schemas.microsoft.com/office/powerpoint/2010/main" val="3686758025"/>
      </p:ext>
    </p:extLst>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39552" y="262608"/>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Primary Accountability - VA spread</a:t>
            </a:r>
          </a:p>
        </p:txBody>
      </p:sp>
      <p:pic>
        <p:nvPicPr>
          <p:cNvPr id="4" name="Picture 3">
            <a:extLst>
              <a:ext uri="{FF2B5EF4-FFF2-40B4-BE49-F238E27FC236}">
                <a16:creationId xmlns:a16="http://schemas.microsoft.com/office/drawing/2014/main" xmlns="" id="{54D4E6D9-FB69-474B-BB0A-D909858136D2}"/>
              </a:ext>
            </a:extLst>
          </p:cNvPr>
          <p:cNvPicPr>
            <a:picLocks noChangeAspect="1"/>
          </p:cNvPicPr>
          <p:nvPr/>
        </p:nvPicPr>
        <p:blipFill>
          <a:blip r:embed="rId2"/>
          <a:stretch>
            <a:fillRect/>
          </a:stretch>
        </p:blipFill>
        <p:spPr>
          <a:xfrm>
            <a:off x="1697562" y="764703"/>
            <a:ext cx="5250702" cy="4448269"/>
          </a:xfrm>
          <a:prstGeom prst="rect">
            <a:avLst/>
          </a:prstGeom>
        </p:spPr>
      </p:pic>
      <p:pic>
        <p:nvPicPr>
          <p:cNvPr id="5" name="Picture 4">
            <a:extLst>
              <a:ext uri="{FF2B5EF4-FFF2-40B4-BE49-F238E27FC236}">
                <a16:creationId xmlns:a16="http://schemas.microsoft.com/office/drawing/2014/main" xmlns="" id="{05E7027B-A4A8-46B7-B404-7FD0FF9C225B}"/>
              </a:ext>
            </a:extLst>
          </p:cNvPr>
          <p:cNvPicPr>
            <a:picLocks noChangeAspect="1"/>
          </p:cNvPicPr>
          <p:nvPr/>
        </p:nvPicPr>
        <p:blipFill>
          <a:blip r:embed="rId3"/>
          <a:stretch>
            <a:fillRect/>
          </a:stretch>
        </p:blipFill>
        <p:spPr>
          <a:xfrm>
            <a:off x="2195736" y="5345735"/>
            <a:ext cx="4376283" cy="1251617"/>
          </a:xfrm>
          <a:prstGeom prst="rect">
            <a:avLst/>
          </a:prstGeom>
        </p:spPr>
      </p:pic>
    </p:spTree>
    <p:extLst>
      <p:ext uri="{BB962C8B-B14F-4D97-AF65-F5344CB8AC3E}">
        <p14:creationId xmlns:p14="http://schemas.microsoft.com/office/powerpoint/2010/main" val="2788074060"/>
      </p:ext>
    </p:extLst>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39552"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Progress measures</a:t>
            </a:r>
          </a:p>
        </p:txBody>
      </p:sp>
      <p:pic>
        <p:nvPicPr>
          <p:cNvPr id="2" name="Picture 1">
            <a:extLst>
              <a:ext uri="{FF2B5EF4-FFF2-40B4-BE49-F238E27FC236}">
                <a16:creationId xmlns:a16="http://schemas.microsoft.com/office/drawing/2014/main" xmlns="" id="{37072313-63BE-4696-AAE6-C774B03333F9}"/>
              </a:ext>
            </a:extLst>
          </p:cNvPr>
          <p:cNvPicPr>
            <a:picLocks noChangeAspect="1"/>
          </p:cNvPicPr>
          <p:nvPr/>
        </p:nvPicPr>
        <p:blipFill>
          <a:blip r:embed="rId2"/>
          <a:stretch>
            <a:fillRect/>
          </a:stretch>
        </p:blipFill>
        <p:spPr>
          <a:xfrm>
            <a:off x="743961" y="1268760"/>
            <a:ext cx="7528475" cy="4248472"/>
          </a:xfrm>
          <a:prstGeom prst="rect">
            <a:avLst/>
          </a:prstGeom>
        </p:spPr>
      </p:pic>
      <p:sp>
        <p:nvSpPr>
          <p:cNvPr id="3" name="TextBox 2">
            <a:extLst>
              <a:ext uri="{FF2B5EF4-FFF2-40B4-BE49-F238E27FC236}">
                <a16:creationId xmlns:a16="http://schemas.microsoft.com/office/drawing/2014/main" xmlns="" id="{46AA4FBD-A633-4A66-9624-98749CA90955}"/>
              </a:ext>
            </a:extLst>
          </p:cNvPr>
          <p:cNvSpPr txBox="1"/>
          <p:nvPr/>
        </p:nvSpPr>
        <p:spPr>
          <a:xfrm>
            <a:off x="827584" y="5805264"/>
            <a:ext cx="7704856" cy="738664"/>
          </a:xfrm>
          <a:prstGeom prst="rect">
            <a:avLst/>
          </a:prstGeom>
          <a:noFill/>
        </p:spPr>
        <p:txBody>
          <a:bodyPr wrap="square" rtlCol="0">
            <a:spAutoFit/>
          </a:bodyPr>
          <a:lstStyle/>
          <a:p>
            <a:r>
              <a:rPr lang="en-GB" sz="1400" dirty="0">
                <a:solidFill>
                  <a:schemeClr val="tx1"/>
                </a:solidFill>
                <a:latin typeface="+mj-lt"/>
              </a:rPr>
              <a:t>Self evaluation conclusion required on Headline Measure – “ Progress for this Y6 cohort was broadly in line with national averages from similar start points in each subject with strongest progress in maths at +1.”</a:t>
            </a:r>
          </a:p>
        </p:txBody>
      </p:sp>
    </p:spTree>
    <p:extLst>
      <p:ext uri="{BB962C8B-B14F-4D97-AF65-F5344CB8AC3E}">
        <p14:creationId xmlns:p14="http://schemas.microsoft.com/office/powerpoint/2010/main" val="2492847568"/>
      </p:ext>
    </p:extLst>
  </p:cSld>
  <p:clrMapOvr>
    <a:masterClrMapping/>
  </p:clrMapOvr>
  <p:transition spd="slow">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Explore data in detail</a:t>
            </a:r>
          </a:p>
        </p:txBody>
      </p:sp>
      <p:pic>
        <p:nvPicPr>
          <p:cNvPr id="3" name="Picture 2">
            <a:extLst>
              <a:ext uri="{FF2B5EF4-FFF2-40B4-BE49-F238E27FC236}">
                <a16:creationId xmlns:a16="http://schemas.microsoft.com/office/drawing/2014/main" xmlns="" id="{2B4CDC41-D8EE-4034-9F21-6B2EEDDAAC05}"/>
              </a:ext>
            </a:extLst>
          </p:cNvPr>
          <p:cNvPicPr>
            <a:picLocks noChangeAspect="1"/>
          </p:cNvPicPr>
          <p:nvPr/>
        </p:nvPicPr>
        <p:blipFill>
          <a:blip r:embed="rId2"/>
          <a:stretch>
            <a:fillRect/>
          </a:stretch>
        </p:blipFill>
        <p:spPr>
          <a:xfrm>
            <a:off x="827584" y="1052736"/>
            <a:ext cx="7706350" cy="4464496"/>
          </a:xfrm>
          <a:prstGeom prst="rect">
            <a:avLst/>
          </a:prstGeom>
        </p:spPr>
      </p:pic>
      <p:sp>
        <p:nvSpPr>
          <p:cNvPr id="4" name="TextBox 3">
            <a:extLst>
              <a:ext uri="{FF2B5EF4-FFF2-40B4-BE49-F238E27FC236}">
                <a16:creationId xmlns:a16="http://schemas.microsoft.com/office/drawing/2014/main" xmlns="" id="{A81F6994-3A92-4138-BAD6-F1C82059EA88}"/>
              </a:ext>
            </a:extLst>
          </p:cNvPr>
          <p:cNvSpPr txBox="1"/>
          <p:nvPr/>
        </p:nvSpPr>
        <p:spPr>
          <a:xfrm>
            <a:off x="971600" y="5877272"/>
            <a:ext cx="7671908" cy="307777"/>
          </a:xfrm>
          <a:prstGeom prst="rect">
            <a:avLst/>
          </a:prstGeom>
          <a:noFill/>
        </p:spPr>
        <p:txBody>
          <a:bodyPr wrap="none" rtlCol="0">
            <a:spAutoFit/>
          </a:bodyPr>
          <a:lstStyle/>
          <a:p>
            <a:r>
              <a:rPr lang="en-GB" sz="1400" dirty="0">
                <a:solidFill>
                  <a:schemeClr val="tx1"/>
                </a:solidFill>
                <a:latin typeface="+mj-lt"/>
              </a:rPr>
              <a:t>Filters available : Gender, Disadvantaged, SEN, On roll Y5&amp;6, First Language, Prior Attainment, Ethnicity</a:t>
            </a:r>
          </a:p>
        </p:txBody>
      </p:sp>
    </p:spTree>
    <p:extLst>
      <p:ext uri="{BB962C8B-B14F-4D97-AF65-F5344CB8AC3E}">
        <p14:creationId xmlns:p14="http://schemas.microsoft.com/office/powerpoint/2010/main" val="4236474471"/>
      </p:ext>
    </p:extLst>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Explore data in detail</a:t>
            </a:r>
          </a:p>
        </p:txBody>
      </p:sp>
      <p:pic>
        <p:nvPicPr>
          <p:cNvPr id="2" name="Picture 1">
            <a:extLst>
              <a:ext uri="{FF2B5EF4-FFF2-40B4-BE49-F238E27FC236}">
                <a16:creationId xmlns:a16="http://schemas.microsoft.com/office/drawing/2014/main" xmlns="" id="{ED6FCBF2-5EBD-45D5-9C15-48CA7AF915BC}"/>
              </a:ext>
            </a:extLst>
          </p:cNvPr>
          <p:cNvPicPr>
            <a:picLocks noChangeAspect="1"/>
          </p:cNvPicPr>
          <p:nvPr/>
        </p:nvPicPr>
        <p:blipFill>
          <a:blip r:embed="rId2"/>
          <a:stretch>
            <a:fillRect/>
          </a:stretch>
        </p:blipFill>
        <p:spPr>
          <a:xfrm>
            <a:off x="613939" y="1052736"/>
            <a:ext cx="8001766" cy="936104"/>
          </a:xfrm>
          <a:prstGeom prst="rect">
            <a:avLst/>
          </a:prstGeom>
        </p:spPr>
      </p:pic>
      <p:pic>
        <p:nvPicPr>
          <p:cNvPr id="3" name="Picture 2">
            <a:extLst>
              <a:ext uri="{FF2B5EF4-FFF2-40B4-BE49-F238E27FC236}">
                <a16:creationId xmlns:a16="http://schemas.microsoft.com/office/drawing/2014/main" xmlns="" id="{0D750EE7-0E73-497E-B2A3-04F0109B5855}"/>
              </a:ext>
            </a:extLst>
          </p:cNvPr>
          <p:cNvPicPr>
            <a:picLocks noChangeAspect="1"/>
          </p:cNvPicPr>
          <p:nvPr/>
        </p:nvPicPr>
        <p:blipFill>
          <a:blip r:embed="rId3"/>
          <a:stretch>
            <a:fillRect/>
          </a:stretch>
        </p:blipFill>
        <p:spPr>
          <a:xfrm>
            <a:off x="685947" y="1988840"/>
            <a:ext cx="7848872" cy="3653133"/>
          </a:xfrm>
          <a:prstGeom prst="rect">
            <a:avLst/>
          </a:prstGeom>
        </p:spPr>
      </p:pic>
    </p:spTree>
    <p:extLst>
      <p:ext uri="{BB962C8B-B14F-4D97-AF65-F5344CB8AC3E}">
        <p14:creationId xmlns:p14="http://schemas.microsoft.com/office/powerpoint/2010/main" val="4090311541"/>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the Purpose</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DfE objectives:</a:t>
            </a:r>
          </a:p>
          <a:p>
            <a:pPr>
              <a:buClrTx/>
            </a:pPr>
            <a:r>
              <a:rPr lang="en-GB" sz="1800" dirty="0">
                <a:latin typeface="+mj-lt"/>
              </a:rPr>
              <a:t>Drive up standards through common metrics across the system based on headline accountability measures</a:t>
            </a:r>
          </a:p>
          <a:p>
            <a:pPr>
              <a:buClrTx/>
            </a:pPr>
            <a:r>
              <a:rPr lang="en-GB" sz="1800" dirty="0">
                <a:latin typeface="+mj-lt"/>
              </a:rPr>
              <a:t>Encourage use of data by HT, Teachers and Governors to drive up performance by presenting it in accessible ways that enables them to quickly identify problems, areas of concern and potential best practice</a:t>
            </a:r>
          </a:p>
          <a:p>
            <a:pPr>
              <a:buClrTx/>
            </a:pPr>
            <a:r>
              <a:rPr lang="en-GB" sz="1800" dirty="0">
                <a:latin typeface="+mj-lt"/>
              </a:rPr>
              <a:t>Ensure that all schools use data and that it is well presented</a:t>
            </a:r>
          </a:p>
          <a:p>
            <a:pPr>
              <a:buClrTx/>
            </a:pPr>
            <a:r>
              <a:rPr lang="en-GB" sz="1800" dirty="0">
                <a:latin typeface="+mj-lt"/>
              </a:rPr>
              <a:t>Move perception of performance data to one of it supporting school improvement in its own right not just through discussions with Ofsted</a:t>
            </a:r>
          </a:p>
          <a:p>
            <a:pPr>
              <a:buClrTx/>
            </a:pPr>
            <a:r>
              <a:rPr lang="en-GB" sz="1800" dirty="0">
                <a:latin typeface="+mj-lt"/>
              </a:rPr>
              <a:t>Further enable the market to continue developing services that use data to drive school improvement</a:t>
            </a:r>
          </a:p>
          <a:p>
            <a:pPr>
              <a:buClrTx/>
            </a:pPr>
            <a:r>
              <a:rPr lang="en-GB" sz="1800" dirty="0">
                <a:latin typeface="+mj-lt"/>
              </a:rPr>
              <a:t>Improve the level of confidentiality offered to pupil data</a:t>
            </a:r>
          </a:p>
          <a:p>
            <a:endParaRPr lang="en-GB" sz="1800" dirty="0">
              <a:latin typeface="+mj-lt"/>
            </a:endParaRPr>
          </a:p>
          <a:p>
            <a:pPr marL="109537" indent="0">
              <a:buNone/>
            </a:pPr>
            <a:endParaRPr lang="en-GB" sz="1800" dirty="0">
              <a:latin typeface="+mj-lt"/>
            </a:endParaRPr>
          </a:p>
        </p:txBody>
      </p:sp>
    </p:spTree>
    <p:extLst>
      <p:ext uri="{BB962C8B-B14F-4D97-AF65-F5344CB8AC3E}">
        <p14:creationId xmlns:p14="http://schemas.microsoft.com/office/powerpoint/2010/main" val="3162526295"/>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Pupil breakdown</a:t>
            </a:r>
          </a:p>
        </p:txBody>
      </p:sp>
      <p:pic>
        <p:nvPicPr>
          <p:cNvPr id="2" name="Picture 1">
            <a:extLst>
              <a:ext uri="{FF2B5EF4-FFF2-40B4-BE49-F238E27FC236}">
                <a16:creationId xmlns:a16="http://schemas.microsoft.com/office/drawing/2014/main" xmlns="" id="{A09D0D36-3E94-444A-8518-45609784D971}"/>
              </a:ext>
            </a:extLst>
          </p:cNvPr>
          <p:cNvPicPr>
            <a:picLocks noChangeAspect="1"/>
          </p:cNvPicPr>
          <p:nvPr/>
        </p:nvPicPr>
        <p:blipFill>
          <a:blip r:embed="rId2"/>
          <a:stretch>
            <a:fillRect/>
          </a:stretch>
        </p:blipFill>
        <p:spPr>
          <a:xfrm>
            <a:off x="1331640" y="1129093"/>
            <a:ext cx="6305843" cy="5036211"/>
          </a:xfrm>
          <a:prstGeom prst="rect">
            <a:avLst/>
          </a:prstGeom>
        </p:spPr>
      </p:pic>
      <p:cxnSp>
        <p:nvCxnSpPr>
          <p:cNvPr id="4" name="Straight Connector 3">
            <a:extLst>
              <a:ext uri="{FF2B5EF4-FFF2-40B4-BE49-F238E27FC236}">
                <a16:creationId xmlns:a16="http://schemas.microsoft.com/office/drawing/2014/main" xmlns="" id="{BB177D9D-4EBA-4456-902D-208B90F4FE2D}"/>
              </a:ext>
            </a:extLst>
          </p:cNvPr>
          <p:cNvCxnSpPr/>
          <p:nvPr/>
        </p:nvCxnSpPr>
        <p:spPr>
          <a:xfrm flipV="1">
            <a:off x="5292080" y="1484784"/>
            <a:ext cx="0" cy="4176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5017216E-A0C4-451D-91AB-A6A1B41FFEC3}"/>
              </a:ext>
            </a:extLst>
          </p:cNvPr>
          <p:cNvCxnSpPr/>
          <p:nvPr/>
        </p:nvCxnSpPr>
        <p:spPr>
          <a:xfrm flipV="1">
            <a:off x="4572000" y="1484784"/>
            <a:ext cx="0" cy="4176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D65C439E-79E1-4254-89B8-9C5370564BE1}"/>
              </a:ext>
            </a:extLst>
          </p:cNvPr>
          <p:cNvCxnSpPr/>
          <p:nvPr/>
        </p:nvCxnSpPr>
        <p:spPr>
          <a:xfrm flipV="1">
            <a:off x="5940152" y="1484784"/>
            <a:ext cx="0" cy="4176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F44D1D35-84DC-47FC-907C-CFBC948A58AC}"/>
              </a:ext>
            </a:extLst>
          </p:cNvPr>
          <p:cNvSpPr txBox="1"/>
          <p:nvPr/>
        </p:nvSpPr>
        <p:spPr>
          <a:xfrm>
            <a:off x="2456524" y="6217567"/>
            <a:ext cx="4635756" cy="307777"/>
          </a:xfrm>
          <a:prstGeom prst="rect">
            <a:avLst/>
          </a:prstGeom>
          <a:noFill/>
        </p:spPr>
        <p:txBody>
          <a:bodyPr wrap="none" rtlCol="0">
            <a:spAutoFit/>
          </a:bodyPr>
          <a:lstStyle/>
          <a:p>
            <a:r>
              <a:rPr lang="en-GB" sz="1400" dirty="0">
                <a:solidFill>
                  <a:schemeClr val="tx1"/>
                </a:solidFill>
                <a:latin typeface="+mj-lt"/>
              </a:rPr>
              <a:t>Filters available : Gender, Disadvantaged, SEN, First Language</a:t>
            </a:r>
          </a:p>
        </p:txBody>
      </p:sp>
    </p:spTree>
    <p:extLst>
      <p:ext uri="{BB962C8B-B14F-4D97-AF65-F5344CB8AC3E}">
        <p14:creationId xmlns:p14="http://schemas.microsoft.com/office/powerpoint/2010/main" val="2454728465"/>
      </p:ext>
    </p:extLst>
  </p:cSld>
  <p:clrMapOvr>
    <a:masterClrMapping/>
  </p:clrMapOvr>
  <p:transition spd="slow">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 RWM</a:t>
            </a:r>
          </a:p>
        </p:txBody>
      </p:sp>
      <p:pic>
        <p:nvPicPr>
          <p:cNvPr id="2" name="Picture 1">
            <a:extLst>
              <a:ext uri="{FF2B5EF4-FFF2-40B4-BE49-F238E27FC236}">
                <a16:creationId xmlns:a16="http://schemas.microsoft.com/office/drawing/2014/main" xmlns="" id="{D2DAFE1E-38F1-41AB-BA88-EA6B422D72F2}"/>
              </a:ext>
            </a:extLst>
          </p:cNvPr>
          <p:cNvPicPr>
            <a:picLocks noChangeAspect="1"/>
          </p:cNvPicPr>
          <p:nvPr/>
        </p:nvPicPr>
        <p:blipFill>
          <a:blip r:embed="rId2"/>
          <a:stretch>
            <a:fillRect/>
          </a:stretch>
        </p:blipFill>
        <p:spPr>
          <a:xfrm>
            <a:off x="1655676" y="1229483"/>
            <a:ext cx="5796644" cy="4215741"/>
          </a:xfrm>
          <a:prstGeom prst="rect">
            <a:avLst/>
          </a:prstGeom>
        </p:spPr>
      </p:pic>
      <p:sp>
        <p:nvSpPr>
          <p:cNvPr id="4" name="TextBox 3">
            <a:extLst>
              <a:ext uri="{FF2B5EF4-FFF2-40B4-BE49-F238E27FC236}">
                <a16:creationId xmlns:a16="http://schemas.microsoft.com/office/drawing/2014/main" xmlns="" id="{9AE19BC3-656B-4871-93B3-B2A5EFB7E62B}"/>
              </a:ext>
            </a:extLst>
          </p:cNvPr>
          <p:cNvSpPr txBox="1"/>
          <p:nvPr/>
        </p:nvSpPr>
        <p:spPr>
          <a:xfrm>
            <a:off x="827584" y="5805264"/>
            <a:ext cx="7704856" cy="738664"/>
          </a:xfrm>
          <a:prstGeom prst="rect">
            <a:avLst/>
          </a:prstGeom>
          <a:noFill/>
        </p:spPr>
        <p:txBody>
          <a:bodyPr wrap="square" rtlCol="0">
            <a:spAutoFit/>
          </a:bodyPr>
          <a:lstStyle/>
          <a:p>
            <a:r>
              <a:rPr lang="en-GB" sz="1400" dirty="0">
                <a:solidFill>
                  <a:schemeClr val="tx1"/>
                </a:solidFill>
                <a:latin typeface="+mj-lt"/>
              </a:rPr>
              <a:t>Self evaluation conclusion required on Headline Measure – “ A majority (55%) of pupils were well prepared for their move to secondary, with an above average proportion (7%) working at the higher level.”</a:t>
            </a:r>
          </a:p>
        </p:txBody>
      </p:sp>
    </p:spTree>
    <p:extLst>
      <p:ext uri="{BB962C8B-B14F-4D97-AF65-F5344CB8AC3E}">
        <p14:creationId xmlns:p14="http://schemas.microsoft.com/office/powerpoint/2010/main" val="2379939262"/>
      </p:ext>
    </p:extLst>
  </p:cSld>
  <p:clrMapOvr>
    <a:masterClrMapping/>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Ready for move to secondary</a:t>
            </a:r>
          </a:p>
        </p:txBody>
      </p:sp>
      <p:pic>
        <p:nvPicPr>
          <p:cNvPr id="1026" name="img753539" descr="cid:9905daad-4c60-4309-9337-4b0a0b8ef8fd">
            <a:extLst>
              <a:ext uri="{FF2B5EF4-FFF2-40B4-BE49-F238E27FC236}">
                <a16:creationId xmlns:a16="http://schemas.microsoft.com/office/drawing/2014/main" xmlns="" id="{A7D3B18F-C418-4B37-97EF-7506F430111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75656" y="1029839"/>
            <a:ext cx="6201287" cy="2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A3AB6AB0-7C9E-49D5-B61B-49F8BBC9BED2}"/>
              </a:ext>
            </a:extLst>
          </p:cNvPr>
          <p:cNvSpPr txBox="1"/>
          <p:nvPr/>
        </p:nvSpPr>
        <p:spPr>
          <a:xfrm>
            <a:off x="2339752" y="4293096"/>
            <a:ext cx="3864346" cy="1169551"/>
          </a:xfrm>
          <a:prstGeom prst="rect">
            <a:avLst/>
          </a:prstGeom>
          <a:noFill/>
        </p:spPr>
        <p:txBody>
          <a:bodyPr wrap="square" rtlCol="0">
            <a:spAutoFit/>
          </a:bodyPr>
          <a:lstStyle/>
          <a:p>
            <a:r>
              <a:rPr lang="en-GB" sz="1400" dirty="0">
                <a:solidFill>
                  <a:schemeClr val="tx1"/>
                </a:solidFill>
                <a:latin typeface="+mj-lt"/>
              </a:rPr>
              <a:t>Descriptors used by Ofsted in previous handbook</a:t>
            </a:r>
          </a:p>
          <a:p>
            <a:endParaRPr lang="en-GB" sz="1400" dirty="0">
              <a:solidFill>
                <a:schemeClr val="tx1"/>
              </a:solidFill>
              <a:latin typeface="+mj-lt"/>
            </a:endParaRPr>
          </a:p>
          <a:p>
            <a:r>
              <a:rPr lang="en-GB" sz="1400" dirty="0">
                <a:solidFill>
                  <a:schemeClr val="tx1"/>
                </a:solidFill>
                <a:latin typeface="+mj-lt"/>
              </a:rPr>
              <a:t>As good a way as any of describing the proportion at expected in RWM and so ready for a move to secondary school </a:t>
            </a:r>
          </a:p>
        </p:txBody>
      </p:sp>
    </p:spTree>
    <p:extLst>
      <p:ext uri="{BB962C8B-B14F-4D97-AF65-F5344CB8AC3E}">
        <p14:creationId xmlns:p14="http://schemas.microsoft.com/office/powerpoint/2010/main" val="3847886975"/>
      </p:ext>
    </p:extLst>
  </p:cSld>
  <p:clrMapOvr>
    <a:masterClrMapping/>
  </p:clrMapOvr>
  <p:transition spd="slow">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Scaled Scores</a:t>
            </a:r>
          </a:p>
        </p:txBody>
      </p:sp>
      <p:pic>
        <p:nvPicPr>
          <p:cNvPr id="2" name="Picture 1">
            <a:extLst>
              <a:ext uri="{FF2B5EF4-FFF2-40B4-BE49-F238E27FC236}">
                <a16:creationId xmlns:a16="http://schemas.microsoft.com/office/drawing/2014/main" xmlns="" id="{EB05D46E-A124-40F2-AFD5-7793DC3B60B5}"/>
              </a:ext>
            </a:extLst>
          </p:cNvPr>
          <p:cNvPicPr>
            <a:picLocks noChangeAspect="1"/>
          </p:cNvPicPr>
          <p:nvPr/>
        </p:nvPicPr>
        <p:blipFill>
          <a:blip r:embed="rId2"/>
          <a:stretch>
            <a:fillRect/>
          </a:stretch>
        </p:blipFill>
        <p:spPr>
          <a:xfrm>
            <a:off x="1737108" y="1063447"/>
            <a:ext cx="5688632" cy="4062580"/>
          </a:xfrm>
          <a:prstGeom prst="rect">
            <a:avLst/>
          </a:prstGeom>
        </p:spPr>
      </p:pic>
      <p:sp>
        <p:nvSpPr>
          <p:cNvPr id="4" name="TextBox 3">
            <a:extLst>
              <a:ext uri="{FF2B5EF4-FFF2-40B4-BE49-F238E27FC236}">
                <a16:creationId xmlns:a16="http://schemas.microsoft.com/office/drawing/2014/main" xmlns="" id="{1F0D6707-98E8-4B5F-9780-93FC29C162DD}"/>
              </a:ext>
            </a:extLst>
          </p:cNvPr>
          <p:cNvSpPr txBox="1"/>
          <p:nvPr/>
        </p:nvSpPr>
        <p:spPr>
          <a:xfrm>
            <a:off x="827584" y="5445224"/>
            <a:ext cx="7704856" cy="523220"/>
          </a:xfrm>
          <a:prstGeom prst="rect">
            <a:avLst/>
          </a:prstGeom>
          <a:noFill/>
        </p:spPr>
        <p:txBody>
          <a:bodyPr wrap="square" rtlCol="0">
            <a:spAutoFit/>
          </a:bodyPr>
          <a:lstStyle/>
          <a:p>
            <a:r>
              <a:rPr lang="en-GB" sz="1400" dirty="0">
                <a:solidFill>
                  <a:schemeClr val="tx1"/>
                </a:solidFill>
                <a:latin typeface="+mj-lt"/>
              </a:rPr>
              <a:t>Self evaluation conclusion required on Headline Measure – “ The average scaled scores in reading and maths were close to national levels, reading just below and maths just above.”</a:t>
            </a:r>
          </a:p>
        </p:txBody>
      </p:sp>
    </p:spTree>
    <p:extLst>
      <p:ext uri="{BB962C8B-B14F-4D97-AF65-F5344CB8AC3E}">
        <p14:creationId xmlns:p14="http://schemas.microsoft.com/office/powerpoint/2010/main" val="3007853227"/>
      </p:ext>
    </p:extLst>
  </p:cSld>
  <p:clrMapOvr>
    <a:masterClrMapping/>
  </p:clrMapOvr>
  <p:transition spd="slow">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Pupil Breakdown</a:t>
            </a:r>
          </a:p>
        </p:txBody>
      </p:sp>
      <p:pic>
        <p:nvPicPr>
          <p:cNvPr id="2" name="Picture 1">
            <a:extLst>
              <a:ext uri="{FF2B5EF4-FFF2-40B4-BE49-F238E27FC236}">
                <a16:creationId xmlns:a16="http://schemas.microsoft.com/office/drawing/2014/main" xmlns="" id="{0E1BFF01-F686-45F5-A410-774DDC5886EB}"/>
              </a:ext>
            </a:extLst>
          </p:cNvPr>
          <p:cNvPicPr>
            <a:picLocks noChangeAspect="1"/>
          </p:cNvPicPr>
          <p:nvPr/>
        </p:nvPicPr>
        <p:blipFill>
          <a:blip r:embed="rId2"/>
          <a:stretch>
            <a:fillRect/>
          </a:stretch>
        </p:blipFill>
        <p:spPr>
          <a:xfrm>
            <a:off x="1665100" y="1196751"/>
            <a:ext cx="5832648" cy="4714395"/>
          </a:xfrm>
          <a:prstGeom prst="rect">
            <a:avLst/>
          </a:prstGeom>
        </p:spPr>
      </p:pic>
      <p:sp>
        <p:nvSpPr>
          <p:cNvPr id="4" name="TextBox 3">
            <a:extLst>
              <a:ext uri="{FF2B5EF4-FFF2-40B4-BE49-F238E27FC236}">
                <a16:creationId xmlns:a16="http://schemas.microsoft.com/office/drawing/2014/main" xmlns="" id="{40277750-AE8C-4847-B5B2-BDACBE9D819D}"/>
              </a:ext>
            </a:extLst>
          </p:cNvPr>
          <p:cNvSpPr txBox="1"/>
          <p:nvPr/>
        </p:nvSpPr>
        <p:spPr>
          <a:xfrm>
            <a:off x="2456524" y="6021288"/>
            <a:ext cx="4635756" cy="646331"/>
          </a:xfrm>
          <a:prstGeom prst="rect">
            <a:avLst/>
          </a:prstGeom>
          <a:noFill/>
        </p:spPr>
        <p:txBody>
          <a:bodyPr wrap="none" rtlCol="0">
            <a:spAutoFit/>
          </a:bodyPr>
          <a:lstStyle/>
          <a:p>
            <a:r>
              <a:rPr lang="en-GB" sz="1400" dirty="0">
                <a:solidFill>
                  <a:schemeClr val="tx1"/>
                </a:solidFill>
                <a:latin typeface="+mj-lt"/>
              </a:rPr>
              <a:t>Filters available : Gender, Disadvantaged, SEN, First Language</a:t>
            </a:r>
          </a:p>
          <a:p>
            <a:endParaRPr lang="en-GB" sz="800" dirty="0">
              <a:solidFill>
                <a:schemeClr val="tx1"/>
              </a:solidFill>
              <a:latin typeface="+mj-lt"/>
            </a:endParaRPr>
          </a:p>
          <a:p>
            <a:r>
              <a:rPr lang="en-GB" sz="1400" dirty="0">
                <a:solidFill>
                  <a:schemeClr val="tx1"/>
                </a:solidFill>
                <a:latin typeface="+mj-lt"/>
              </a:rPr>
              <a:t>Start points can be changed to subject specific</a:t>
            </a:r>
          </a:p>
        </p:txBody>
      </p:sp>
    </p:spTree>
    <p:extLst>
      <p:ext uri="{BB962C8B-B14F-4D97-AF65-F5344CB8AC3E}">
        <p14:creationId xmlns:p14="http://schemas.microsoft.com/office/powerpoint/2010/main" val="3811473602"/>
      </p:ext>
    </p:extLst>
  </p:cSld>
  <p:clrMapOvr>
    <a:masterClrMapping/>
  </p:clrMapOvr>
  <p:transitio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Question</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2400" dirty="0">
                <a:latin typeface="+mj-lt"/>
              </a:rPr>
              <a:t>Which children are included in the disadvantaged group?</a:t>
            </a:r>
          </a:p>
          <a:p>
            <a:pPr marL="109537" indent="0">
              <a:buNone/>
            </a:pPr>
            <a:endParaRPr lang="en-GB" sz="2400" dirty="0">
              <a:latin typeface="+mj-lt"/>
            </a:endParaRPr>
          </a:p>
          <a:p>
            <a:pPr marL="109537" indent="0">
              <a:buNone/>
            </a:pPr>
            <a:r>
              <a:rPr lang="en-GB" sz="2400" dirty="0">
                <a:latin typeface="+mj-lt"/>
              </a:rPr>
              <a:t>Pupils may be defined as disadvantaged if:</a:t>
            </a:r>
          </a:p>
          <a:p>
            <a:pPr>
              <a:buClrTx/>
            </a:pPr>
            <a:r>
              <a:rPr lang="en-GB" sz="2400" dirty="0">
                <a:latin typeface="+mj-lt"/>
              </a:rPr>
              <a:t>they are known to have been eligible for free school meals in the past 6 years, or</a:t>
            </a:r>
          </a:p>
          <a:p>
            <a:pPr>
              <a:buClrTx/>
            </a:pPr>
            <a:r>
              <a:rPr lang="en-GB" sz="2400" dirty="0">
                <a:latin typeface="+mj-lt"/>
              </a:rPr>
              <a:t>they are recorded as having been looked after for at least one day, or </a:t>
            </a:r>
          </a:p>
          <a:p>
            <a:pPr>
              <a:buClrTx/>
            </a:pPr>
            <a:r>
              <a:rPr lang="en-GB" sz="2400" dirty="0">
                <a:latin typeface="+mj-lt"/>
              </a:rPr>
              <a:t>they are recorded as having been adopted from care </a:t>
            </a:r>
          </a:p>
        </p:txBody>
      </p:sp>
    </p:spTree>
    <p:extLst>
      <p:ext uri="{BB962C8B-B14F-4D97-AF65-F5344CB8AC3E}">
        <p14:creationId xmlns:p14="http://schemas.microsoft.com/office/powerpoint/2010/main" val="340688827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Disadvantaged</a:t>
            </a:r>
          </a:p>
        </p:txBody>
      </p:sp>
      <p:pic>
        <p:nvPicPr>
          <p:cNvPr id="2" name="Picture 1">
            <a:extLst>
              <a:ext uri="{FF2B5EF4-FFF2-40B4-BE49-F238E27FC236}">
                <a16:creationId xmlns:a16="http://schemas.microsoft.com/office/drawing/2014/main" xmlns="" id="{81589F26-DBA7-441E-A917-A91015F23F3A}"/>
              </a:ext>
            </a:extLst>
          </p:cNvPr>
          <p:cNvPicPr>
            <a:picLocks noChangeAspect="1"/>
          </p:cNvPicPr>
          <p:nvPr/>
        </p:nvPicPr>
        <p:blipFill>
          <a:blip r:embed="rId2"/>
          <a:stretch>
            <a:fillRect/>
          </a:stretch>
        </p:blipFill>
        <p:spPr>
          <a:xfrm>
            <a:off x="1673388" y="1124744"/>
            <a:ext cx="5829676" cy="1830998"/>
          </a:xfrm>
          <a:prstGeom prst="rect">
            <a:avLst/>
          </a:prstGeom>
        </p:spPr>
      </p:pic>
      <p:pic>
        <p:nvPicPr>
          <p:cNvPr id="3" name="Picture 2">
            <a:extLst>
              <a:ext uri="{FF2B5EF4-FFF2-40B4-BE49-F238E27FC236}">
                <a16:creationId xmlns:a16="http://schemas.microsoft.com/office/drawing/2014/main" xmlns="" id="{D5FC3A51-DD67-4DD4-9AAD-F3DACE13BBA8}"/>
              </a:ext>
            </a:extLst>
          </p:cNvPr>
          <p:cNvPicPr>
            <a:picLocks noChangeAspect="1"/>
          </p:cNvPicPr>
          <p:nvPr/>
        </p:nvPicPr>
        <p:blipFill>
          <a:blip r:embed="rId3"/>
          <a:stretch>
            <a:fillRect/>
          </a:stretch>
        </p:blipFill>
        <p:spPr>
          <a:xfrm>
            <a:off x="2057036" y="3140968"/>
            <a:ext cx="5015392" cy="2690549"/>
          </a:xfrm>
          <a:prstGeom prst="rect">
            <a:avLst/>
          </a:prstGeom>
        </p:spPr>
      </p:pic>
    </p:spTree>
    <p:extLst>
      <p:ext uri="{BB962C8B-B14F-4D97-AF65-F5344CB8AC3E}">
        <p14:creationId xmlns:p14="http://schemas.microsoft.com/office/powerpoint/2010/main" val="4240544058"/>
      </p:ext>
    </p:extLst>
  </p:cSld>
  <p:clrMapOvr>
    <a:masterClrMapping/>
  </p:clrMapOvr>
  <p:transition spd="slow">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Disadvantaged</a:t>
            </a:r>
          </a:p>
        </p:txBody>
      </p:sp>
      <p:pic>
        <p:nvPicPr>
          <p:cNvPr id="2" name="Picture 1">
            <a:extLst>
              <a:ext uri="{FF2B5EF4-FFF2-40B4-BE49-F238E27FC236}">
                <a16:creationId xmlns:a16="http://schemas.microsoft.com/office/drawing/2014/main" xmlns="" id="{33B68AE3-6D3D-41CA-BCD7-F53863FE8907}"/>
              </a:ext>
            </a:extLst>
          </p:cNvPr>
          <p:cNvPicPr>
            <a:picLocks noChangeAspect="1"/>
          </p:cNvPicPr>
          <p:nvPr/>
        </p:nvPicPr>
        <p:blipFill>
          <a:blip r:embed="rId2"/>
          <a:stretch>
            <a:fillRect/>
          </a:stretch>
        </p:blipFill>
        <p:spPr>
          <a:xfrm>
            <a:off x="1523984" y="1196752"/>
            <a:ext cx="6120680" cy="1630078"/>
          </a:xfrm>
          <a:prstGeom prst="rect">
            <a:avLst/>
          </a:prstGeom>
        </p:spPr>
      </p:pic>
      <p:pic>
        <p:nvPicPr>
          <p:cNvPr id="3" name="Picture 2">
            <a:extLst>
              <a:ext uri="{FF2B5EF4-FFF2-40B4-BE49-F238E27FC236}">
                <a16:creationId xmlns:a16="http://schemas.microsoft.com/office/drawing/2014/main" xmlns="" id="{1FF80E17-4986-4BC0-9270-DACBC52110A6}"/>
              </a:ext>
            </a:extLst>
          </p:cNvPr>
          <p:cNvPicPr>
            <a:picLocks noChangeAspect="1"/>
          </p:cNvPicPr>
          <p:nvPr/>
        </p:nvPicPr>
        <p:blipFill>
          <a:blip r:embed="rId3"/>
          <a:stretch>
            <a:fillRect/>
          </a:stretch>
        </p:blipFill>
        <p:spPr>
          <a:xfrm>
            <a:off x="2555776" y="2924943"/>
            <a:ext cx="4032448" cy="2131437"/>
          </a:xfrm>
          <a:prstGeom prst="rect">
            <a:avLst/>
          </a:prstGeom>
        </p:spPr>
      </p:pic>
    </p:spTree>
    <p:extLst>
      <p:ext uri="{BB962C8B-B14F-4D97-AF65-F5344CB8AC3E}">
        <p14:creationId xmlns:p14="http://schemas.microsoft.com/office/powerpoint/2010/main" val="2465735087"/>
      </p:ext>
    </p:extLst>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Disadvantaged</a:t>
            </a:r>
          </a:p>
        </p:txBody>
      </p:sp>
      <p:pic>
        <p:nvPicPr>
          <p:cNvPr id="2" name="Picture 1">
            <a:extLst>
              <a:ext uri="{FF2B5EF4-FFF2-40B4-BE49-F238E27FC236}">
                <a16:creationId xmlns:a16="http://schemas.microsoft.com/office/drawing/2014/main" xmlns="" id="{939E17CF-4939-4848-B47C-5D2BA6AFCFC4}"/>
              </a:ext>
            </a:extLst>
          </p:cNvPr>
          <p:cNvPicPr>
            <a:picLocks noChangeAspect="1"/>
          </p:cNvPicPr>
          <p:nvPr/>
        </p:nvPicPr>
        <p:blipFill>
          <a:blip r:embed="rId2"/>
          <a:stretch>
            <a:fillRect/>
          </a:stretch>
        </p:blipFill>
        <p:spPr>
          <a:xfrm>
            <a:off x="1778127" y="1340768"/>
            <a:ext cx="5587243" cy="1440160"/>
          </a:xfrm>
          <a:prstGeom prst="rect">
            <a:avLst/>
          </a:prstGeom>
        </p:spPr>
      </p:pic>
      <p:pic>
        <p:nvPicPr>
          <p:cNvPr id="3" name="Picture 2">
            <a:extLst>
              <a:ext uri="{FF2B5EF4-FFF2-40B4-BE49-F238E27FC236}">
                <a16:creationId xmlns:a16="http://schemas.microsoft.com/office/drawing/2014/main" xmlns="" id="{6AD7011A-0484-4AE3-B0B6-2FEB7CD8FFDA}"/>
              </a:ext>
            </a:extLst>
          </p:cNvPr>
          <p:cNvPicPr>
            <a:picLocks noChangeAspect="1"/>
          </p:cNvPicPr>
          <p:nvPr/>
        </p:nvPicPr>
        <p:blipFill>
          <a:blip r:embed="rId3"/>
          <a:stretch>
            <a:fillRect/>
          </a:stretch>
        </p:blipFill>
        <p:spPr>
          <a:xfrm>
            <a:off x="2313387" y="2996952"/>
            <a:ext cx="4501493" cy="2237584"/>
          </a:xfrm>
          <a:prstGeom prst="rect">
            <a:avLst/>
          </a:prstGeom>
        </p:spPr>
      </p:pic>
    </p:spTree>
    <p:extLst>
      <p:ext uri="{BB962C8B-B14F-4D97-AF65-F5344CB8AC3E}">
        <p14:creationId xmlns:p14="http://schemas.microsoft.com/office/powerpoint/2010/main" val="2205692061"/>
      </p:ext>
    </p:extLst>
  </p:cSld>
  <p:clrMapOvr>
    <a:masterClrMapping/>
  </p:clrMapOvr>
  <p:transition spd="slow">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Disadvantaged Scaled Scores </a:t>
            </a:r>
          </a:p>
        </p:txBody>
      </p:sp>
      <p:pic>
        <p:nvPicPr>
          <p:cNvPr id="4" name="Picture 3">
            <a:extLst>
              <a:ext uri="{FF2B5EF4-FFF2-40B4-BE49-F238E27FC236}">
                <a16:creationId xmlns:a16="http://schemas.microsoft.com/office/drawing/2014/main" xmlns="" id="{96AACB54-CBE2-4F24-BB6D-88DEA47D1C35}"/>
              </a:ext>
            </a:extLst>
          </p:cNvPr>
          <p:cNvPicPr>
            <a:picLocks noChangeAspect="1"/>
          </p:cNvPicPr>
          <p:nvPr/>
        </p:nvPicPr>
        <p:blipFill>
          <a:blip r:embed="rId2"/>
          <a:stretch>
            <a:fillRect/>
          </a:stretch>
        </p:blipFill>
        <p:spPr>
          <a:xfrm>
            <a:off x="1763688" y="1197481"/>
            <a:ext cx="5688632" cy="4197381"/>
          </a:xfrm>
          <a:prstGeom prst="rect">
            <a:avLst/>
          </a:prstGeom>
        </p:spPr>
      </p:pic>
      <p:sp>
        <p:nvSpPr>
          <p:cNvPr id="6" name="TextBox 5">
            <a:extLst>
              <a:ext uri="{FF2B5EF4-FFF2-40B4-BE49-F238E27FC236}">
                <a16:creationId xmlns:a16="http://schemas.microsoft.com/office/drawing/2014/main" xmlns="" id="{AF73CA5D-798C-42FD-A5E2-C7B2CD0033E9}"/>
              </a:ext>
            </a:extLst>
          </p:cNvPr>
          <p:cNvSpPr txBox="1"/>
          <p:nvPr/>
        </p:nvSpPr>
        <p:spPr>
          <a:xfrm>
            <a:off x="2411760" y="5733256"/>
            <a:ext cx="5153462" cy="307777"/>
          </a:xfrm>
          <a:prstGeom prst="rect">
            <a:avLst/>
          </a:prstGeom>
          <a:noFill/>
        </p:spPr>
        <p:txBody>
          <a:bodyPr wrap="none" rtlCol="0">
            <a:spAutoFit/>
          </a:bodyPr>
          <a:lstStyle/>
          <a:p>
            <a:r>
              <a:rPr lang="en-GB" sz="1400" dirty="0">
                <a:solidFill>
                  <a:schemeClr val="tx1"/>
                </a:solidFill>
                <a:latin typeface="+mj-lt"/>
              </a:rPr>
              <a:t>Need to conclude if differences have diminished to others nationally</a:t>
            </a:r>
          </a:p>
        </p:txBody>
      </p:sp>
    </p:spTree>
    <p:extLst>
      <p:ext uri="{BB962C8B-B14F-4D97-AF65-F5344CB8AC3E}">
        <p14:creationId xmlns:p14="http://schemas.microsoft.com/office/powerpoint/2010/main" val="2571485260"/>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in context</a:t>
            </a:r>
          </a:p>
        </p:txBody>
      </p:sp>
      <p:sp>
        <p:nvSpPr>
          <p:cNvPr id="4" name="Text Box 2">
            <a:extLst>
              <a:ext uri="{FF2B5EF4-FFF2-40B4-BE49-F238E27FC236}">
                <a16:creationId xmlns:a16="http://schemas.microsoft.com/office/drawing/2014/main" xmlns="" id="{88474908-6163-41DD-9C44-0001BA474390}"/>
              </a:ext>
            </a:extLst>
          </p:cNvPr>
          <p:cNvSpPr txBox="1">
            <a:spLocks noChangeArrowheads="1"/>
          </p:cNvSpPr>
          <p:nvPr/>
        </p:nvSpPr>
        <p:spPr bwMode="auto">
          <a:xfrm>
            <a:off x="1929765" y="3083580"/>
            <a:ext cx="1209675"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Leadership &amp; Management</a:t>
            </a:r>
          </a:p>
        </p:txBody>
      </p:sp>
      <p:sp>
        <p:nvSpPr>
          <p:cNvPr id="6" name="Text Box 2">
            <a:extLst>
              <a:ext uri="{FF2B5EF4-FFF2-40B4-BE49-F238E27FC236}">
                <a16:creationId xmlns:a16="http://schemas.microsoft.com/office/drawing/2014/main" xmlns="" id="{8D5DD77C-C86E-44CE-9F59-8B8554BB1039}"/>
              </a:ext>
            </a:extLst>
          </p:cNvPr>
          <p:cNvSpPr txBox="1">
            <a:spLocks noChangeArrowheads="1"/>
          </p:cNvSpPr>
          <p:nvPr/>
        </p:nvSpPr>
        <p:spPr bwMode="auto">
          <a:xfrm>
            <a:off x="4058285" y="3085148"/>
            <a:ext cx="1321003"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Teaching &amp; Learning            </a:t>
            </a:r>
            <a:r>
              <a:rPr lang="en-GB" sz="11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e.g.Lessons</a:t>
            </a: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Learned</a:t>
            </a:r>
          </a:p>
        </p:txBody>
      </p:sp>
      <p:sp>
        <p:nvSpPr>
          <p:cNvPr id="8" name="Text Box 2">
            <a:extLst>
              <a:ext uri="{FF2B5EF4-FFF2-40B4-BE49-F238E27FC236}">
                <a16:creationId xmlns:a16="http://schemas.microsoft.com/office/drawing/2014/main" xmlns="" id="{D3BAD2B4-8297-4D83-9338-24A20375AE18}"/>
              </a:ext>
            </a:extLst>
          </p:cNvPr>
          <p:cNvSpPr txBox="1">
            <a:spLocks noChangeArrowheads="1"/>
          </p:cNvSpPr>
          <p:nvPr/>
        </p:nvSpPr>
        <p:spPr bwMode="auto">
          <a:xfrm>
            <a:off x="6314653" y="3090228"/>
            <a:ext cx="1209675"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Outcomes for Pupils                 e.g. ASP</a:t>
            </a:r>
          </a:p>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15000"/>
              </a:lnSpc>
              <a:spcAft>
                <a:spcPts val="10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xmlns="" id="{56746063-301D-4360-9537-884A83E6C2EE}"/>
              </a:ext>
            </a:extLst>
          </p:cNvPr>
          <p:cNvSpPr txBox="1">
            <a:spLocks noChangeArrowheads="1"/>
          </p:cNvSpPr>
          <p:nvPr/>
        </p:nvSpPr>
        <p:spPr bwMode="auto">
          <a:xfrm>
            <a:off x="4058920" y="1943418"/>
            <a:ext cx="1320368"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Pupil Assessment &amp; Staff PM/CPD       e.g. O-track/FFT</a:t>
            </a:r>
          </a:p>
          <a:p>
            <a:pPr algn="ctr">
              <a:lnSpc>
                <a:spcPct val="115000"/>
              </a:lnSpc>
              <a:spcAft>
                <a:spcPts val="10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xmlns="" id="{110E4C1D-D98D-4FFC-9776-97A27766381F}"/>
              </a:ext>
            </a:extLst>
          </p:cNvPr>
          <p:cNvSpPr txBox="1">
            <a:spLocks noChangeArrowheads="1"/>
          </p:cNvSpPr>
          <p:nvPr/>
        </p:nvSpPr>
        <p:spPr bwMode="auto">
          <a:xfrm>
            <a:off x="4058920" y="4228783"/>
            <a:ext cx="1320368"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Curriculum Development</a:t>
            </a:r>
          </a:p>
        </p:txBody>
      </p:sp>
      <p:cxnSp>
        <p:nvCxnSpPr>
          <p:cNvPr id="11" name="Straight Arrow Connector 10">
            <a:extLst>
              <a:ext uri="{FF2B5EF4-FFF2-40B4-BE49-F238E27FC236}">
                <a16:creationId xmlns:a16="http://schemas.microsoft.com/office/drawing/2014/main" xmlns="" id="{0A295723-13FB-4151-8D87-252615C16CF7}"/>
              </a:ext>
            </a:extLst>
          </p:cNvPr>
          <p:cNvCxnSpPr/>
          <p:nvPr/>
        </p:nvCxnSpPr>
        <p:spPr>
          <a:xfrm>
            <a:off x="3139440" y="3426778"/>
            <a:ext cx="918845" cy="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A4D69735-90FD-4D28-B5AB-39992B1AF365}"/>
              </a:ext>
            </a:extLst>
          </p:cNvPr>
          <p:cNvCxnSpPr/>
          <p:nvPr/>
        </p:nvCxnSpPr>
        <p:spPr>
          <a:xfrm flipV="1">
            <a:off x="3139440" y="2283778"/>
            <a:ext cx="918845" cy="102870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3643C016-B7E1-462A-AF52-389921518C40}"/>
              </a:ext>
            </a:extLst>
          </p:cNvPr>
          <p:cNvCxnSpPr/>
          <p:nvPr/>
        </p:nvCxnSpPr>
        <p:spPr>
          <a:xfrm>
            <a:off x="3139440" y="3542983"/>
            <a:ext cx="918845" cy="102870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3EF5426-203F-4DA4-8306-61DE8F8A4D98}"/>
              </a:ext>
            </a:extLst>
          </p:cNvPr>
          <p:cNvCxnSpPr/>
          <p:nvPr/>
        </p:nvCxnSpPr>
        <p:spPr>
          <a:xfrm>
            <a:off x="5381347" y="3440407"/>
            <a:ext cx="918845" cy="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26DAACE-749D-487C-BEBD-325FC4797842}"/>
              </a:ext>
            </a:extLst>
          </p:cNvPr>
          <p:cNvCxnSpPr/>
          <p:nvPr/>
        </p:nvCxnSpPr>
        <p:spPr>
          <a:xfrm>
            <a:off x="4663122" y="2627948"/>
            <a:ext cx="0" cy="457200"/>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B17ABA9-92EE-4C6C-B186-170DA193DEDF}"/>
              </a:ext>
            </a:extLst>
          </p:cNvPr>
          <p:cNvCxnSpPr/>
          <p:nvPr/>
        </p:nvCxnSpPr>
        <p:spPr>
          <a:xfrm>
            <a:off x="4663122" y="3770948"/>
            <a:ext cx="0" cy="457200"/>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08A603A-920E-4918-8D5F-A26C60FA028B}"/>
              </a:ext>
            </a:extLst>
          </p:cNvPr>
          <p:cNvSpPr txBox="1"/>
          <p:nvPr/>
        </p:nvSpPr>
        <p:spPr>
          <a:xfrm>
            <a:off x="2339752" y="4151591"/>
            <a:ext cx="1231427" cy="430887"/>
          </a:xfrm>
          <a:prstGeom prst="rect">
            <a:avLst/>
          </a:prstGeom>
          <a:noFill/>
          <a:ln>
            <a:solidFill>
              <a:srgbClr val="FF0000"/>
            </a:solidFill>
          </a:ln>
        </p:spPr>
        <p:txBody>
          <a:bodyPr wrap="none" rtlCol="0">
            <a:spAutoFit/>
          </a:bodyPr>
          <a:lstStyle/>
          <a:p>
            <a:r>
              <a:rPr lang="en-GB" sz="1100" dirty="0">
                <a:solidFill>
                  <a:schemeClr val="tx1"/>
                </a:solidFill>
                <a:latin typeface="+mj-lt"/>
              </a:rPr>
              <a:t>Formal &amp; Informal</a:t>
            </a:r>
          </a:p>
          <a:p>
            <a:r>
              <a:rPr lang="en-GB" sz="1100" dirty="0">
                <a:solidFill>
                  <a:schemeClr val="tx1"/>
                </a:solidFill>
                <a:latin typeface="+mj-lt"/>
              </a:rPr>
              <a:t>Incl. SEF/SDP</a:t>
            </a:r>
          </a:p>
        </p:txBody>
      </p:sp>
      <p:cxnSp>
        <p:nvCxnSpPr>
          <p:cNvPr id="18" name="Straight Arrow Connector 17">
            <a:extLst>
              <a:ext uri="{FF2B5EF4-FFF2-40B4-BE49-F238E27FC236}">
                <a16:creationId xmlns:a16="http://schemas.microsoft.com/office/drawing/2014/main" xmlns="" id="{23E22FBF-07E5-4150-9364-EDCDD04EB47E}"/>
              </a:ext>
            </a:extLst>
          </p:cNvPr>
          <p:cNvCxnSpPr/>
          <p:nvPr/>
        </p:nvCxnSpPr>
        <p:spPr>
          <a:xfrm flipV="1">
            <a:off x="3275856" y="2924944"/>
            <a:ext cx="295323" cy="122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92D6656-E929-41A6-941B-1C9D51EFF5D6}"/>
              </a:ext>
            </a:extLst>
          </p:cNvPr>
          <p:cNvCxnSpPr/>
          <p:nvPr/>
        </p:nvCxnSpPr>
        <p:spPr>
          <a:xfrm flipV="1">
            <a:off x="3294197" y="3501008"/>
            <a:ext cx="276982" cy="65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CB9008C-D49A-4424-9C44-13F0DA7028AC}"/>
              </a:ext>
            </a:extLst>
          </p:cNvPr>
          <p:cNvCxnSpPr/>
          <p:nvPr/>
        </p:nvCxnSpPr>
        <p:spPr>
          <a:xfrm flipV="1">
            <a:off x="3314957" y="4057333"/>
            <a:ext cx="204993" cy="9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1F429B56-0835-4FC8-9474-A45DAEB543A2}"/>
              </a:ext>
            </a:extLst>
          </p:cNvPr>
          <p:cNvSpPr/>
          <p:nvPr/>
        </p:nvSpPr>
        <p:spPr>
          <a:xfrm>
            <a:off x="3734050" y="1675787"/>
            <a:ext cx="1915442" cy="4222205"/>
          </a:xfrm>
          <a:prstGeom prst="rect">
            <a:avLst/>
          </a:prstGeom>
          <a:noFill/>
          <a:ln w="127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BD4BAD3D-4DD7-4A61-A448-D0AE5167E9A9}"/>
              </a:ext>
            </a:extLst>
          </p:cNvPr>
          <p:cNvSpPr txBox="1"/>
          <p:nvPr/>
        </p:nvSpPr>
        <p:spPr>
          <a:xfrm>
            <a:off x="3818686" y="5277108"/>
            <a:ext cx="1800200" cy="600164"/>
          </a:xfrm>
          <a:prstGeom prst="rect">
            <a:avLst/>
          </a:prstGeom>
          <a:noFill/>
        </p:spPr>
        <p:txBody>
          <a:bodyPr wrap="square" rtlCol="0">
            <a:spAutoFit/>
          </a:bodyPr>
          <a:lstStyle/>
          <a:p>
            <a:r>
              <a:rPr lang="en-GB" sz="1100" dirty="0">
                <a:solidFill>
                  <a:schemeClr val="tx1"/>
                </a:solidFill>
                <a:latin typeface="+mj-lt"/>
              </a:rPr>
              <a:t>School systems &amp; monitoring, including behaviour</a:t>
            </a:r>
          </a:p>
        </p:txBody>
      </p:sp>
      <p:sp>
        <p:nvSpPr>
          <p:cNvPr id="25" name="Rectangle 24">
            <a:extLst>
              <a:ext uri="{FF2B5EF4-FFF2-40B4-BE49-F238E27FC236}">
                <a16:creationId xmlns:a16="http://schemas.microsoft.com/office/drawing/2014/main" xmlns="" id="{7515E555-73F5-4C91-BFCF-430A27DF6359}"/>
              </a:ext>
            </a:extLst>
          </p:cNvPr>
          <p:cNvSpPr/>
          <p:nvPr/>
        </p:nvSpPr>
        <p:spPr>
          <a:xfrm>
            <a:off x="899592" y="1412776"/>
            <a:ext cx="7560840" cy="4824536"/>
          </a:xfrm>
          <a:prstGeom prst="rect">
            <a:avLst/>
          </a:prstGeom>
          <a:no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xmlns="" id="{5AC36527-2941-4DA3-80BE-FF99B92AE777}"/>
              </a:ext>
            </a:extLst>
          </p:cNvPr>
          <p:cNvSpPr txBox="1"/>
          <p:nvPr/>
        </p:nvSpPr>
        <p:spPr>
          <a:xfrm>
            <a:off x="6444208" y="1983696"/>
            <a:ext cx="1829347" cy="600164"/>
          </a:xfrm>
          <a:prstGeom prst="rect">
            <a:avLst/>
          </a:prstGeom>
          <a:noFill/>
          <a:ln w="12700">
            <a:solidFill>
              <a:srgbClr val="FF0000"/>
            </a:solidFill>
          </a:ln>
        </p:spPr>
        <p:txBody>
          <a:bodyPr wrap="none" rtlCol="0">
            <a:spAutoFit/>
          </a:bodyPr>
          <a:lstStyle/>
          <a:p>
            <a:r>
              <a:rPr lang="en-GB" sz="1100" dirty="0">
                <a:solidFill>
                  <a:schemeClr val="tx1"/>
                </a:solidFill>
                <a:latin typeface="+mj-lt"/>
              </a:rPr>
              <a:t>School environment, policies</a:t>
            </a:r>
          </a:p>
          <a:p>
            <a:r>
              <a:rPr lang="en-GB" sz="1100" dirty="0">
                <a:solidFill>
                  <a:schemeClr val="tx1"/>
                </a:solidFill>
                <a:latin typeface="+mj-lt"/>
              </a:rPr>
              <a:t> and admin systems</a:t>
            </a:r>
          </a:p>
          <a:p>
            <a:r>
              <a:rPr lang="en-GB" sz="1100" dirty="0">
                <a:solidFill>
                  <a:schemeClr val="tx1"/>
                </a:solidFill>
                <a:latin typeface="+mj-lt"/>
              </a:rPr>
              <a:t>e.g. SIMS</a:t>
            </a:r>
          </a:p>
        </p:txBody>
      </p:sp>
      <p:sp>
        <p:nvSpPr>
          <p:cNvPr id="27" name="TextBox 26">
            <a:extLst>
              <a:ext uri="{FF2B5EF4-FFF2-40B4-BE49-F238E27FC236}">
                <a16:creationId xmlns:a16="http://schemas.microsoft.com/office/drawing/2014/main" xmlns="" id="{A4A6B691-2012-42D7-BAC5-22ADD0EE8F48}"/>
              </a:ext>
            </a:extLst>
          </p:cNvPr>
          <p:cNvSpPr txBox="1"/>
          <p:nvPr/>
        </p:nvSpPr>
        <p:spPr>
          <a:xfrm>
            <a:off x="1059060" y="1661254"/>
            <a:ext cx="2438488" cy="600164"/>
          </a:xfrm>
          <a:prstGeom prst="rect">
            <a:avLst/>
          </a:prstGeom>
          <a:noFill/>
        </p:spPr>
        <p:txBody>
          <a:bodyPr wrap="none" rtlCol="0">
            <a:spAutoFit/>
          </a:bodyPr>
          <a:lstStyle/>
          <a:p>
            <a:pPr marL="171450" indent="-171450">
              <a:buFont typeface="Arial" panose="020B0604020202020204" pitchFamily="34" charset="0"/>
              <a:buChar char="•"/>
            </a:pPr>
            <a:r>
              <a:rPr lang="en-GB" sz="1100" dirty="0">
                <a:solidFill>
                  <a:schemeClr val="tx1"/>
                </a:solidFill>
                <a:latin typeface="+mj-lt"/>
              </a:rPr>
              <a:t>HT/SLT need to keep picture in head</a:t>
            </a:r>
          </a:p>
          <a:p>
            <a:pPr marL="171450" indent="-171450">
              <a:buFont typeface="Arial" panose="020B0604020202020204" pitchFamily="34" charset="0"/>
              <a:buChar char="•"/>
            </a:pPr>
            <a:r>
              <a:rPr lang="en-GB" sz="1100" dirty="0">
                <a:solidFill>
                  <a:schemeClr val="tx1"/>
                </a:solidFill>
                <a:latin typeface="+mj-lt"/>
              </a:rPr>
              <a:t>School Improvement cycle</a:t>
            </a:r>
          </a:p>
          <a:p>
            <a:r>
              <a:rPr lang="en-GB" sz="1100" dirty="0">
                <a:solidFill>
                  <a:schemeClr val="tx1"/>
                </a:solidFill>
                <a:latin typeface="+mj-lt"/>
              </a:rPr>
              <a:t>(or balanced scorecard)</a:t>
            </a:r>
          </a:p>
        </p:txBody>
      </p:sp>
      <p:sp>
        <p:nvSpPr>
          <p:cNvPr id="28" name="Rectangle 27">
            <a:extLst>
              <a:ext uri="{FF2B5EF4-FFF2-40B4-BE49-F238E27FC236}">
                <a16:creationId xmlns:a16="http://schemas.microsoft.com/office/drawing/2014/main" xmlns="" id="{92E36420-D933-4166-85E5-48A25ABCE80F}"/>
              </a:ext>
            </a:extLst>
          </p:cNvPr>
          <p:cNvSpPr/>
          <p:nvPr/>
        </p:nvSpPr>
        <p:spPr>
          <a:xfrm>
            <a:off x="638646" y="933740"/>
            <a:ext cx="7998065" cy="5400600"/>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xmlns="" id="{B65B4F2C-949D-40B3-BC7C-AB18A47C7DF2}"/>
              </a:ext>
            </a:extLst>
          </p:cNvPr>
          <p:cNvSpPr txBox="1"/>
          <p:nvPr/>
        </p:nvSpPr>
        <p:spPr>
          <a:xfrm>
            <a:off x="721819" y="935142"/>
            <a:ext cx="4602542" cy="430887"/>
          </a:xfrm>
          <a:prstGeom prst="rect">
            <a:avLst/>
          </a:prstGeom>
          <a:noFill/>
        </p:spPr>
        <p:txBody>
          <a:bodyPr wrap="none" rtlCol="0">
            <a:spAutoFit/>
          </a:bodyPr>
          <a:lstStyle/>
          <a:p>
            <a:r>
              <a:rPr lang="en-GB" sz="1100" b="1" dirty="0">
                <a:solidFill>
                  <a:schemeClr val="tx1"/>
                </a:solidFill>
                <a:latin typeface="+mj-lt"/>
              </a:rPr>
              <a:t>MAT/Cluster:  </a:t>
            </a:r>
            <a:r>
              <a:rPr lang="en-GB" sz="1100" dirty="0">
                <a:solidFill>
                  <a:schemeClr val="tx1"/>
                </a:solidFill>
                <a:latin typeface="+mj-lt"/>
              </a:rPr>
              <a:t>Commonality drives expertise and economies close to schools</a:t>
            </a:r>
          </a:p>
          <a:p>
            <a:r>
              <a:rPr lang="en-GB" sz="1100" dirty="0">
                <a:solidFill>
                  <a:schemeClr val="tx1"/>
                </a:solidFill>
                <a:latin typeface="+mj-lt"/>
              </a:rPr>
              <a:t>                          School Improvement Model and earnt autonomy </a:t>
            </a:r>
          </a:p>
        </p:txBody>
      </p:sp>
      <p:sp>
        <p:nvSpPr>
          <p:cNvPr id="56" name="TextBox 55">
            <a:extLst>
              <a:ext uri="{FF2B5EF4-FFF2-40B4-BE49-F238E27FC236}">
                <a16:creationId xmlns:a16="http://schemas.microsoft.com/office/drawing/2014/main" xmlns="" id="{F86C9DBC-5578-4B99-8BD8-E01E33F9A61C}"/>
              </a:ext>
            </a:extLst>
          </p:cNvPr>
          <p:cNvSpPr txBox="1"/>
          <p:nvPr/>
        </p:nvSpPr>
        <p:spPr>
          <a:xfrm>
            <a:off x="893116" y="1450577"/>
            <a:ext cx="611065" cy="261610"/>
          </a:xfrm>
          <a:prstGeom prst="rect">
            <a:avLst/>
          </a:prstGeom>
          <a:noFill/>
        </p:spPr>
        <p:txBody>
          <a:bodyPr wrap="none" rtlCol="0">
            <a:spAutoFit/>
          </a:bodyPr>
          <a:lstStyle/>
          <a:p>
            <a:r>
              <a:rPr lang="en-GB" sz="1100" b="1" dirty="0">
                <a:solidFill>
                  <a:schemeClr val="tx1"/>
                </a:solidFill>
                <a:latin typeface="+mj-lt"/>
              </a:rPr>
              <a:t>School:</a:t>
            </a:r>
          </a:p>
        </p:txBody>
      </p:sp>
    </p:spTree>
    <p:extLst>
      <p:ext uri="{BB962C8B-B14F-4D97-AF65-F5344CB8AC3E}">
        <p14:creationId xmlns:p14="http://schemas.microsoft.com/office/powerpoint/2010/main" val="151047185"/>
      </p:ext>
    </p:extLst>
  </p:cSld>
  <p:clrMapOvr>
    <a:masterClrMapping/>
  </p:clrMapOvr>
  <p:transition spd="slow">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EGPS</a:t>
            </a:r>
          </a:p>
        </p:txBody>
      </p:sp>
      <p:pic>
        <p:nvPicPr>
          <p:cNvPr id="2" name="Picture 1">
            <a:extLst>
              <a:ext uri="{FF2B5EF4-FFF2-40B4-BE49-F238E27FC236}">
                <a16:creationId xmlns:a16="http://schemas.microsoft.com/office/drawing/2014/main" xmlns="" id="{515F318D-F7B0-4269-83BF-C33642866C13}"/>
              </a:ext>
            </a:extLst>
          </p:cNvPr>
          <p:cNvPicPr>
            <a:picLocks noChangeAspect="1"/>
          </p:cNvPicPr>
          <p:nvPr/>
        </p:nvPicPr>
        <p:blipFill>
          <a:blip r:embed="rId2"/>
          <a:stretch>
            <a:fillRect/>
          </a:stretch>
        </p:blipFill>
        <p:spPr>
          <a:xfrm>
            <a:off x="1043608" y="970423"/>
            <a:ext cx="7051936" cy="5122873"/>
          </a:xfrm>
          <a:prstGeom prst="rect">
            <a:avLst/>
          </a:prstGeom>
        </p:spPr>
      </p:pic>
    </p:spTree>
    <p:extLst>
      <p:ext uri="{BB962C8B-B14F-4D97-AF65-F5344CB8AC3E}">
        <p14:creationId xmlns:p14="http://schemas.microsoft.com/office/powerpoint/2010/main" val="1673720341"/>
      </p:ext>
    </p:extLst>
  </p:cSld>
  <p:clrMapOvr>
    <a:masterClrMapping/>
  </p:clrMapOvr>
  <p:transition spd="slow">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Science</a:t>
            </a:r>
          </a:p>
        </p:txBody>
      </p:sp>
      <p:pic>
        <p:nvPicPr>
          <p:cNvPr id="2" name="Picture 1">
            <a:extLst>
              <a:ext uri="{FF2B5EF4-FFF2-40B4-BE49-F238E27FC236}">
                <a16:creationId xmlns:a16="http://schemas.microsoft.com/office/drawing/2014/main" xmlns="" id="{8BE2C696-83B6-4002-9506-0167E3DD4401}"/>
              </a:ext>
            </a:extLst>
          </p:cNvPr>
          <p:cNvPicPr>
            <a:picLocks noChangeAspect="1"/>
          </p:cNvPicPr>
          <p:nvPr/>
        </p:nvPicPr>
        <p:blipFill>
          <a:blip r:embed="rId2"/>
          <a:stretch>
            <a:fillRect/>
          </a:stretch>
        </p:blipFill>
        <p:spPr>
          <a:xfrm>
            <a:off x="784801" y="1268760"/>
            <a:ext cx="7574398" cy="4320480"/>
          </a:xfrm>
          <a:prstGeom prst="rect">
            <a:avLst/>
          </a:prstGeom>
        </p:spPr>
      </p:pic>
    </p:spTree>
    <p:extLst>
      <p:ext uri="{BB962C8B-B14F-4D97-AF65-F5344CB8AC3E}">
        <p14:creationId xmlns:p14="http://schemas.microsoft.com/office/powerpoint/2010/main" val="3973519165"/>
      </p:ext>
    </p:extLst>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KS1 Subject performance</a:t>
            </a:r>
          </a:p>
        </p:txBody>
      </p:sp>
      <p:pic>
        <p:nvPicPr>
          <p:cNvPr id="2" name="Picture 1">
            <a:extLst>
              <a:ext uri="{FF2B5EF4-FFF2-40B4-BE49-F238E27FC236}">
                <a16:creationId xmlns:a16="http://schemas.microsoft.com/office/drawing/2014/main" xmlns="" id="{0387CE03-9E4A-498A-918D-A7A345E8F4B1}"/>
              </a:ext>
            </a:extLst>
          </p:cNvPr>
          <p:cNvPicPr>
            <a:picLocks noChangeAspect="1"/>
          </p:cNvPicPr>
          <p:nvPr/>
        </p:nvPicPr>
        <p:blipFill>
          <a:blip r:embed="rId2"/>
          <a:stretch>
            <a:fillRect/>
          </a:stretch>
        </p:blipFill>
        <p:spPr>
          <a:xfrm>
            <a:off x="1763688" y="1412776"/>
            <a:ext cx="5536739" cy="4104456"/>
          </a:xfrm>
          <a:prstGeom prst="rect">
            <a:avLst/>
          </a:prstGeom>
        </p:spPr>
      </p:pic>
    </p:spTree>
    <p:extLst>
      <p:ext uri="{BB962C8B-B14F-4D97-AF65-F5344CB8AC3E}">
        <p14:creationId xmlns:p14="http://schemas.microsoft.com/office/powerpoint/2010/main" val="2807771487"/>
      </p:ext>
    </p:extLst>
  </p:cSld>
  <p:clrMapOvr>
    <a:masterClrMapping/>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KS1 Group Breakdown</a:t>
            </a:r>
          </a:p>
        </p:txBody>
      </p:sp>
      <p:pic>
        <p:nvPicPr>
          <p:cNvPr id="2" name="Picture 1">
            <a:extLst>
              <a:ext uri="{FF2B5EF4-FFF2-40B4-BE49-F238E27FC236}">
                <a16:creationId xmlns:a16="http://schemas.microsoft.com/office/drawing/2014/main" xmlns="" id="{C5FE9B4D-BB9A-4BB8-BA66-2849269BCDB7}"/>
              </a:ext>
            </a:extLst>
          </p:cNvPr>
          <p:cNvPicPr>
            <a:picLocks noChangeAspect="1"/>
          </p:cNvPicPr>
          <p:nvPr/>
        </p:nvPicPr>
        <p:blipFill>
          <a:blip r:embed="rId2"/>
          <a:stretch>
            <a:fillRect/>
          </a:stretch>
        </p:blipFill>
        <p:spPr>
          <a:xfrm>
            <a:off x="1218548" y="1340768"/>
            <a:ext cx="6881844" cy="4108940"/>
          </a:xfrm>
          <a:prstGeom prst="rect">
            <a:avLst/>
          </a:prstGeom>
        </p:spPr>
      </p:pic>
    </p:spTree>
    <p:extLst>
      <p:ext uri="{BB962C8B-B14F-4D97-AF65-F5344CB8AC3E}">
        <p14:creationId xmlns:p14="http://schemas.microsoft.com/office/powerpoint/2010/main" val="1295598649"/>
      </p:ext>
    </p:extLst>
  </p:cSld>
  <p:clrMapOvr>
    <a:masterClrMapping/>
  </p:clrMapOvr>
  <p:transition spd="slow">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1560"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Phonics</a:t>
            </a:r>
          </a:p>
        </p:txBody>
      </p:sp>
      <p:pic>
        <p:nvPicPr>
          <p:cNvPr id="2" name="Picture 1">
            <a:extLst>
              <a:ext uri="{FF2B5EF4-FFF2-40B4-BE49-F238E27FC236}">
                <a16:creationId xmlns:a16="http://schemas.microsoft.com/office/drawing/2014/main" xmlns="" id="{5FDF84A7-7CCA-4010-BE11-E6B64708656C}"/>
              </a:ext>
            </a:extLst>
          </p:cNvPr>
          <p:cNvPicPr>
            <a:picLocks noChangeAspect="1"/>
          </p:cNvPicPr>
          <p:nvPr/>
        </p:nvPicPr>
        <p:blipFill>
          <a:blip r:embed="rId2"/>
          <a:stretch>
            <a:fillRect/>
          </a:stretch>
        </p:blipFill>
        <p:spPr>
          <a:xfrm>
            <a:off x="1320959" y="1412776"/>
            <a:ext cx="6491401" cy="2579409"/>
          </a:xfrm>
          <a:prstGeom prst="rect">
            <a:avLst/>
          </a:prstGeom>
        </p:spPr>
      </p:pic>
    </p:spTree>
    <p:extLst>
      <p:ext uri="{BB962C8B-B14F-4D97-AF65-F5344CB8AC3E}">
        <p14:creationId xmlns:p14="http://schemas.microsoft.com/office/powerpoint/2010/main" val="2663328264"/>
      </p:ext>
    </p:extLst>
  </p:cSld>
  <p:clrMapOvr>
    <a:masterClrMapping/>
  </p:clrMapOvr>
  <p:transition spd="slow">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Phonics</a:t>
            </a:r>
          </a:p>
        </p:txBody>
      </p:sp>
      <p:pic>
        <p:nvPicPr>
          <p:cNvPr id="2" name="Picture 1">
            <a:extLst>
              <a:ext uri="{FF2B5EF4-FFF2-40B4-BE49-F238E27FC236}">
                <a16:creationId xmlns:a16="http://schemas.microsoft.com/office/drawing/2014/main" xmlns="" id="{4CD00749-D7F7-4BB1-94DF-656776C3E275}"/>
              </a:ext>
            </a:extLst>
          </p:cNvPr>
          <p:cNvPicPr>
            <a:picLocks noChangeAspect="1"/>
          </p:cNvPicPr>
          <p:nvPr/>
        </p:nvPicPr>
        <p:blipFill>
          <a:blip r:embed="rId2"/>
          <a:stretch>
            <a:fillRect/>
          </a:stretch>
        </p:blipFill>
        <p:spPr>
          <a:xfrm>
            <a:off x="1150180" y="980728"/>
            <a:ext cx="6950212" cy="3777289"/>
          </a:xfrm>
          <a:prstGeom prst="rect">
            <a:avLst/>
          </a:prstGeom>
        </p:spPr>
      </p:pic>
    </p:spTree>
    <p:extLst>
      <p:ext uri="{BB962C8B-B14F-4D97-AF65-F5344CB8AC3E}">
        <p14:creationId xmlns:p14="http://schemas.microsoft.com/office/powerpoint/2010/main" val="1685374978"/>
      </p:ext>
    </p:extLst>
  </p:cSld>
  <p:clrMapOvr>
    <a:masterClrMapping/>
  </p:clrMapOvr>
  <p:transition spd="slow">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EYFS</a:t>
            </a:r>
          </a:p>
        </p:txBody>
      </p:sp>
      <p:pic>
        <p:nvPicPr>
          <p:cNvPr id="2" name="Picture 1">
            <a:extLst>
              <a:ext uri="{FF2B5EF4-FFF2-40B4-BE49-F238E27FC236}">
                <a16:creationId xmlns:a16="http://schemas.microsoft.com/office/drawing/2014/main" xmlns="" id="{A4CD4243-3D1B-428F-9E06-27053C6A2947}"/>
              </a:ext>
            </a:extLst>
          </p:cNvPr>
          <p:cNvPicPr>
            <a:picLocks noChangeAspect="1"/>
          </p:cNvPicPr>
          <p:nvPr/>
        </p:nvPicPr>
        <p:blipFill>
          <a:blip r:embed="rId2"/>
          <a:stretch>
            <a:fillRect/>
          </a:stretch>
        </p:blipFill>
        <p:spPr>
          <a:xfrm>
            <a:off x="1677882" y="1556792"/>
            <a:ext cx="5774438" cy="1944216"/>
          </a:xfrm>
          <a:prstGeom prst="rect">
            <a:avLst/>
          </a:prstGeom>
        </p:spPr>
      </p:pic>
    </p:spTree>
    <p:extLst>
      <p:ext uri="{BB962C8B-B14F-4D97-AF65-F5344CB8AC3E}">
        <p14:creationId xmlns:p14="http://schemas.microsoft.com/office/powerpoint/2010/main" val="1504719807"/>
      </p:ext>
    </p:extLst>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EYFS breakdown</a:t>
            </a:r>
          </a:p>
        </p:txBody>
      </p:sp>
      <p:pic>
        <p:nvPicPr>
          <p:cNvPr id="3" name="Picture 2">
            <a:extLst>
              <a:ext uri="{FF2B5EF4-FFF2-40B4-BE49-F238E27FC236}">
                <a16:creationId xmlns:a16="http://schemas.microsoft.com/office/drawing/2014/main" xmlns="" id="{4FBC51E5-796D-4DA0-8C10-8674D284B831}"/>
              </a:ext>
            </a:extLst>
          </p:cNvPr>
          <p:cNvPicPr>
            <a:picLocks noChangeAspect="1"/>
          </p:cNvPicPr>
          <p:nvPr/>
        </p:nvPicPr>
        <p:blipFill>
          <a:blip r:embed="rId2"/>
          <a:stretch>
            <a:fillRect/>
          </a:stretch>
        </p:blipFill>
        <p:spPr>
          <a:xfrm>
            <a:off x="1835696" y="1018982"/>
            <a:ext cx="5447462" cy="5362346"/>
          </a:xfrm>
          <a:prstGeom prst="rect">
            <a:avLst/>
          </a:prstGeom>
        </p:spPr>
      </p:pic>
    </p:spTree>
    <p:extLst>
      <p:ext uri="{BB962C8B-B14F-4D97-AF65-F5344CB8AC3E}">
        <p14:creationId xmlns:p14="http://schemas.microsoft.com/office/powerpoint/2010/main" val="1025801538"/>
      </p:ext>
    </p:extLst>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Question</a:t>
            </a:r>
          </a:p>
        </p:txBody>
      </p:sp>
      <p:sp>
        <p:nvSpPr>
          <p:cNvPr id="5" name="Content Placeholder 7"/>
          <p:cNvSpPr txBox="1">
            <a:spLocks/>
          </p:cNvSpPr>
          <p:nvPr/>
        </p:nvSpPr>
        <p:spPr>
          <a:xfrm>
            <a:off x="899592" y="1052736"/>
            <a:ext cx="7704856" cy="1080120"/>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2400" dirty="0">
                <a:latin typeface="+mj-lt"/>
              </a:rPr>
              <a:t>Which pupil characteristic has biggest link to attainment outcomes?</a:t>
            </a:r>
          </a:p>
          <a:p>
            <a:pPr marL="109537" indent="0">
              <a:buNone/>
            </a:pPr>
            <a:endParaRPr lang="en-GB" sz="2400" dirty="0">
              <a:latin typeface="+mj-lt"/>
            </a:endParaRPr>
          </a:p>
        </p:txBody>
      </p:sp>
      <p:sp>
        <p:nvSpPr>
          <p:cNvPr id="2" name="TextBox 1">
            <a:extLst>
              <a:ext uri="{FF2B5EF4-FFF2-40B4-BE49-F238E27FC236}">
                <a16:creationId xmlns:a16="http://schemas.microsoft.com/office/drawing/2014/main" xmlns="" id="{7DCDB94D-540B-43AB-9AFC-63AAF1C05A8B}"/>
              </a:ext>
            </a:extLst>
          </p:cNvPr>
          <p:cNvSpPr txBox="1"/>
          <p:nvPr/>
        </p:nvSpPr>
        <p:spPr>
          <a:xfrm>
            <a:off x="899592" y="2636912"/>
            <a:ext cx="1623073" cy="769441"/>
          </a:xfrm>
          <a:prstGeom prst="rect">
            <a:avLst/>
          </a:prstGeom>
          <a:noFill/>
        </p:spPr>
        <p:txBody>
          <a:bodyPr wrap="none" rtlCol="0">
            <a:spAutoFit/>
          </a:bodyPr>
          <a:lstStyle/>
          <a:p>
            <a:r>
              <a:rPr lang="en-GB" sz="2400" dirty="0">
                <a:solidFill>
                  <a:schemeClr val="tx1"/>
                </a:solidFill>
                <a:latin typeface="+mj-lt"/>
              </a:rPr>
              <a:t>Attendance</a:t>
            </a:r>
          </a:p>
          <a:p>
            <a:endParaRPr lang="en-GB" dirty="0"/>
          </a:p>
        </p:txBody>
      </p:sp>
    </p:spTree>
    <p:extLst>
      <p:ext uri="{BB962C8B-B14F-4D97-AF65-F5344CB8AC3E}">
        <p14:creationId xmlns:p14="http://schemas.microsoft.com/office/powerpoint/2010/main" val="3727166073"/>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Absence</a:t>
            </a:r>
          </a:p>
        </p:txBody>
      </p:sp>
      <p:pic>
        <p:nvPicPr>
          <p:cNvPr id="2" name="Picture 1">
            <a:extLst>
              <a:ext uri="{FF2B5EF4-FFF2-40B4-BE49-F238E27FC236}">
                <a16:creationId xmlns:a16="http://schemas.microsoft.com/office/drawing/2014/main" xmlns="" id="{74DB147C-28A6-4FD9-A6A4-6D181BCA33F8}"/>
              </a:ext>
            </a:extLst>
          </p:cNvPr>
          <p:cNvPicPr>
            <a:picLocks noChangeAspect="1"/>
          </p:cNvPicPr>
          <p:nvPr/>
        </p:nvPicPr>
        <p:blipFill>
          <a:blip r:embed="rId2"/>
          <a:stretch>
            <a:fillRect/>
          </a:stretch>
        </p:blipFill>
        <p:spPr>
          <a:xfrm>
            <a:off x="750107" y="1052736"/>
            <a:ext cx="7638317" cy="3600400"/>
          </a:xfrm>
          <a:prstGeom prst="rect">
            <a:avLst/>
          </a:prstGeom>
        </p:spPr>
      </p:pic>
      <p:pic>
        <p:nvPicPr>
          <p:cNvPr id="4" name="Picture 3">
            <a:extLst>
              <a:ext uri="{FF2B5EF4-FFF2-40B4-BE49-F238E27FC236}">
                <a16:creationId xmlns:a16="http://schemas.microsoft.com/office/drawing/2014/main" xmlns="" id="{6DC7234C-FF6E-4114-8818-0746A4002C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4651113"/>
            <a:ext cx="3333750" cy="2076450"/>
          </a:xfrm>
          <a:prstGeom prst="rect">
            <a:avLst/>
          </a:prstGeom>
        </p:spPr>
      </p:pic>
    </p:spTree>
    <p:extLst>
      <p:ext uri="{BB962C8B-B14F-4D97-AF65-F5344CB8AC3E}">
        <p14:creationId xmlns:p14="http://schemas.microsoft.com/office/powerpoint/2010/main" val="1519785668"/>
      </p:ext>
    </p:extLst>
  </p:cSld>
  <p:clrMapOvr>
    <a:masterClrMapping/>
  </p:clrMapOvr>
  <p:transition spd="slow">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Ofsted update - IDSR</a:t>
            </a:r>
          </a:p>
        </p:txBody>
      </p:sp>
      <p:sp>
        <p:nvSpPr>
          <p:cNvPr id="5" name="Content Placeholder 7"/>
          <p:cNvSpPr txBox="1">
            <a:spLocks/>
          </p:cNvSpPr>
          <p:nvPr/>
        </p:nvSpPr>
        <p:spPr>
          <a:xfrm>
            <a:off x="899592" y="908720"/>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New Inspection Data Summary Report (IDSR) - October 2017 (?)</a:t>
            </a:r>
          </a:p>
          <a:p>
            <a:pPr>
              <a:buClrTx/>
            </a:pPr>
            <a:r>
              <a:rPr lang="en-GB" sz="1800" dirty="0">
                <a:latin typeface="+mj-lt"/>
              </a:rPr>
              <a:t>Summary page – overview data &amp; areas to investigate, meaning substantive , meaningful issues according to data that warrant “lines of enquiry”.</a:t>
            </a:r>
          </a:p>
          <a:p>
            <a:pPr>
              <a:buClrTx/>
            </a:pPr>
            <a:r>
              <a:rPr lang="en-GB" sz="1800" dirty="0">
                <a:latin typeface="+mj-lt"/>
              </a:rPr>
              <a:t>Will indicate if below floor standards or whether school is coasting</a:t>
            </a:r>
          </a:p>
          <a:p>
            <a:pPr>
              <a:buClrTx/>
            </a:pPr>
            <a:r>
              <a:rPr lang="en-GB" sz="1800" dirty="0">
                <a:latin typeface="+mj-lt"/>
              </a:rPr>
              <a:t>Context pages – pupil characteristics, year group data &amp; prior attainment</a:t>
            </a:r>
          </a:p>
          <a:p>
            <a:pPr>
              <a:buClrTx/>
            </a:pPr>
            <a:r>
              <a:rPr lang="en-GB" sz="1800" dirty="0">
                <a:latin typeface="+mj-lt"/>
              </a:rPr>
              <a:t>Trend information, comparing progress scores to all schools over time. Green/Red borders for sig+/-</a:t>
            </a:r>
          </a:p>
          <a:p>
            <a:pPr>
              <a:buClrTx/>
            </a:pPr>
            <a:r>
              <a:rPr lang="en-GB" sz="1800" dirty="0">
                <a:latin typeface="+mj-lt"/>
              </a:rPr>
              <a:t>Groups where relevant and meaningful (fewer group breakdowns)</a:t>
            </a:r>
          </a:p>
          <a:p>
            <a:pPr>
              <a:buClrTx/>
            </a:pPr>
            <a:r>
              <a:rPr lang="en-GB" sz="1800" dirty="0">
                <a:latin typeface="+mj-lt"/>
              </a:rPr>
              <a:t>Scatterplots for key performance measures to identify clusters and outliers</a:t>
            </a:r>
          </a:p>
          <a:p>
            <a:pPr>
              <a:buClrTx/>
            </a:pPr>
            <a:r>
              <a:rPr lang="en-GB" sz="1800" dirty="0">
                <a:latin typeface="+mj-lt"/>
              </a:rPr>
              <a:t>Aligned to data/tables on ASP</a:t>
            </a:r>
          </a:p>
          <a:p>
            <a:endParaRPr lang="en-GB" sz="1800" dirty="0">
              <a:latin typeface="+mj-lt"/>
            </a:endParaRPr>
          </a:p>
          <a:p>
            <a:pPr marL="109537" indent="0">
              <a:buNone/>
            </a:pPr>
            <a:endParaRPr lang="en-GB" sz="1800" dirty="0">
              <a:latin typeface="+mj-lt"/>
            </a:endParaRPr>
          </a:p>
        </p:txBody>
      </p:sp>
      <p:pic>
        <p:nvPicPr>
          <p:cNvPr id="2" name="Picture 1">
            <a:extLst>
              <a:ext uri="{FF2B5EF4-FFF2-40B4-BE49-F238E27FC236}">
                <a16:creationId xmlns:a16="http://schemas.microsoft.com/office/drawing/2014/main" xmlns="" id="{99589B95-EA01-4FD7-B040-1DBAFFC2E7A1}"/>
              </a:ext>
            </a:extLst>
          </p:cNvPr>
          <p:cNvPicPr>
            <a:picLocks noChangeAspect="1"/>
          </p:cNvPicPr>
          <p:nvPr/>
        </p:nvPicPr>
        <p:blipFill>
          <a:blip r:embed="rId2"/>
          <a:stretch>
            <a:fillRect/>
          </a:stretch>
        </p:blipFill>
        <p:spPr>
          <a:xfrm>
            <a:off x="1043608" y="4344059"/>
            <a:ext cx="4176464" cy="2325301"/>
          </a:xfrm>
          <a:prstGeom prst="rect">
            <a:avLst/>
          </a:prstGeom>
        </p:spPr>
      </p:pic>
      <p:pic>
        <p:nvPicPr>
          <p:cNvPr id="4" name="Picture 3">
            <a:extLst>
              <a:ext uri="{FF2B5EF4-FFF2-40B4-BE49-F238E27FC236}">
                <a16:creationId xmlns:a16="http://schemas.microsoft.com/office/drawing/2014/main" xmlns="" id="{E8C6EC01-95D9-4289-9C80-80CAC91E7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4221088"/>
            <a:ext cx="2425080" cy="2154894"/>
          </a:xfrm>
          <a:prstGeom prst="rect">
            <a:avLst/>
          </a:prstGeom>
        </p:spPr>
      </p:pic>
    </p:spTree>
    <p:extLst>
      <p:ext uri="{BB962C8B-B14F-4D97-AF65-F5344CB8AC3E}">
        <p14:creationId xmlns:p14="http://schemas.microsoft.com/office/powerpoint/2010/main" val="1129354289"/>
      </p:ext>
    </p:extLst>
  </p:cSld>
  <p:clrMapOvr>
    <a:masterClrMapping/>
  </p:clrMapOvr>
  <p:transition spd="slow">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Absence &amp; Attainment</a:t>
            </a:r>
          </a:p>
        </p:txBody>
      </p:sp>
      <p:sp>
        <p:nvSpPr>
          <p:cNvPr id="5" name="Content Placeholder 7"/>
          <p:cNvSpPr txBox="1">
            <a:spLocks/>
          </p:cNvSpPr>
          <p:nvPr/>
        </p:nvSpPr>
        <p:spPr>
          <a:xfrm>
            <a:off x="901971" y="5157192"/>
            <a:ext cx="7704856" cy="1224136"/>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400" dirty="0">
                <a:latin typeface="+mj-lt"/>
              </a:rPr>
              <a:t>The analysis of the link between overall absence ….and attainment when taking prior attainment and pupil characteristics into account showed that, for each KS2 and KS4 measure, overall absence had a statistically significant negative link to attainment – i.e. </a:t>
            </a:r>
            <a:r>
              <a:rPr lang="en-GB" sz="1400" b="1" dirty="0">
                <a:latin typeface="+mj-lt"/>
              </a:rPr>
              <a:t>every extra day missed was associated with a lower attainment outcome</a:t>
            </a:r>
            <a:r>
              <a:rPr lang="en-GB" sz="1400" dirty="0">
                <a:latin typeface="+mj-lt"/>
              </a:rPr>
              <a:t>. – DfE “The link between absence and attainment at KS2 and KS4,</a:t>
            </a:r>
          </a:p>
          <a:p>
            <a:pPr marL="109537" indent="0">
              <a:buNone/>
            </a:pPr>
            <a:r>
              <a:rPr lang="en-GB" sz="1400" dirty="0">
                <a:latin typeface="+mj-lt"/>
              </a:rPr>
              <a:t>2013/14 academic year”</a:t>
            </a:r>
          </a:p>
        </p:txBody>
      </p:sp>
      <p:pic>
        <p:nvPicPr>
          <p:cNvPr id="2" name="Picture 1">
            <a:extLst>
              <a:ext uri="{FF2B5EF4-FFF2-40B4-BE49-F238E27FC236}">
                <a16:creationId xmlns:a16="http://schemas.microsoft.com/office/drawing/2014/main" xmlns="" id="{83F5A41A-35A9-4507-B959-C30C84486E56}"/>
              </a:ext>
            </a:extLst>
          </p:cNvPr>
          <p:cNvPicPr>
            <a:picLocks noChangeAspect="1"/>
          </p:cNvPicPr>
          <p:nvPr/>
        </p:nvPicPr>
        <p:blipFill>
          <a:blip r:embed="rId2"/>
          <a:stretch>
            <a:fillRect/>
          </a:stretch>
        </p:blipFill>
        <p:spPr>
          <a:xfrm>
            <a:off x="832365" y="1196752"/>
            <a:ext cx="7484051" cy="3747208"/>
          </a:xfrm>
          <a:prstGeom prst="rect">
            <a:avLst/>
          </a:prstGeom>
        </p:spPr>
      </p:pic>
    </p:spTree>
    <p:extLst>
      <p:ext uri="{BB962C8B-B14F-4D97-AF65-F5344CB8AC3E}">
        <p14:creationId xmlns:p14="http://schemas.microsoft.com/office/powerpoint/2010/main" val="3327929616"/>
      </p:ext>
    </p:extLst>
  </p:cSld>
  <p:clrMapOvr>
    <a:masterClrMapping/>
  </p:clrMapOvr>
  <p:transition spd="slow">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Exclusions</a:t>
            </a:r>
          </a:p>
        </p:txBody>
      </p:sp>
      <p:pic>
        <p:nvPicPr>
          <p:cNvPr id="2" name="Picture 1">
            <a:extLst>
              <a:ext uri="{FF2B5EF4-FFF2-40B4-BE49-F238E27FC236}">
                <a16:creationId xmlns:a16="http://schemas.microsoft.com/office/drawing/2014/main" xmlns="" id="{FCF9BBD5-08ED-43FC-B445-E968780614E0}"/>
              </a:ext>
            </a:extLst>
          </p:cNvPr>
          <p:cNvPicPr>
            <a:picLocks noChangeAspect="1"/>
          </p:cNvPicPr>
          <p:nvPr/>
        </p:nvPicPr>
        <p:blipFill>
          <a:blip r:embed="rId2"/>
          <a:stretch>
            <a:fillRect/>
          </a:stretch>
        </p:blipFill>
        <p:spPr>
          <a:xfrm>
            <a:off x="899592" y="980728"/>
            <a:ext cx="7417903" cy="4104456"/>
          </a:xfrm>
          <a:prstGeom prst="rect">
            <a:avLst/>
          </a:prstGeom>
        </p:spPr>
      </p:pic>
    </p:spTree>
    <p:extLst>
      <p:ext uri="{BB962C8B-B14F-4D97-AF65-F5344CB8AC3E}">
        <p14:creationId xmlns:p14="http://schemas.microsoft.com/office/powerpoint/2010/main" val="3177913157"/>
      </p:ext>
    </p:extLst>
  </p:cSld>
  <p:clrMapOvr>
    <a:masterClrMapping/>
  </p:clrMapOvr>
  <p:transition spd="slow">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rPr>
              <a:t>ASP  - additional analysis</a:t>
            </a:r>
          </a:p>
        </p:txBody>
      </p:sp>
      <p:pic>
        <p:nvPicPr>
          <p:cNvPr id="2" name="Picture 1">
            <a:extLst>
              <a:ext uri="{FF2B5EF4-FFF2-40B4-BE49-F238E27FC236}">
                <a16:creationId xmlns:a16="http://schemas.microsoft.com/office/drawing/2014/main" xmlns="" id="{7DDDF0B5-9B16-42B5-8689-EBBBC8AFFC9E}"/>
              </a:ext>
            </a:extLst>
          </p:cNvPr>
          <p:cNvPicPr>
            <a:picLocks noChangeAspect="1"/>
          </p:cNvPicPr>
          <p:nvPr/>
        </p:nvPicPr>
        <p:blipFill>
          <a:blip r:embed="rId2"/>
          <a:stretch>
            <a:fillRect/>
          </a:stretch>
        </p:blipFill>
        <p:spPr>
          <a:xfrm>
            <a:off x="683567" y="1024045"/>
            <a:ext cx="7846901" cy="4853227"/>
          </a:xfrm>
          <a:prstGeom prst="rect">
            <a:avLst/>
          </a:prstGeom>
        </p:spPr>
      </p:pic>
    </p:spTree>
    <p:extLst>
      <p:ext uri="{BB962C8B-B14F-4D97-AF65-F5344CB8AC3E}">
        <p14:creationId xmlns:p14="http://schemas.microsoft.com/office/powerpoint/2010/main" val="4121660207"/>
      </p:ext>
    </p:extLst>
  </p:cSld>
  <p:clrMapOvr>
    <a:masterClrMapping/>
  </p:clrMapOvr>
  <p:transition spd="slow">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additional analysis</a:t>
            </a:r>
          </a:p>
        </p:txBody>
      </p:sp>
      <p:pic>
        <p:nvPicPr>
          <p:cNvPr id="2" name="Picture 1">
            <a:extLst>
              <a:ext uri="{FF2B5EF4-FFF2-40B4-BE49-F238E27FC236}">
                <a16:creationId xmlns:a16="http://schemas.microsoft.com/office/drawing/2014/main" xmlns="" id="{35655139-9370-4772-B62D-E64EE38557D9}"/>
              </a:ext>
            </a:extLst>
          </p:cNvPr>
          <p:cNvPicPr>
            <a:picLocks noChangeAspect="1"/>
          </p:cNvPicPr>
          <p:nvPr/>
        </p:nvPicPr>
        <p:blipFill>
          <a:blip r:embed="rId2"/>
          <a:stretch>
            <a:fillRect/>
          </a:stretch>
        </p:blipFill>
        <p:spPr>
          <a:xfrm>
            <a:off x="649366" y="1268760"/>
            <a:ext cx="5616624" cy="4831949"/>
          </a:xfrm>
          <a:prstGeom prst="rect">
            <a:avLst/>
          </a:prstGeom>
        </p:spPr>
      </p:pic>
      <p:pic>
        <p:nvPicPr>
          <p:cNvPr id="4" name="Picture 3">
            <a:extLst>
              <a:ext uri="{FF2B5EF4-FFF2-40B4-BE49-F238E27FC236}">
                <a16:creationId xmlns:a16="http://schemas.microsoft.com/office/drawing/2014/main" xmlns="" id="{D83272EB-FD15-45FC-B8FE-8850A6F75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250552"/>
            <a:ext cx="2760692" cy="3906639"/>
          </a:xfrm>
          <a:prstGeom prst="rect">
            <a:avLst/>
          </a:prstGeom>
        </p:spPr>
      </p:pic>
    </p:spTree>
    <p:extLst>
      <p:ext uri="{BB962C8B-B14F-4D97-AF65-F5344CB8AC3E}">
        <p14:creationId xmlns:p14="http://schemas.microsoft.com/office/powerpoint/2010/main" val="1841923521"/>
      </p:ext>
    </p:extLst>
  </p:cSld>
  <p:clrMapOvr>
    <a:masterClrMapping/>
  </p:clrMapOvr>
  <p:transition spd="slow">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additional analysis</a:t>
            </a:r>
          </a:p>
        </p:txBody>
      </p:sp>
      <p:pic>
        <p:nvPicPr>
          <p:cNvPr id="3" name="Picture 2">
            <a:extLst>
              <a:ext uri="{FF2B5EF4-FFF2-40B4-BE49-F238E27FC236}">
                <a16:creationId xmlns:a16="http://schemas.microsoft.com/office/drawing/2014/main" xmlns="" id="{80DF911F-9211-4668-A20A-73707CD355C9}"/>
              </a:ext>
            </a:extLst>
          </p:cNvPr>
          <p:cNvPicPr>
            <a:picLocks noChangeAspect="1"/>
          </p:cNvPicPr>
          <p:nvPr/>
        </p:nvPicPr>
        <p:blipFill>
          <a:blip r:embed="rId2"/>
          <a:stretch>
            <a:fillRect/>
          </a:stretch>
        </p:blipFill>
        <p:spPr>
          <a:xfrm>
            <a:off x="701653" y="908721"/>
            <a:ext cx="7758779" cy="5052334"/>
          </a:xfrm>
          <a:prstGeom prst="rect">
            <a:avLst/>
          </a:prstGeom>
        </p:spPr>
      </p:pic>
    </p:spTree>
    <p:extLst>
      <p:ext uri="{BB962C8B-B14F-4D97-AF65-F5344CB8AC3E}">
        <p14:creationId xmlns:p14="http://schemas.microsoft.com/office/powerpoint/2010/main" val="3212357672"/>
      </p:ext>
    </p:extLst>
  </p:cSld>
  <p:clrMapOvr>
    <a:masterClrMapping/>
  </p:clrMapOvr>
  <p:transition spd="slow">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additional analysis</a:t>
            </a:r>
          </a:p>
        </p:txBody>
      </p:sp>
      <p:pic>
        <p:nvPicPr>
          <p:cNvPr id="3" name="Picture 2">
            <a:extLst>
              <a:ext uri="{FF2B5EF4-FFF2-40B4-BE49-F238E27FC236}">
                <a16:creationId xmlns:a16="http://schemas.microsoft.com/office/drawing/2014/main" xmlns="" id="{2DE164DA-EE10-461B-98D0-BF2D52B226C4}"/>
              </a:ext>
            </a:extLst>
          </p:cNvPr>
          <p:cNvPicPr>
            <a:picLocks noChangeAspect="1"/>
          </p:cNvPicPr>
          <p:nvPr/>
        </p:nvPicPr>
        <p:blipFill>
          <a:blip r:embed="rId2"/>
          <a:stretch>
            <a:fillRect/>
          </a:stretch>
        </p:blipFill>
        <p:spPr>
          <a:xfrm>
            <a:off x="488520" y="1238490"/>
            <a:ext cx="8166960" cy="4381020"/>
          </a:xfrm>
          <a:prstGeom prst="rect">
            <a:avLst/>
          </a:prstGeom>
        </p:spPr>
      </p:pic>
    </p:spTree>
    <p:extLst>
      <p:ext uri="{BB962C8B-B14F-4D97-AF65-F5344CB8AC3E}">
        <p14:creationId xmlns:p14="http://schemas.microsoft.com/office/powerpoint/2010/main" val="229580601"/>
      </p:ext>
    </p:extLst>
  </p:cSld>
  <p:clrMapOvr>
    <a:masterClrMapping/>
  </p:clrMapOvr>
  <p:transition spd="slow">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Question Level Analysis</a:t>
            </a:r>
          </a:p>
        </p:txBody>
      </p:sp>
      <p:pic>
        <p:nvPicPr>
          <p:cNvPr id="3" name="Picture 2">
            <a:extLst>
              <a:ext uri="{FF2B5EF4-FFF2-40B4-BE49-F238E27FC236}">
                <a16:creationId xmlns:a16="http://schemas.microsoft.com/office/drawing/2014/main" xmlns="" id="{97795DF6-7C1B-400E-8983-69DB2D614840}"/>
              </a:ext>
            </a:extLst>
          </p:cNvPr>
          <p:cNvPicPr>
            <a:picLocks noChangeAspect="1"/>
          </p:cNvPicPr>
          <p:nvPr/>
        </p:nvPicPr>
        <p:blipFill>
          <a:blip r:embed="rId2"/>
          <a:stretch>
            <a:fillRect/>
          </a:stretch>
        </p:blipFill>
        <p:spPr>
          <a:xfrm>
            <a:off x="1587121" y="1165394"/>
            <a:ext cx="6046523" cy="4176464"/>
          </a:xfrm>
          <a:prstGeom prst="rect">
            <a:avLst/>
          </a:prstGeom>
        </p:spPr>
      </p:pic>
      <p:sp>
        <p:nvSpPr>
          <p:cNvPr id="5" name="TextBox 4">
            <a:extLst>
              <a:ext uri="{FF2B5EF4-FFF2-40B4-BE49-F238E27FC236}">
                <a16:creationId xmlns:a16="http://schemas.microsoft.com/office/drawing/2014/main" xmlns="" id="{BEC97974-4714-4D45-8466-A0DCF6CB2151}"/>
              </a:ext>
            </a:extLst>
          </p:cNvPr>
          <p:cNvSpPr txBox="1"/>
          <p:nvPr/>
        </p:nvSpPr>
        <p:spPr>
          <a:xfrm>
            <a:off x="2411760" y="5733256"/>
            <a:ext cx="4744504" cy="646331"/>
          </a:xfrm>
          <a:prstGeom prst="rect">
            <a:avLst/>
          </a:prstGeom>
          <a:noFill/>
        </p:spPr>
        <p:txBody>
          <a:bodyPr wrap="none" rtlCol="0">
            <a:spAutoFit/>
          </a:bodyPr>
          <a:lstStyle/>
          <a:p>
            <a:r>
              <a:rPr lang="en-GB" sz="1400" dirty="0">
                <a:solidFill>
                  <a:schemeClr val="tx1"/>
                </a:solidFill>
                <a:latin typeface="+mj-lt"/>
              </a:rPr>
              <a:t>QLA available for reading, EGPS (including spelling)  and Maths</a:t>
            </a:r>
          </a:p>
          <a:p>
            <a:endParaRPr lang="en-GB" sz="800" dirty="0">
              <a:solidFill>
                <a:schemeClr val="tx1"/>
              </a:solidFill>
              <a:latin typeface="+mj-lt"/>
            </a:endParaRPr>
          </a:p>
          <a:p>
            <a:r>
              <a:rPr lang="en-GB" sz="1400" dirty="0">
                <a:solidFill>
                  <a:schemeClr val="tx1"/>
                </a:solidFill>
                <a:latin typeface="+mj-lt"/>
              </a:rPr>
              <a:t>Maths combined and separate paper analysis</a:t>
            </a:r>
          </a:p>
        </p:txBody>
      </p:sp>
    </p:spTree>
    <p:extLst>
      <p:ext uri="{BB962C8B-B14F-4D97-AF65-F5344CB8AC3E}">
        <p14:creationId xmlns:p14="http://schemas.microsoft.com/office/powerpoint/2010/main" val="525799070"/>
      </p:ext>
    </p:extLst>
  </p:cSld>
  <p:clrMapOvr>
    <a:masterClrMapping/>
  </p:clrMapOvr>
  <p:transition spd="slow">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QLA by question</a:t>
            </a:r>
          </a:p>
        </p:txBody>
      </p:sp>
      <p:pic>
        <p:nvPicPr>
          <p:cNvPr id="2" name="Picture 1">
            <a:extLst>
              <a:ext uri="{FF2B5EF4-FFF2-40B4-BE49-F238E27FC236}">
                <a16:creationId xmlns:a16="http://schemas.microsoft.com/office/drawing/2014/main" xmlns="" id="{8E0F5F70-3D8E-4A88-B9B2-24C110DCAD9F}"/>
              </a:ext>
            </a:extLst>
          </p:cNvPr>
          <p:cNvPicPr>
            <a:picLocks noChangeAspect="1"/>
          </p:cNvPicPr>
          <p:nvPr/>
        </p:nvPicPr>
        <p:blipFill>
          <a:blip r:embed="rId2"/>
          <a:stretch>
            <a:fillRect/>
          </a:stretch>
        </p:blipFill>
        <p:spPr>
          <a:xfrm>
            <a:off x="1763688" y="860253"/>
            <a:ext cx="5688632" cy="5798029"/>
          </a:xfrm>
          <a:prstGeom prst="rect">
            <a:avLst/>
          </a:prstGeom>
        </p:spPr>
      </p:pic>
    </p:spTree>
    <p:extLst>
      <p:ext uri="{BB962C8B-B14F-4D97-AF65-F5344CB8AC3E}">
        <p14:creationId xmlns:p14="http://schemas.microsoft.com/office/powerpoint/2010/main" val="1589023661"/>
      </p:ext>
    </p:extLst>
  </p:cSld>
  <p:clrMapOvr>
    <a:masterClrMapping/>
  </p:clrMapOvr>
  <p:transition spd="slow">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QLA by pupil</a:t>
            </a:r>
          </a:p>
        </p:txBody>
      </p:sp>
      <p:pic>
        <p:nvPicPr>
          <p:cNvPr id="3" name="Picture 2">
            <a:extLst>
              <a:ext uri="{FF2B5EF4-FFF2-40B4-BE49-F238E27FC236}">
                <a16:creationId xmlns:a16="http://schemas.microsoft.com/office/drawing/2014/main" xmlns="" id="{91E51829-2317-4DF6-9DFE-07B2B8E515A4}"/>
              </a:ext>
            </a:extLst>
          </p:cNvPr>
          <p:cNvPicPr>
            <a:picLocks noChangeAspect="1"/>
          </p:cNvPicPr>
          <p:nvPr/>
        </p:nvPicPr>
        <p:blipFill>
          <a:blip r:embed="rId2"/>
          <a:stretch>
            <a:fillRect/>
          </a:stretch>
        </p:blipFill>
        <p:spPr>
          <a:xfrm>
            <a:off x="613939" y="980728"/>
            <a:ext cx="7056784" cy="5161696"/>
          </a:xfrm>
          <a:prstGeom prst="rect">
            <a:avLst/>
          </a:prstGeom>
        </p:spPr>
      </p:pic>
      <p:pic>
        <p:nvPicPr>
          <p:cNvPr id="4" name="Picture 3">
            <a:extLst>
              <a:ext uri="{FF2B5EF4-FFF2-40B4-BE49-F238E27FC236}">
                <a16:creationId xmlns:a16="http://schemas.microsoft.com/office/drawing/2014/main" xmlns="" id="{AF3EFB69-BF50-4CBC-BBC9-236D33B6D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004" y="908720"/>
            <a:ext cx="2112235" cy="1584176"/>
          </a:xfrm>
          <a:prstGeom prst="rect">
            <a:avLst/>
          </a:prstGeom>
        </p:spPr>
      </p:pic>
    </p:spTree>
    <p:extLst>
      <p:ext uri="{BB962C8B-B14F-4D97-AF65-F5344CB8AC3E}">
        <p14:creationId xmlns:p14="http://schemas.microsoft.com/office/powerpoint/2010/main" val="3810876358"/>
      </p:ext>
    </p:extLst>
  </p:cSld>
  <p:clrMapOvr>
    <a:masterClrMapping/>
  </p:clrMapOvr>
  <p:transition spd="slow">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Dates</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800" dirty="0">
                <a:latin typeface="+mj-lt"/>
              </a:rPr>
              <a:t>DFE target release dates:</a:t>
            </a:r>
          </a:p>
          <a:p>
            <a:r>
              <a:rPr lang="en-GB" sz="1800" dirty="0">
                <a:latin typeface="+mj-lt"/>
              </a:rPr>
              <a:t>KS2 provisional without CLA/Disadvantaged - w/c 25/09/17</a:t>
            </a:r>
          </a:p>
          <a:p>
            <a:r>
              <a:rPr lang="en-GB" sz="1800" dirty="0">
                <a:latin typeface="+mj-lt"/>
              </a:rPr>
              <a:t>KS1 and Phonics - w/c 16/10/17 </a:t>
            </a:r>
          </a:p>
          <a:p>
            <a:r>
              <a:rPr lang="en-GB" sz="1800" dirty="0">
                <a:latin typeface="+mj-lt"/>
              </a:rPr>
              <a:t>KS2 provisional with CLA/Disadvantaged - w/c 16/10/17 </a:t>
            </a:r>
          </a:p>
          <a:p>
            <a:r>
              <a:rPr lang="en-GB" sz="1800" dirty="0">
                <a:latin typeface="+mj-lt"/>
              </a:rPr>
              <a:t>Performance Tables - December 2017</a:t>
            </a:r>
          </a:p>
          <a:p>
            <a:pPr marL="109537" indent="0">
              <a:buNone/>
            </a:pPr>
            <a:endParaRPr lang="en-GB" sz="1800" dirty="0">
              <a:latin typeface="+mj-lt"/>
            </a:endParaRPr>
          </a:p>
          <a:p>
            <a:pPr marL="109537" indent="0">
              <a:buNone/>
            </a:pPr>
            <a:r>
              <a:rPr lang="en-GB" sz="1800" dirty="0">
                <a:latin typeface="+mj-lt"/>
              </a:rPr>
              <a:t>Ofsted Inspection Data Summary Report (IDSR) – October 2017</a:t>
            </a:r>
          </a:p>
        </p:txBody>
      </p:sp>
    </p:spTree>
    <p:extLst>
      <p:ext uri="{BB962C8B-B14F-4D97-AF65-F5344CB8AC3E}">
        <p14:creationId xmlns:p14="http://schemas.microsoft.com/office/powerpoint/2010/main" val="3815236008"/>
      </p:ext>
    </p:extLst>
  </p:cSld>
  <p:clrMapOvr>
    <a:masterClrMapping/>
  </p:clrMapOvr>
  <p:transition spd="slow">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Ofsted update – other issues</a:t>
            </a:r>
          </a:p>
        </p:txBody>
      </p:sp>
      <p:sp>
        <p:nvSpPr>
          <p:cNvPr id="5" name="Content Placeholder 7"/>
          <p:cNvSpPr txBox="1">
            <a:spLocks/>
          </p:cNvSpPr>
          <p:nvPr/>
        </p:nvSpPr>
        <p:spPr>
          <a:xfrm>
            <a:off x="971600" y="1052736"/>
            <a:ext cx="7704856" cy="5256584"/>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pPr>
            <a:r>
              <a:rPr lang="en-GB" sz="1800" dirty="0">
                <a:latin typeface="+mj-lt"/>
              </a:rPr>
              <a:t>Assessment data is far from only piece of evidence that informs judgements about outcomes</a:t>
            </a:r>
          </a:p>
          <a:p>
            <a:pPr>
              <a:buClrTx/>
            </a:pPr>
            <a:r>
              <a:rPr lang="en-GB" sz="1800" dirty="0">
                <a:latin typeface="+mj-lt"/>
              </a:rPr>
              <a:t>‘Meaningful data’ to inform areas for investigation. Not focus on single measures with small cohorts</a:t>
            </a:r>
          </a:p>
          <a:p>
            <a:pPr>
              <a:buClrTx/>
            </a:pPr>
            <a:r>
              <a:rPr lang="en-GB" sz="1800" dirty="0">
                <a:latin typeface="+mj-lt"/>
              </a:rPr>
              <a:t>Continue to treat teacher assessments at end KS2 (&amp; KS1) with caution</a:t>
            </a:r>
          </a:p>
          <a:p>
            <a:pPr>
              <a:buClrTx/>
            </a:pPr>
            <a:r>
              <a:rPr lang="en-GB" sz="1800" dirty="0">
                <a:latin typeface="+mj-lt"/>
              </a:rPr>
              <a:t>Infant/Junior split again mentioned – Jnr outcomes high but progress low</a:t>
            </a:r>
          </a:p>
          <a:p>
            <a:pPr>
              <a:buClrTx/>
            </a:pPr>
            <a:r>
              <a:rPr lang="en-GB" sz="1800" dirty="0">
                <a:latin typeface="+mj-lt"/>
              </a:rPr>
              <a:t>Inspectors have been reminded that outlier results, particularly in progress VA, can affect school averages</a:t>
            </a:r>
          </a:p>
          <a:p>
            <a:pPr>
              <a:buClrTx/>
            </a:pPr>
            <a:r>
              <a:rPr lang="en-GB" sz="1800" dirty="0">
                <a:latin typeface="+mj-lt"/>
              </a:rPr>
              <a:t>Inspectors have been warned against “over focusing” on the performance of groups where data is not robust. Often multiple characteristic groups have few members and so data is an unreliable indicator of group performance. E.g. high-attaining disadvantaged boys </a:t>
            </a:r>
          </a:p>
          <a:p>
            <a:pPr>
              <a:buClrTx/>
            </a:pPr>
            <a:r>
              <a:rPr lang="en-GB" sz="1800" dirty="0">
                <a:latin typeface="+mj-lt"/>
              </a:rPr>
              <a:t>Talk to leaders about quality of teaching, behaviour and the design and delivery of the curriculum (school improvement model) to examine some pupils/groups under-performance</a:t>
            </a:r>
          </a:p>
          <a:p>
            <a:pPr>
              <a:buClrTx/>
            </a:pPr>
            <a:r>
              <a:rPr lang="en-GB" sz="1800" dirty="0">
                <a:latin typeface="+mj-lt"/>
              </a:rPr>
              <a:t>New inspection handbook will be published in the second half of this term following consultation on short inspections</a:t>
            </a:r>
          </a:p>
          <a:p>
            <a:pPr marL="109537" indent="0">
              <a:buNone/>
            </a:pPr>
            <a:endParaRPr lang="en-GB" sz="1800" dirty="0">
              <a:latin typeface="+mj-lt"/>
            </a:endParaRPr>
          </a:p>
        </p:txBody>
      </p:sp>
    </p:spTree>
    <p:extLst>
      <p:ext uri="{BB962C8B-B14F-4D97-AF65-F5344CB8AC3E}">
        <p14:creationId xmlns:p14="http://schemas.microsoft.com/office/powerpoint/2010/main" val="921790260"/>
      </p:ext>
    </p:extLst>
  </p:cSld>
  <p:clrMapOvr>
    <a:masterClrMapping/>
  </p:clrMapOvr>
  <p:transition spd="slow">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 the future </a:t>
            </a:r>
          </a:p>
        </p:txBody>
      </p:sp>
      <p:sp>
        <p:nvSpPr>
          <p:cNvPr id="5" name="Content Placeholder 7"/>
          <p:cNvSpPr txBox="1">
            <a:spLocks/>
          </p:cNvSpPr>
          <p:nvPr/>
        </p:nvSpPr>
        <p:spPr>
          <a:xfrm>
            <a:off x="899592" y="5445224"/>
            <a:ext cx="7704856" cy="936104"/>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400" dirty="0">
                <a:latin typeface="+mj-lt"/>
              </a:rPr>
              <a:t>Primary consultation concludes reception baseline supported and that KS1 assessments would be used as interim check. It would become non-compulsory in all through primary schools. – DfE “Primary assessment in England, Government consultation response, September 2017</a:t>
            </a:r>
          </a:p>
        </p:txBody>
      </p:sp>
      <p:pic>
        <p:nvPicPr>
          <p:cNvPr id="2" name="Picture 1">
            <a:extLst>
              <a:ext uri="{FF2B5EF4-FFF2-40B4-BE49-F238E27FC236}">
                <a16:creationId xmlns:a16="http://schemas.microsoft.com/office/drawing/2014/main" xmlns="" id="{95623049-1E05-4D6E-A070-926E4AFC13CD}"/>
              </a:ext>
            </a:extLst>
          </p:cNvPr>
          <p:cNvPicPr>
            <a:picLocks noChangeAspect="1"/>
          </p:cNvPicPr>
          <p:nvPr/>
        </p:nvPicPr>
        <p:blipFill>
          <a:blip r:embed="rId2"/>
          <a:stretch>
            <a:fillRect/>
          </a:stretch>
        </p:blipFill>
        <p:spPr>
          <a:xfrm>
            <a:off x="2118238" y="908720"/>
            <a:ext cx="4963994" cy="4357284"/>
          </a:xfrm>
          <a:prstGeom prst="rect">
            <a:avLst/>
          </a:prstGeom>
        </p:spPr>
      </p:pic>
    </p:spTree>
    <p:extLst>
      <p:ext uri="{BB962C8B-B14F-4D97-AF65-F5344CB8AC3E}">
        <p14:creationId xmlns:p14="http://schemas.microsoft.com/office/powerpoint/2010/main" val="3628824697"/>
      </p:ext>
    </p:extLst>
  </p:cSld>
  <p:clrMapOvr>
    <a:masterClrMapping/>
  </p:clrMapOvr>
  <p:transition spd="slow">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ASP in context</a:t>
            </a:r>
          </a:p>
        </p:txBody>
      </p:sp>
      <p:sp>
        <p:nvSpPr>
          <p:cNvPr id="4" name="Text Box 2">
            <a:extLst>
              <a:ext uri="{FF2B5EF4-FFF2-40B4-BE49-F238E27FC236}">
                <a16:creationId xmlns:a16="http://schemas.microsoft.com/office/drawing/2014/main" xmlns="" id="{88474908-6163-41DD-9C44-0001BA474390}"/>
              </a:ext>
            </a:extLst>
          </p:cNvPr>
          <p:cNvSpPr txBox="1">
            <a:spLocks noChangeArrowheads="1"/>
          </p:cNvSpPr>
          <p:nvPr/>
        </p:nvSpPr>
        <p:spPr bwMode="auto">
          <a:xfrm>
            <a:off x="1929765" y="3083580"/>
            <a:ext cx="1209675"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Leadership &amp; Management</a:t>
            </a:r>
          </a:p>
        </p:txBody>
      </p:sp>
      <p:sp>
        <p:nvSpPr>
          <p:cNvPr id="6" name="Text Box 2">
            <a:extLst>
              <a:ext uri="{FF2B5EF4-FFF2-40B4-BE49-F238E27FC236}">
                <a16:creationId xmlns:a16="http://schemas.microsoft.com/office/drawing/2014/main" xmlns="" id="{8D5DD77C-C86E-44CE-9F59-8B8554BB1039}"/>
              </a:ext>
            </a:extLst>
          </p:cNvPr>
          <p:cNvSpPr txBox="1">
            <a:spLocks noChangeArrowheads="1"/>
          </p:cNvSpPr>
          <p:nvPr/>
        </p:nvSpPr>
        <p:spPr bwMode="auto">
          <a:xfrm>
            <a:off x="4058285" y="3085148"/>
            <a:ext cx="1321003"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Teaching &amp; Learning            </a:t>
            </a:r>
            <a:r>
              <a:rPr lang="en-GB" sz="110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e.g.Lessons</a:t>
            </a: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Learned</a:t>
            </a:r>
          </a:p>
        </p:txBody>
      </p:sp>
      <p:sp>
        <p:nvSpPr>
          <p:cNvPr id="8" name="Text Box 2">
            <a:extLst>
              <a:ext uri="{FF2B5EF4-FFF2-40B4-BE49-F238E27FC236}">
                <a16:creationId xmlns:a16="http://schemas.microsoft.com/office/drawing/2014/main" xmlns="" id="{D3BAD2B4-8297-4D83-9338-24A20375AE18}"/>
              </a:ext>
            </a:extLst>
          </p:cNvPr>
          <p:cNvSpPr txBox="1">
            <a:spLocks noChangeArrowheads="1"/>
          </p:cNvSpPr>
          <p:nvPr/>
        </p:nvSpPr>
        <p:spPr bwMode="auto">
          <a:xfrm>
            <a:off x="6314653" y="3090228"/>
            <a:ext cx="1209675"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Outcomes for Pupils                 e.g. ASP</a:t>
            </a:r>
          </a:p>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15000"/>
              </a:lnSpc>
              <a:spcAft>
                <a:spcPts val="10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
            <a:extLst>
              <a:ext uri="{FF2B5EF4-FFF2-40B4-BE49-F238E27FC236}">
                <a16:creationId xmlns:a16="http://schemas.microsoft.com/office/drawing/2014/main" xmlns="" id="{56746063-301D-4360-9537-884A83E6C2EE}"/>
              </a:ext>
            </a:extLst>
          </p:cNvPr>
          <p:cNvSpPr txBox="1">
            <a:spLocks noChangeArrowheads="1"/>
          </p:cNvSpPr>
          <p:nvPr/>
        </p:nvSpPr>
        <p:spPr bwMode="auto">
          <a:xfrm>
            <a:off x="4058920" y="1943418"/>
            <a:ext cx="1320368"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Pupil Assessment &amp; Staff PM/CPD       e.g. O-track/FFT</a:t>
            </a:r>
          </a:p>
          <a:p>
            <a:pPr algn="ctr">
              <a:lnSpc>
                <a:spcPct val="115000"/>
              </a:lnSpc>
              <a:spcAft>
                <a:spcPts val="1000"/>
              </a:spcAft>
            </a:pPr>
            <a:endPar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
            <a:extLst>
              <a:ext uri="{FF2B5EF4-FFF2-40B4-BE49-F238E27FC236}">
                <a16:creationId xmlns:a16="http://schemas.microsoft.com/office/drawing/2014/main" xmlns="" id="{110E4C1D-D98D-4FFC-9776-97A27766381F}"/>
              </a:ext>
            </a:extLst>
          </p:cNvPr>
          <p:cNvSpPr txBox="1">
            <a:spLocks noChangeArrowheads="1"/>
          </p:cNvSpPr>
          <p:nvPr/>
        </p:nvSpPr>
        <p:spPr bwMode="auto">
          <a:xfrm>
            <a:off x="4058920" y="4228783"/>
            <a:ext cx="1320368" cy="685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Curriculum Development</a:t>
            </a:r>
          </a:p>
        </p:txBody>
      </p:sp>
      <p:cxnSp>
        <p:nvCxnSpPr>
          <p:cNvPr id="11" name="Straight Arrow Connector 10">
            <a:extLst>
              <a:ext uri="{FF2B5EF4-FFF2-40B4-BE49-F238E27FC236}">
                <a16:creationId xmlns:a16="http://schemas.microsoft.com/office/drawing/2014/main" xmlns="" id="{0A295723-13FB-4151-8D87-252615C16CF7}"/>
              </a:ext>
            </a:extLst>
          </p:cNvPr>
          <p:cNvCxnSpPr/>
          <p:nvPr/>
        </p:nvCxnSpPr>
        <p:spPr>
          <a:xfrm>
            <a:off x="3139440" y="3426778"/>
            <a:ext cx="918845" cy="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A4D69735-90FD-4D28-B5AB-39992B1AF365}"/>
              </a:ext>
            </a:extLst>
          </p:cNvPr>
          <p:cNvCxnSpPr/>
          <p:nvPr/>
        </p:nvCxnSpPr>
        <p:spPr>
          <a:xfrm flipV="1">
            <a:off x="3139440" y="2283778"/>
            <a:ext cx="918845" cy="102870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3643C016-B7E1-462A-AF52-389921518C40}"/>
              </a:ext>
            </a:extLst>
          </p:cNvPr>
          <p:cNvCxnSpPr/>
          <p:nvPr/>
        </p:nvCxnSpPr>
        <p:spPr>
          <a:xfrm>
            <a:off x="3139440" y="3542983"/>
            <a:ext cx="918845" cy="1028700"/>
          </a:xfrm>
          <a:prstGeom prst="straightConnector1">
            <a:avLst/>
          </a:prstGeom>
          <a:ln w="4445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3EF5426-203F-4DA4-8306-61DE8F8A4D98}"/>
              </a:ext>
            </a:extLst>
          </p:cNvPr>
          <p:cNvCxnSpPr/>
          <p:nvPr/>
        </p:nvCxnSpPr>
        <p:spPr>
          <a:xfrm>
            <a:off x="5381347" y="3440407"/>
            <a:ext cx="918845" cy="0"/>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26DAACE-749D-487C-BEBD-325FC4797842}"/>
              </a:ext>
            </a:extLst>
          </p:cNvPr>
          <p:cNvCxnSpPr/>
          <p:nvPr/>
        </p:nvCxnSpPr>
        <p:spPr>
          <a:xfrm>
            <a:off x="4663122" y="2627948"/>
            <a:ext cx="0" cy="457200"/>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AB17ABA9-92EE-4C6C-B186-170DA193DEDF}"/>
              </a:ext>
            </a:extLst>
          </p:cNvPr>
          <p:cNvCxnSpPr/>
          <p:nvPr/>
        </p:nvCxnSpPr>
        <p:spPr>
          <a:xfrm>
            <a:off x="4663122" y="3770948"/>
            <a:ext cx="0" cy="457200"/>
          </a:xfrm>
          <a:prstGeom prst="straightConnector1">
            <a:avLst/>
          </a:prstGeom>
          <a:ln w="444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C08A603A-920E-4918-8D5F-A26C60FA028B}"/>
              </a:ext>
            </a:extLst>
          </p:cNvPr>
          <p:cNvSpPr txBox="1"/>
          <p:nvPr/>
        </p:nvSpPr>
        <p:spPr>
          <a:xfrm>
            <a:off x="2339752" y="4151591"/>
            <a:ext cx="1231427" cy="430887"/>
          </a:xfrm>
          <a:prstGeom prst="rect">
            <a:avLst/>
          </a:prstGeom>
          <a:noFill/>
          <a:ln>
            <a:solidFill>
              <a:srgbClr val="FF0000"/>
            </a:solidFill>
          </a:ln>
        </p:spPr>
        <p:txBody>
          <a:bodyPr wrap="none" rtlCol="0">
            <a:spAutoFit/>
          </a:bodyPr>
          <a:lstStyle/>
          <a:p>
            <a:r>
              <a:rPr lang="en-GB" sz="1100" dirty="0">
                <a:solidFill>
                  <a:schemeClr val="tx1"/>
                </a:solidFill>
                <a:latin typeface="+mj-lt"/>
              </a:rPr>
              <a:t>Formal &amp; Informal</a:t>
            </a:r>
          </a:p>
          <a:p>
            <a:r>
              <a:rPr lang="en-GB" sz="1100" dirty="0">
                <a:solidFill>
                  <a:schemeClr val="tx1"/>
                </a:solidFill>
                <a:latin typeface="+mj-lt"/>
              </a:rPr>
              <a:t>Incl. SEF/SDP</a:t>
            </a:r>
          </a:p>
        </p:txBody>
      </p:sp>
      <p:cxnSp>
        <p:nvCxnSpPr>
          <p:cNvPr id="18" name="Straight Arrow Connector 17">
            <a:extLst>
              <a:ext uri="{FF2B5EF4-FFF2-40B4-BE49-F238E27FC236}">
                <a16:creationId xmlns:a16="http://schemas.microsoft.com/office/drawing/2014/main" xmlns="" id="{23E22FBF-07E5-4150-9364-EDCDD04EB47E}"/>
              </a:ext>
            </a:extLst>
          </p:cNvPr>
          <p:cNvCxnSpPr/>
          <p:nvPr/>
        </p:nvCxnSpPr>
        <p:spPr>
          <a:xfrm flipV="1">
            <a:off x="3275856" y="2924944"/>
            <a:ext cx="295323" cy="1226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192D6656-E929-41A6-941B-1C9D51EFF5D6}"/>
              </a:ext>
            </a:extLst>
          </p:cNvPr>
          <p:cNvCxnSpPr/>
          <p:nvPr/>
        </p:nvCxnSpPr>
        <p:spPr>
          <a:xfrm flipV="1">
            <a:off x="3294197" y="3501008"/>
            <a:ext cx="276982" cy="650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ACB9008C-D49A-4424-9C44-13F0DA7028AC}"/>
              </a:ext>
            </a:extLst>
          </p:cNvPr>
          <p:cNvCxnSpPr/>
          <p:nvPr/>
        </p:nvCxnSpPr>
        <p:spPr>
          <a:xfrm flipV="1">
            <a:off x="3314957" y="4057333"/>
            <a:ext cx="204993" cy="9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xmlns="" id="{1F429B56-0835-4FC8-9474-A45DAEB543A2}"/>
              </a:ext>
            </a:extLst>
          </p:cNvPr>
          <p:cNvSpPr/>
          <p:nvPr/>
        </p:nvSpPr>
        <p:spPr>
          <a:xfrm>
            <a:off x="3734050" y="1675787"/>
            <a:ext cx="1915442" cy="4222205"/>
          </a:xfrm>
          <a:prstGeom prst="rect">
            <a:avLst/>
          </a:prstGeom>
          <a:noFill/>
          <a:ln w="12700">
            <a:solidFill>
              <a:srgbClr val="92D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BD4BAD3D-4DD7-4A61-A448-D0AE5167E9A9}"/>
              </a:ext>
            </a:extLst>
          </p:cNvPr>
          <p:cNvSpPr txBox="1"/>
          <p:nvPr/>
        </p:nvSpPr>
        <p:spPr>
          <a:xfrm>
            <a:off x="3818686" y="5277108"/>
            <a:ext cx="1800200" cy="600164"/>
          </a:xfrm>
          <a:prstGeom prst="rect">
            <a:avLst/>
          </a:prstGeom>
          <a:noFill/>
        </p:spPr>
        <p:txBody>
          <a:bodyPr wrap="square" rtlCol="0">
            <a:spAutoFit/>
          </a:bodyPr>
          <a:lstStyle/>
          <a:p>
            <a:r>
              <a:rPr lang="en-GB" sz="1100" dirty="0">
                <a:solidFill>
                  <a:schemeClr val="tx1"/>
                </a:solidFill>
                <a:latin typeface="+mj-lt"/>
              </a:rPr>
              <a:t>School systems &amp; monitoring, including behaviour</a:t>
            </a:r>
          </a:p>
        </p:txBody>
      </p:sp>
      <p:sp>
        <p:nvSpPr>
          <p:cNvPr id="25" name="Rectangle 24">
            <a:extLst>
              <a:ext uri="{FF2B5EF4-FFF2-40B4-BE49-F238E27FC236}">
                <a16:creationId xmlns:a16="http://schemas.microsoft.com/office/drawing/2014/main" xmlns="" id="{7515E555-73F5-4C91-BFCF-430A27DF6359}"/>
              </a:ext>
            </a:extLst>
          </p:cNvPr>
          <p:cNvSpPr/>
          <p:nvPr/>
        </p:nvSpPr>
        <p:spPr>
          <a:xfrm>
            <a:off x="899592" y="1412776"/>
            <a:ext cx="7560840" cy="4824536"/>
          </a:xfrm>
          <a:prstGeom prst="rect">
            <a:avLst/>
          </a:prstGeom>
          <a:noFill/>
          <a:ln w="1270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xmlns="" id="{5AC36527-2941-4DA3-80BE-FF99B92AE777}"/>
              </a:ext>
            </a:extLst>
          </p:cNvPr>
          <p:cNvSpPr txBox="1"/>
          <p:nvPr/>
        </p:nvSpPr>
        <p:spPr>
          <a:xfrm>
            <a:off x="6444208" y="1983696"/>
            <a:ext cx="1829347" cy="600164"/>
          </a:xfrm>
          <a:prstGeom prst="rect">
            <a:avLst/>
          </a:prstGeom>
          <a:noFill/>
          <a:ln w="12700">
            <a:solidFill>
              <a:srgbClr val="FF0000"/>
            </a:solidFill>
          </a:ln>
        </p:spPr>
        <p:txBody>
          <a:bodyPr wrap="none" rtlCol="0">
            <a:spAutoFit/>
          </a:bodyPr>
          <a:lstStyle/>
          <a:p>
            <a:r>
              <a:rPr lang="en-GB" sz="1100" dirty="0">
                <a:solidFill>
                  <a:schemeClr val="tx1"/>
                </a:solidFill>
                <a:latin typeface="+mj-lt"/>
              </a:rPr>
              <a:t>School environment, policies</a:t>
            </a:r>
          </a:p>
          <a:p>
            <a:r>
              <a:rPr lang="en-GB" sz="1100" dirty="0">
                <a:solidFill>
                  <a:schemeClr val="tx1"/>
                </a:solidFill>
                <a:latin typeface="+mj-lt"/>
              </a:rPr>
              <a:t> and admin systems</a:t>
            </a:r>
          </a:p>
          <a:p>
            <a:r>
              <a:rPr lang="en-GB" sz="1100" dirty="0">
                <a:solidFill>
                  <a:schemeClr val="tx1"/>
                </a:solidFill>
                <a:latin typeface="+mj-lt"/>
              </a:rPr>
              <a:t>e.g. SIMS</a:t>
            </a:r>
          </a:p>
        </p:txBody>
      </p:sp>
      <p:sp>
        <p:nvSpPr>
          <p:cNvPr id="27" name="TextBox 26">
            <a:extLst>
              <a:ext uri="{FF2B5EF4-FFF2-40B4-BE49-F238E27FC236}">
                <a16:creationId xmlns:a16="http://schemas.microsoft.com/office/drawing/2014/main" xmlns="" id="{A4A6B691-2012-42D7-BAC5-22ADD0EE8F48}"/>
              </a:ext>
            </a:extLst>
          </p:cNvPr>
          <p:cNvSpPr txBox="1"/>
          <p:nvPr/>
        </p:nvSpPr>
        <p:spPr>
          <a:xfrm>
            <a:off x="1059060" y="1661254"/>
            <a:ext cx="2438488" cy="600164"/>
          </a:xfrm>
          <a:prstGeom prst="rect">
            <a:avLst/>
          </a:prstGeom>
          <a:noFill/>
        </p:spPr>
        <p:txBody>
          <a:bodyPr wrap="none" rtlCol="0">
            <a:spAutoFit/>
          </a:bodyPr>
          <a:lstStyle/>
          <a:p>
            <a:pPr marL="171450" indent="-171450">
              <a:buFont typeface="Arial" panose="020B0604020202020204" pitchFamily="34" charset="0"/>
              <a:buChar char="•"/>
            </a:pPr>
            <a:r>
              <a:rPr lang="en-GB" sz="1100" dirty="0">
                <a:solidFill>
                  <a:schemeClr val="tx1"/>
                </a:solidFill>
                <a:latin typeface="+mj-lt"/>
              </a:rPr>
              <a:t>HT/SLT need to keep picture in head</a:t>
            </a:r>
          </a:p>
          <a:p>
            <a:pPr marL="171450" indent="-171450">
              <a:buFont typeface="Arial" panose="020B0604020202020204" pitchFamily="34" charset="0"/>
              <a:buChar char="•"/>
            </a:pPr>
            <a:r>
              <a:rPr lang="en-GB" sz="1100" dirty="0">
                <a:solidFill>
                  <a:schemeClr val="tx1"/>
                </a:solidFill>
                <a:latin typeface="+mj-lt"/>
              </a:rPr>
              <a:t>School Improvement cycle</a:t>
            </a:r>
          </a:p>
          <a:p>
            <a:r>
              <a:rPr lang="en-GB" sz="1100" dirty="0">
                <a:solidFill>
                  <a:schemeClr val="tx1"/>
                </a:solidFill>
                <a:latin typeface="+mj-lt"/>
              </a:rPr>
              <a:t>(or balanced scorecard)</a:t>
            </a:r>
          </a:p>
        </p:txBody>
      </p:sp>
      <p:sp>
        <p:nvSpPr>
          <p:cNvPr id="28" name="Rectangle 27">
            <a:extLst>
              <a:ext uri="{FF2B5EF4-FFF2-40B4-BE49-F238E27FC236}">
                <a16:creationId xmlns:a16="http://schemas.microsoft.com/office/drawing/2014/main" xmlns="" id="{92E36420-D933-4166-85E5-48A25ABCE80F}"/>
              </a:ext>
            </a:extLst>
          </p:cNvPr>
          <p:cNvSpPr/>
          <p:nvPr/>
        </p:nvSpPr>
        <p:spPr>
          <a:xfrm>
            <a:off x="638646" y="933740"/>
            <a:ext cx="7998065" cy="5400600"/>
          </a:xfrm>
          <a:prstGeom prst="rect">
            <a:avLst/>
          </a:prstGeom>
          <a:no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xmlns="" id="{B65B4F2C-949D-40B3-BC7C-AB18A47C7DF2}"/>
              </a:ext>
            </a:extLst>
          </p:cNvPr>
          <p:cNvSpPr txBox="1"/>
          <p:nvPr/>
        </p:nvSpPr>
        <p:spPr>
          <a:xfrm>
            <a:off x="721819" y="935142"/>
            <a:ext cx="4602542" cy="430887"/>
          </a:xfrm>
          <a:prstGeom prst="rect">
            <a:avLst/>
          </a:prstGeom>
          <a:noFill/>
        </p:spPr>
        <p:txBody>
          <a:bodyPr wrap="none" rtlCol="0">
            <a:spAutoFit/>
          </a:bodyPr>
          <a:lstStyle/>
          <a:p>
            <a:r>
              <a:rPr lang="en-GB" sz="1100" b="1" dirty="0">
                <a:solidFill>
                  <a:schemeClr val="tx1"/>
                </a:solidFill>
                <a:latin typeface="+mj-lt"/>
              </a:rPr>
              <a:t>MAT/Cluster:  </a:t>
            </a:r>
            <a:r>
              <a:rPr lang="en-GB" sz="1100" dirty="0">
                <a:solidFill>
                  <a:schemeClr val="tx1"/>
                </a:solidFill>
                <a:latin typeface="+mj-lt"/>
              </a:rPr>
              <a:t>Commonality drives expertise and economies close to schools</a:t>
            </a:r>
          </a:p>
          <a:p>
            <a:r>
              <a:rPr lang="en-GB" sz="1100" dirty="0">
                <a:solidFill>
                  <a:schemeClr val="tx1"/>
                </a:solidFill>
                <a:latin typeface="+mj-lt"/>
              </a:rPr>
              <a:t>                          School Improvement Model and earnt autonomy </a:t>
            </a:r>
          </a:p>
        </p:txBody>
      </p:sp>
      <p:sp>
        <p:nvSpPr>
          <p:cNvPr id="56" name="TextBox 55">
            <a:extLst>
              <a:ext uri="{FF2B5EF4-FFF2-40B4-BE49-F238E27FC236}">
                <a16:creationId xmlns:a16="http://schemas.microsoft.com/office/drawing/2014/main" xmlns="" id="{F86C9DBC-5578-4B99-8BD8-E01E33F9A61C}"/>
              </a:ext>
            </a:extLst>
          </p:cNvPr>
          <p:cNvSpPr txBox="1"/>
          <p:nvPr/>
        </p:nvSpPr>
        <p:spPr>
          <a:xfrm>
            <a:off x="893116" y="1450577"/>
            <a:ext cx="611065" cy="261610"/>
          </a:xfrm>
          <a:prstGeom prst="rect">
            <a:avLst/>
          </a:prstGeom>
          <a:noFill/>
        </p:spPr>
        <p:txBody>
          <a:bodyPr wrap="none" rtlCol="0">
            <a:spAutoFit/>
          </a:bodyPr>
          <a:lstStyle/>
          <a:p>
            <a:r>
              <a:rPr lang="en-GB" sz="1100" b="1" dirty="0">
                <a:solidFill>
                  <a:schemeClr val="tx1"/>
                </a:solidFill>
                <a:latin typeface="+mj-lt"/>
              </a:rPr>
              <a:t>School:</a:t>
            </a:r>
          </a:p>
        </p:txBody>
      </p:sp>
    </p:spTree>
    <p:extLst>
      <p:ext uri="{BB962C8B-B14F-4D97-AF65-F5344CB8AC3E}">
        <p14:creationId xmlns:p14="http://schemas.microsoft.com/office/powerpoint/2010/main" val="3182238172"/>
      </p:ext>
    </p:extLst>
  </p:cSld>
  <p:clrMapOvr>
    <a:masterClrMapping/>
  </p:clrMapOvr>
  <p:transition spd="slow">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Cocentra - Rob Parry\AppData\Local\Temp\notes142542\FwStillw1.jpg"/>
          <p:cNvPicPr>
            <a:picLocks noChangeAspect="1" noChangeArrowheads="1"/>
          </p:cNvPicPr>
          <p:nvPr/>
        </p:nvPicPr>
        <p:blipFill>
          <a:blip r:embed="rId2" cstate="print"/>
          <a:srcRect/>
          <a:stretch>
            <a:fillRect/>
          </a:stretch>
        </p:blipFill>
        <p:spPr bwMode="auto">
          <a:xfrm>
            <a:off x="395536" y="332657"/>
            <a:ext cx="4432492" cy="3672408"/>
          </a:xfrm>
          <a:prstGeom prst="rect">
            <a:avLst/>
          </a:prstGeom>
          <a:noFill/>
          <a:ln w="9525">
            <a:noFill/>
            <a:miter lim="800000"/>
            <a:headEnd/>
            <a:tailEnd/>
          </a:ln>
        </p:spPr>
      </p:pic>
      <p:sp>
        <p:nvSpPr>
          <p:cNvPr id="3" name="TextBox 2"/>
          <p:cNvSpPr txBox="1"/>
          <p:nvPr/>
        </p:nvSpPr>
        <p:spPr>
          <a:xfrm>
            <a:off x="4467096" y="4553833"/>
            <a:ext cx="4065344" cy="1323439"/>
          </a:xfrm>
          <a:prstGeom prst="rect">
            <a:avLst/>
          </a:prstGeom>
          <a:noFill/>
        </p:spPr>
        <p:txBody>
          <a:bodyPr wrap="none" rtlCol="0">
            <a:spAutoFit/>
          </a:bodyPr>
          <a:lstStyle/>
          <a:p>
            <a:r>
              <a:rPr lang="en-GB" sz="1600" dirty="0">
                <a:solidFill>
                  <a:schemeClr val="tx1"/>
                </a:solidFill>
              </a:rPr>
              <a:t>Andrew Best</a:t>
            </a:r>
          </a:p>
          <a:p>
            <a:endParaRPr lang="en-GB" sz="1600" dirty="0">
              <a:solidFill>
                <a:schemeClr val="tx1"/>
              </a:solidFill>
            </a:endParaRPr>
          </a:p>
          <a:p>
            <a:r>
              <a:rPr lang="en-GB" sz="1600" dirty="0">
                <a:solidFill>
                  <a:srgbClr val="000099"/>
                </a:solidFill>
                <a:hlinkClick r:id="rId3"/>
              </a:rPr>
              <a:t>andy.best@forschoolseducation.co.uk</a:t>
            </a:r>
            <a:endParaRPr lang="en-GB" sz="1600" dirty="0">
              <a:solidFill>
                <a:srgbClr val="000099"/>
              </a:solidFill>
            </a:endParaRPr>
          </a:p>
          <a:p>
            <a:endParaRPr lang="en-GB" sz="1600" dirty="0">
              <a:solidFill>
                <a:schemeClr val="tx1"/>
              </a:solidFill>
            </a:endParaRPr>
          </a:p>
          <a:p>
            <a:r>
              <a:rPr lang="en-GB" sz="1600" dirty="0">
                <a:solidFill>
                  <a:schemeClr val="tx1"/>
                </a:solidFill>
              </a:rPr>
              <a:t>07917 080201</a:t>
            </a:r>
          </a:p>
        </p:txBody>
      </p:sp>
      <p:sp>
        <p:nvSpPr>
          <p:cNvPr id="2" name="TextBox 1">
            <a:extLst>
              <a:ext uri="{FF2B5EF4-FFF2-40B4-BE49-F238E27FC236}">
                <a16:creationId xmlns:a16="http://schemas.microsoft.com/office/drawing/2014/main" xmlns="" id="{C9291774-B262-480F-944D-ED5F5ADEC758}"/>
              </a:ext>
            </a:extLst>
          </p:cNvPr>
          <p:cNvSpPr txBox="1"/>
          <p:nvPr/>
        </p:nvSpPr>
        <p:spPr>
          <a:xfrm>
            <a:off x="4860032" y="620688"/>
            <a:ext cx="4196470" cy="1569660"/>
          </a:xfrm>
          <a:prstGeom prst="rect">
            <a:avLst/>
          </a:prstGeom>
          <a:noFill/>
        </p:spPr>
        <p:txBody>
          <a:bodyPr wrap="none" rtlCol="0">
            <a:spAutoFit/>
          </a:bodyPr>
          <a:lstStyle/>
          <a:p>
            <a:r>
              <a:rPr lang="en-GB" sz="1600" dirty="0">
                <a:solidFill>
                  <a:srgbClr val="00B050"/>
                </a:solidFill>
                <a:latin typeface="+mj-lt"/>
              </a:rPr>
              <a:t>Lessons Learned – Monitoring and development</a:t>
            </a:r>
          </a:p>
          <a:p>
            <a:pPr marL="285750" indent="-285750">
              <a:buFont typeface="Arial" panose="020B0604020202020204" pitchFamily="34" charset="0"/>
              <a:buChar char="•"/>
            </a:pPr>
            <a:r>
              <a:rPr lang="en-GB" sz="1600" dirty="0">
                <a:solidFill>
                  <a:srgbClr val="00B050"/>
                </a:solidFill>
                <a:latin typeface="+mj-lt"/>
              </a:rPr>
              <a:t>Teaching and Learning</a:t>
            </a:r>
          </a:p>
          <a:p>
            <a:pPr marL="285750" indent="-285750">
              <a:buFont typeface="Arial" panose="020B0604020202020204" pitchFamily="34" charset="0"/>
              <a:buChar char="•"/>
            </a:pPr>
            <a:r>
              <a:rPr lang="en-GB" sz="1600" dirty="0">
                <a:solidFill>
                  <a:srgbClr val="00B050"/>
                </a:solidFill>
                <a:latin typeface="+mj-lt"/>
              </a:rPr>
              <a:t>Performance Management</a:t>
            </a:r>
          </a:p>
          <a:p>
            <a:pPr marL="285750" indent="-285750">
              <a:buFont typeface="Arial" panose="020B0604020202020204" pitchFamily="34" charset="0"/>
              <a:buChar char="•"/>
            </a:pPr>
            <a:r>
              <a:rPr lang="en-GB" sz="1600" dirty="0">
                <a:solidFill>
                  <a:srgbClr val="00B050"/>
                </a:solidFill>
                <a:latin typeface="+mj-lt"/>
              </a:rPr>
              <a:t>CPD</a:t>
            </a:r>
          </a:p>
          <a:p>
            <a:pPr marL="285750" indent="-285750">
              <a:buFont typeface="Arial" panose="020B0604020202020204" pitchFamily="34" charset="0"/>
              <a:buChar char="•"/>
            </a:pPr>
            <a:r>
              <a:rPr lang="en-GB" sz="1600" dirty="0">
                <a:solidFill>
                  <a:srgbClr val="00B050"/>
                </a:solidFill>
                <a:latin typeface="+mj-lt"/>
              </a:rPr>
              <a:t>Self-Review Document and SDP</a:t>
            </a:r>
          </a:p>
          <a:p>
            <a:pPr marL="285750" indent="-285750">
              <a:buFont typeface="Arial" panose="020B0604020202020204" pitchFamily="34" charset="0"/>
              <a:buChar char="•"/>
            </a:pPr>
            <a:r>
              <a:rPr lang="en-GB" sz="1600" dirty="0">
                <a:solidFill>
                  <a:srgbClr val="00B050"/>
                </a:solidFill>
                <a:latin typeface="+mj-lt"/>
              </a:rPr>
              <a:t>MAT/Group view</a:t>
            </a:r>
          </a:p>
        </p:txBody>
      </p:sp>
      <p:sp>
        <p:nvSpPr>
          <p:cNvPr id="5" name="TextBox 4">
            <a:extLst>
              <a:ext uri="{FF2B5EF4-FFF2-40B4-BE49-F238E27FC236}">
                <a16:creationId xmlns:a16="http://schemas.microsoft.com/office/drawing/2014/main" xmlns="" id="{58AC17B7-A1E9-49EE-B760-65CB1A742B9A}"/>
              </a:ext>
            </a:extLst>
          </p:cNvPr>
          <p:cNvSpPr txBox="1"/>
          <p:nvPr/>
        </p:nvSpPr>
        <p:spPr>
          <a:xfrm>
            <a:off x="4824456" y="2609617"/>
            <a:ext cx="4232046" cy="1323439"/>
          </a:xfrm>
          <a:prstGeom prst="rect">
            <a:avLst/>
          </a:prstGeom>
          <a:noFill/>
        </p:spPr>
        <p:txBody>
          <a:bodyPr wrap="square" rtlCol="0">
            <a:spAutoFit/>
          </a:bodyPr>
          <a:lstStyle/>
          <a:p>
            <a:r>
              <a:rPr lang="en-GB" sz="1600" dirty="0">
                <a:solidFill>
                  <a:srgbClr val="000099"/>
                </a:solidFill>
                <a:latin typeface="+mj-lt"/>
              </a:rPr>
              <a:t>Data</a:t>
            </a:r>
          </a:p>
          <a:p>
            <a:pPr marL="285750" indent="-285750">
              <a:buFont typeface="Arial" panose="020B0604020202020204" pitchFamily="34" charset="0"/>
              <a:buChar char="•"/>
            </a:pPr>
            <a:r>
              <a:rPr lang="en-GB" sz="1600" dirty="0">
                <a:solidFill>
                  <a:srgbClr val="000099"/>
                </a:solidFill>
                <a:latin typeface="+mj-lt"/>
              </a:rPr>
              <a:t>Independent Expert Reports EYFS, KS1,2,4 &amp;5</a:t>
            </a:r>
          </a:p>
          <a:p>
            <a:pPr marL="285750" indent="-285750">
              <a:buFont typeface="Arial" panose="020B0604020202020204" pitchFamily="34" charset="0"/>
              <a:buChar char="•"/>
            </a:pPr>
            <a:r>
              <a:rPr lang="en-GB" sz="1600" dirty="0">
                <a:solidFill>
                  <a:srgbClr val="000099"/>
                </a:solidFill>
                <a:latin typeface="+mj-lt"/>
              </a:rPr>
              <a:t>Cluster/MAT Performance Reports</a:t>
            </a:r>
          </a:p>
          <a:p>
            <a:pPr marL="285750" indent="-285750">
              <a:buFont typeface="Arial" panose="020B0604020202020204" pitchFamily="34" charset="0"/>
              <a:buChar char="•"/>
            </a:pPr>
            <a:r>
              <a:rPr lang="en-GB" sz="1600" dirty="0">
                <a:solidFill>
                  <a:srgbClr val="000099"/>
                </a:solidFill>
                <a:latin typeface="+mj-lt"/>
              </a:rPr>
              <a:t>MAT Aggregated Reports</a:t>
            </a:r>
          </a:p>
          <a:p>
            <a:pPr marL="285750" indent="-285750">
              <a:buFont typeface="Arial" panose="020B0604020202020204" pitchFamily="34" charset="0"/>
              <a:buChar char="•"/>
            </a:pPr>
            <a:r>
              <a:rPr lang="en-GB" sz="1600" dirty="0">
                <a:solidFill>
                  <a:srgbClr val="000099"/>
                </a:solidFill>
                <a:latin typeface="+mj-lt"/>
              </a:rPr>
              <a:t>Cluster School Summary Reports</a:t>
            </a:r>
          </a:p>
        </p:txBody>
      </p:sp>
      <p:sp>
        <p:nvSpPr>
          <p:cNvPr id="6" name="TextBox 5">
            <a:extLst>
              <a:ext uri="{FF2B5EF4-FFF2-40B4-BE49-F238E27FC236}">
                <a16:creationId xmlns:a16="http://schemas.microsoft.com/office/drawing/2014/main" xmlns="" id="{837C882D-7846-4123-B6C1-D85AC9C513AF}"/>
              </a:ext>
            </a:extLst>
          </p:cNvPr>
          <p:cNvSpPr txBox="1"/>
          <p:nvPr/>
        </p:nvSpPr>
        <p:spPr>
          <a:xfrm>
            <a:off x="323528" y="4509120"/>
            <a:ext cx="3096344" cy="1323439"/>
          </a:xfrm>
          <a:prstGeom prst="rect">
            <a:avLst/>
          </a:prstGeom>
          <a:noFill/>
        </p:spPr>
        <p:txBody>
          <a:bodyPr wrap="square" rtlCol="0">
            <a:spAutoFit/>
          </a:bodyPr>
          <a:lstStyle/>
          <a:p>
            <a:r>
              <a:rPr lang="en-GB" sz="1600" dirty="0">
                <a:solidFill>
                  <a:srgbClr val="FF0000"/>
                </a:solidFill>
                <a:latin typeface="+mj-lt"/>
              </a:rPr>
              <a:t>School &amp; Cluster/MAT surveys</a:t>
            </a:r>
          </a:p>
          <a:p>
            <a:pPr marL="285750" indent="-285750">
              <a:buFont typeface="Arial" panose="020B0604020202020204" pitchFamily="34" charset="0"/>
              <a:buChar char="•"/>
            </a:pPr>
            <a:r>
              <a:rPr lang="en-GB" sz="1600" dirty="0">
                <a:solidFill>
                  <a:srgbClr val="FF0000"/>
                </a:solidFill>
                <a:latin typeface="+mj-lt"/>
              </a:rPr>
              <a:t>Pupil</a:t>
            </a:r>
          </a:p>
          <a:p>
            <a:pPr marL="285750" indent="-285750">
              <a:buFont typeface="Arial" panose="020B0604020202020204" pitchFamily="34" charset="0"/>
              <a:buChar char="•"/>
            </a:pPr>
            <a:r>
              <a:rPr lang="en-GB" sz="1600" dirty="0">
                <a:solidFill>
                  <a:srgbClr val="FF0000"/>
                </a:solidFill>
                <a:latin typeface="+mj-lt"/>
              </a:rPr>
              <a:t>Parent</a:t>
            </a:r>
          </a:p>
          <a:p>
            <a:pPr marL="285750" indent="-285750">
              <a:buFont typeface="Arial" panose="020B0604020202020204" pitchFamily="34" charset="0"/>
              <a:buChar char="•"/>
            </a:pPr>
            <a:r>
              <a:rPr lang="en-GB" sz="1600" dirty="0">
                <a:solidFill>
                  <a:srgbClr val="FF0000"/>
                </a:solidFill>
                <a:latin typeface="+mj-lt"/>
              </a:rPr>
              <a:t>Staff well-being</a:t>
            </a:r>
          </a:p>
          <a:p>
            <a:pPr marL="285750" indent="-285750">
              <a:buFont typeface="Arial" panose="020B0604020202020204" pitchFamily="34" charset="0"/>
              <a:buChar char="•"/>
            </a:pPr>
            <a:r>
              <a:rPr lang="en-GB" sz="1600" dirty="0">
                <a:solidFill>
                  <a:srgbClr val="FF0000"/>
                </a:solidFill>
                <a:latin typeface="+mj-lt"/>
              </a:rPr>
              <a:t>Consultations</a:t>
            </a:r>
          </a:p>
        </p:txBody>
      </p:sp>
    </p:spTree>
    <p:extLst>
      <p:ext uri="{BB962C8B-B14F-4D97-AF65-F5344CB8AC3E}">
        <p14:creationId xmlns:p14="http://schemas.microsoft.com/office/powerpoint/2010/main" val="3341240021"/>
      </p:ext>
    </p:extLst>
  </p:cSld>
  <p:clrMapOvr>
    <a:masterClrMapping/>
  </p:clrMapOvr>
  <p:transition spd="slow">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Statement of Intent</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sz="1700" dirty="0">
                <a:latin typeface="+mj-lt"/>
              </a:rPr>
              <a:t>Statement of Intent for the School and College Performance tables - July 2017</a:t>
            </a:r>
          </a:p>
          <a:p>
            <a:pPr>
              <a:buClrTx/>
            </a:pPr>
            <a:r>
              <a:rPr lang="en-GB" sz="1700" dirty="0">
                <a:latin typeface="+mj-lt"/>
              </a:rPr>
              <a:t>Key measures, including ‘Headline’ measures for schools, both primary and secondary </a:t>
            </a:r>
          </a:p>
          <a:p>
            <a:pPr>
              <a:buClrTx/>
            </a:pPr>
            <a:r>
              <a:rPr lang="en-GB" sz="1700" dirty="0">
                <a:latin typeface="+mj-lt"/>
              </a:rPr>
              <a:t>Very little new information for 2017</a:t>
            </a:r>
          </a:p>
          <a:p>
            <a:pPr>
              <a:buClrTx/>
            </a:pPr>
            <a:r>
              <a:rPr lang="en-GB" sz="1700" dirty="0">
                <a:latin typeface="+mj-lt"/>
              </a:rPr>
              <a:t>Key changes at secondary - new 9 to 1 scale for GCSE in English and maths and their impact on headline measures. Drive continues towards EBACC.</a:t>
            </a:r>
          </a:p>
          <a:p>
            <a:pPr>
              <a:buClrTx/>
            </a:pPr>
            <a:r>
              <a:rPr lang="en-GB" sz="1700" dirty="0">
                <a:latin typeface="+mj-lt"/>
              </a:rPr>
              <a:t>Primary Performance Tables published – December 2017</a:t>
            </a:r>
          </a:p>
          <a:p>
            <a:pPr>
              <a:buClrTx/>
            </a:pPr>
            <a:r>
              <a:rPr lang="en-GB" sz="1700" dirty="0">
                <a:latin typeface="+mj-lt"/>
              </a:rPr>
              <a:t>DfE plans to publish MAT performance measures (January 2018) based on SFR 02/2017 - Experimental Statistics: Multi-academy trust performance measures: England, 2015 to 2016 </a:t>
            </a:r>
          </a:p>
          <a:p>
            <a:pPr>
              <a:buClrTx/>
            </a:pPr>
            <a:r>
              <a:rPr lang="en-GB" sz="1700" dirty="0">
                <a:latin typeface="+mj-lt"/>
              </a:rPr>
              <a:t>Headline measures - MAT aggregated progress measures i.e. VA by subject at KS2</a:t>
            </a:r>
          </a:p>
          <a:p>
            <a:pPr>
              <a:buClrTx/>
            </a:pPr>
            <a:r>
              <a:rPr lang="en-GB" sz="1700" dirty="0">
                <a:latin typeface="+mj-lt"/>
              </a:rPr>
              <a:t>Pupil level calculation</a:t>
            </a:r>
          </a:p>
          <a:p>
            <a:pPr>
              <a:buClrTx/>
            </a:pPr>
            <a:r>
              <a:rPr lang="en-GB" sz="1700" dirty="0">
                <a:latin typeface="+mj-lt"/>
              </a:rPr>
              <a:t>Data for MATs with at least 3 schools with results in 2016 that had been with the MAT for at least 3 full school years. </a:t>
            </a:r>
          </a:p>
          <a:p>
            <a:pPr>
              <a:buClrTx/>
            </a:pPr>
            <a:r>
              <a:rPr lang="en-GB" sz="1700" dirty="0">
                <a:latin typeface="+mj-lt"/>
              </a:rPr>
              <a:t>Weighted for the length of time in MAT. Weighting of 3 for 3 full school years in the MAT and 4 for schools that had been in their MAT for 4 or more full school years. </a:t>
            </a:r>
          </a:p>
          <a:p>
            <a:pPr>
              <a:buClrTx/>
            </a:pPr>
            <a:r>
              <a:rPr lang="en-GB" sz="1700" dirty="0">
                <a:latin typeface="+mj-lt"/>
              </a:rPr>
              <a:t>Intent to measure improvement in progress over time for the MATs. </a:t>
            </a:r>
          </a:p>
          <a:p>
            <a:pPr marL="109537" indent="0">
              <a:buNone/>
            </a:pPr>
            <a:endParaRPr lang="en-GB" sz="1800" dirty="0">
              <a:latin typeface="+mj-lt"/>
            </a:endParaRPr>
          </a:p>
        </p:txBody>
      </p:sp>
    </p:spTree>
    <p:extLst>
      <p:ext uri="{BB962C8B-B14F-4D97-AF65-F5344CB8AC3E}">
        <p14:creationId xmlns:p14="http://schemas.microsoft.com/office/powerpoint/2010/main" val="151274303"/>
      </p:ext>
    </p:extLst>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MAT groups</a:t>
            </a:r>
          </a:p>
        </p:txBody>
      </p:sp>
      <p:pic>
        <p:nvPicPr>
          <p:cNvPr id="2" name="Picture 1">
            <a:extLst>
              <a:ext uri="{FF2B5EF4-FFF2-40B4-BE49-F238E27FC236}">
                <a16:creationId xmlns:a16="http://schemas.microsoft.com/office/drawing/2014/main" xmlns="" id="{4586ED54-D9BA-4DAB-B976-C59F689AD0E6}"/>
              </a:ext>
            </a:extLst>
          </p:cNvPr>
          <p:cNvPicPr>
            <a:picLocks noChangeAspect="1"/>
          </p:cNvPicPr>
          <p:nvPr/>
        </p:nvPicPr>
        <p:blipFill>
          <a:blip r:embed="rId2"/>
          <a:stretch>
            <a:fillRect/>
          </a:stretch>
        </p:blipFill>
        <p:spPr>
          <a:xfrm>
            <a:off x="1469282" y="1556791"/>
            <a:ext cx="6055046" cy="3653669"/>
          </a:xfrm>
          <a:prstGeom prst="rect">
            <a:avLst/>
          </a:prstGeom>
        </p:spPr>
      </p:pic>
      <p:sp>
        <p:nvSpPr>
          <p:cNvPr id="3" name="TextBox 2">
            <a:extLst>
              <a:ext uri="{FF2B5EF4-FFF2-40B4-BE49-F238E27FC236}">
                <a16:creationId xmlns:a16="http://schemas.microsoft.com/office/drawing/2014/main" xmlns="" id="{0DA50E2B-ECF1-42F5-84D3-BD6B8536700C}"/>
              </a:ext>
            </a:extLst>
          </p:cNvPr>
          <p:cNvSpPr txBox="1"/>
          <p:nvPr/>
        </p:nvSpPr>
        <p:spPr>
          <a:xfrm>
            <a:off x="1114057" y="5517232"/>
            <a:ext cx="7058343" cy="523220"/>
          </a:xfrm>
          <a:prstGeom prst="rect">
            <a:avLst/>
          </a:prstGeom>
          <a:noFill/>
        </p:spPr>
        <p:txBody>
          <a:bodyPr wrap="none" rtlCol="0">
            <a:spAutoFit/>
          </a:bodyPr>
          <a:lstStyle/>
          <a:p>
            <a:r>
              <a:rPr lang="en-GB" sz="1400" dirty="0">
                <a:solidFill>
                  <a:schemeClr val="tx1"/>
                </a:solidFill>
                <a:latin typeface="+mj-lt"/>
              </a:rPr>
              <a:t>Over 21,525 state-funded schools in England on 01 November 2016. Of these 5,758</a:t>
            </a:r>
          </a:p>
          <a:p>
            <a:r>
              <a:rPr lang="en-GB" sz="1400" dirty="0">
                <a:solidFill>
                  <a:schemeClr val="tx1"/>
                </a:solidFill>
                <a:latin typeface="+mj-lt"/>
              </a:rPr>
              <a:t>were academies, of which 1,618 were stand-alone academies and 4,140 schools were in MATs.</a:t>
            </a:r>
          </a:p>
        </p:txBody>
      </p:sp>
    </p:spTree>
    <p:extLst>
      <p:ext uri="{BB962C8B-B14F-4D97-AF65-F5344CB8AC3E}">
        <p14:creationId xmlns:p14="http://schemas.microsoft.com/office/powerpoint/2010/main" val="2067823837"/>
      </p:ext>
    </p:extLst>
  </p:cSld>
  <p:clrMapOvr>
    <a:masterClrMapping/>
  </p:clrMapOvr>
  <p:transition spd="slow">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613939" y="404664"/>
            <a:ext cx="7992888" cy="369332"/>
          </a:xfrm>
          <a:prstGeom prst="rect">
            <a:avLst/>
          </a:prstGeom>
          <a:noFill/>
          <a:ln w="6350">
            <a:solidFill>
              <a:schemeClr val="tx1"/>
            </a:solidFill>
            <a:miter lim="800000"/>
            <a:headEnd/>
            <a:tailEnd/>
          </a:ln>
        </p:spPr>
        <p:txBody>
          <a:bodyPr wrap="square">
            <a:spAutoFit/>
          </a:bodyPr>
          <a:lstStyle/>
          <a:p>
            <a:pPr algn="ctr"/>
            <a:r>
              <a:rPr lang="en-GB" sz="1800" dirty="0">
                <a:solidFill>
                  <a:schemeClr val="tx1"/>
                </a:solidFill>
                <a:latin typeface="+mj-lt"/>
              </a:rPr>
              <a:t>MAT – VA scores</a:t>
            </a:r>
          </a:p>
        </p:txBody>
      </p:sp>
      <p:sp>
        <p:nvSpPr>
          <p:cNvPr id="5" name="Content Placeholder 7"/>
          <p:cNvSpPr txBox="1">
            <a:spLocks/>
          </p:cNvSpPr>
          <p:nvPr/>
        </p:nvSpPr>
        <p:spPr>
          <a:xfrm>
            <a:off x="899592" y="1052736"/>
            <a:ext cx="7704856" cy="4968552"/>
          </a:xfrm>
          <a:prstGeom prst="rect">
            <a:avLst/>
          </a:prstGeom>
        </p:spPr>
        <p:txBody>
          <a:bodyPr>
            <a:no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endParaRPr lang="en-GB" sz="1800" dirty="0">
              <a:latin typeface="+mj-lt"/>
            </a:endParaRPr>
          </a:p>
        </p:txBody>
      </p:sp>
      <p:pic>
        <p:nvPicPr>
          <p:cNvPr id="2" name="Picture 1">
            <a:extLst>
              <a:ext uri="{FF2B5EF4-FFF2-40B4-BE49-F238E27FC236}">
                <a16:creationId xmlns:a16="http://schemas.microsoft.com/office/drawing/2014/main" xmlns="" id="{6DC449B9-346F-4693-AD77-6363D6EB8B37}"/>
              </a:ext>
            </a:extLst>
          </p:cNvPr>
          <p:cNvPicPr>
            <a:picLocks noChangeAspect="1"/>
          </p:cNvPicPr>
          <p:nvPr/>
        </p:nvPicPr>
        <p:blipFill>
          <a:blip r:embed="rId2"/>
          <a:stretch>
            <a:fillRect/>
          </a:stretch>
        </p:blipFill>
        <p:spPr>
          <a:xfrm>
            <a:off x="962694" y="1196752"/>
            <a:ext cx="6752895" cy="4176464"/>
          </a:xfrm>
          <a:prstGeom prst="rect">
            <a:avLst/>
          </a:prstGeom>
        </p:spPr>
      </p:pic>
      <p:sp>
        <p:nvSpPr>
          <p:cNvPr id="3" name="TextBox 2">
            <a:extLst>
              <a:ext uri="{FF2B5EF4-FFF2-40B4-BE49-F238E27FC236}">
                <a16:creationId xmlns:a16="http://schemas.microsoft.com/office/drawing/2014/main" xmlns="" id="{412D20C6-2CD9-4698-80FD-F3435547EF77}"/>
              </a:ext>
            </a:extLst>
          </p:cNvPr>
          <p:cNvSpPr txBox="1"/>
          <p:nvPr/>
        </p:nvSpPr>
        <p:spPr>
          <a:xfrm>
            <a:off x="1259632" y="5805264"/>
            <a:ext cx="6644319" cy="307777"/>
          </a:xfrm>
          <a:prstGeom prst="rect">
            <a:avLst/>
          </a:prstGeom>
          <a:noFill/>
        </p:spPr>
        <p:txBody>
          <a:bodyPr wrap="none" rtlCol="0">
            <a:spAutoFit/>
          </a:bodyPr>
          <a:lstStyle/>
          <a:p>
            <a:r>
              <a:rPr lang="en-GB" sz="1400" dirty="0">
                <a:solidFill>
                  <a:schemeClr val="tx1"/>
                </a:solidFill>
                <a:latin typeface="+mj-lt"/>
              </a:rPr>
              <a:t>At key stage 2 more than half the MATs had above average progress in writing and maths</a:t>
            </a:r>
          </a:p>
        </p:txBody>
      </p:sp>
    </p:spTree>
    <p:extLst>
      <p:ext uri="{BB962C8B-B14F-4D97-AF65-F5344CB8AC3E}">
        <p14:creationId xmlns:p14="http://schemas.microsoft.com/office/powerpoint/2010/main" val="3056572970"/>
      </p:ext>
    </p:extLst>
  </p:cSld>
  <p:clrMapOvr>
    <a:masterClrMapping/>
  </p:clrMapOvr>
  <p:transition spd="slow">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3.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4.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Concourse</Template>
  <TotalTime>30611</TotalTime>
  <Words>2720</Words>
  <Application>Microsoft Office PowerPoint</Application>
  <PresentationFormat>On-screen Show (4:3)</PresentationFormat>
  <Paragraphs>312</Paragraphs>
  <Slides>62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Arial</vt:lpstr>
      <vt:lpstr>Calibri</vt:lpstr>
      <vt:lpstr>Cambria</vt:lpstr>
      <vt:lpstr>Lucida Sans Unicode</vt:lpstr>
      <vt:lpstr>Times New Roman</vt:lpstr>
      <vt:lpstr>Verdana</vt:lpstr>
      <vt:lpstr>Wingdings 2</vt:lpstr>
      <vt:lpstr>Wingdings 3</vt:lpstr>
      <vt:lpstr>Concourse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Jarvis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mrdd0001</dc:creator>
  <cp:lastModifiedBy>P Langmead</cp:lastModifiedBy>
  <cp:revision>1237</cp:revision>
  <cp:lastPrinted>2016-11-06T17:37:40Z</cp:lastPrinted>
  <dcterms:created xsi:type="dcterms:W3CDTF">2003-10-14T08:29:28Z</dcterms:created>
  <dcterms:modified xsi:type="dcterms:W3CDTF">2017-10-09T18:26:21Z</dcterms:modified>
</cp:coreProperties>
</file>