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7"/>
  </p:handoutMasterIdLst>
  <p:sldIdLst>
    <p:sldId id="528" r:id="rId2"/>
    <p:sldId id="687" r:id="rId3"/>
    <p:sldId id="389" r:id="rId4"/>
    <p:sldId id="267" r:id="rId5"/>
    <p:sldId id="268" r:id="rId6"/>
    <p:sldId id="709" r:id="rId7"/>
    <p:sldId id="467" r:id="rId8"/>
    <p:sldId id="699" r:id="rId9"/>
    <p:sldId id="302" r:id="rId10"/>
    <p:sldId id="724" r:id="rId11"/>
    <p:sldId id="711" r:id="rId12"/>
    <p:sldId id="725" r:id="rId13"/>
    <p:sldId id="568" r:id="rId14"/>
    <p:sldId id="716" r:id="rId15"/>
    <p:sldId id="549" r:id="rId16"/>
  </p:sldIdLst>
  <p:sldSz cx="12192000" cy="6858000"/>
  <p:notesSz cx="7010400" cy="92964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8" d="100"/>
          <a:sy n="88" d="100"/>
        </p:scale>
        <p:origin x="269" y="62"/>
      </p:cViewPr>
      <p:guideLst/>
    </p:cSldViewPr>
  </p:slideViewPr>
  <p:notesTextViewPr>
    <p:cViewPr>
      <p:scale>
        <a:sx n="1" d="1"/>
        <a:sy n="1" d="1"/>
      </p:scale>
      <p:origin x="0" y="0"/>
    </p:cViewPr>
  </p:notesTextViewPr>
  <p:notesViewPr>
    <p:cSldViewPr snapToGrid="0">
      <p:cViewPr varScale="1">
        <p:scale>
          <a:sx n="65" d="100"/>
          <a:sy n="65"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C3A9C-F9F0-43F5-9FF7-0E158E554017}"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D674EB89-6207-4AC0-BD4C-316FC3D4294A}">
      <dgm:prSet/>
      <dgm:spPr/>
      <dgm:t>
        <a:bodyPr/>
        <a:lstStyle/>
        <a:p>
          <a:r>
            <a:rPr lang="en-GB"/>
            <a:t>What messages are we giving our children about…..</a:t>
          </a:r>
          <a:endParaRPr lang="en-US"/>
        </a:p>
      </dgm:t>
    </dgm:pt>
    <dgm:pt modelId="{DE0FE97F-95DA-4D78-A9F9-5793DEFE9008}" type="parTrans" cxnId="{8D779D85-1820-42A1-9C64-A230F92FB426}">
      <dgm:prSet/>
      <dgm:spPr/>
      <dgm:t>
        <a:bodyPr/>
        <a:lstStyle/>
        <a:p>
          <a:endParaRPr lang="en-US"/>
        </a:p>
      </dgm:t>
    </dgm:pt>
    <dgm:pt modelId="{D2BFA2E0-FB19-4E26-95A5-1A6F937F96E0}" type="sibTrans" cxnId="{8D779D85-1820-42A1-9C64-A230F92FB426}">
      <dgm:prSet/>
      <dgm:spPr/>
      <dgm:t>
        <a:bodyPr/>
        <a:lstStyle/>
        <a:p>
          <a:endParaRPr lang="en-US"/>
        </a:p>
      </dgm:t>
    </dgm:pt>
    <dgm:pt modelId="{22E86FB4-9B3B-4D4F-B2CB-870430A5D8AA}">
      <dgm:prSet/>
      <dgm:spPr/>
      <dgm:t>
        <a:bodyPr/>
        <a:lstStyle/>
        <a:p>
          <a:r>
            <a:rPr lang="en-GB"/>
            <a:t>Race</a:t>
          </a:r>
          <a:endParaRPr lang="en-US"/>
        </a:p>
      </dgm:t>
    </dgm:pt>
    <dgm:pt modelId="{2584C3B0-3DD4-49CD-A516-23A96C6B5FDE}" type="parTrans" cxnId="{F32B5032-DD00-4417-B01A-5CFFDAD0BE66}">
      <dgm:prSet/>
      <dgm:spPr/>
      <dgm:t>
        <a:bodyPr/>
        <a:lstStyle/>
        <a:p>
          <a:endParaRPr lang="en-US"/>
        </a:p>
      </dgm:t>
    </dgm:pt>
    <dgm:pt modelId="{9BD0615C-E045-433D-97E2-1029E7D1D2C7}" type="sibTrans" cxnId="{F32B5032-DD00-4417-B01A-5CFFDAD0BE66}">
      <dgm:prSet/>
      <dgm:spPr/>
      <dgm:t>
        <a:bodyPr/>
        <a:lstStyle/>
        <a:p>
          <a:endParaRPr lang="en-US"/>
        </a:p>
      </dgm:t>
    </dgm:pt>
    <dgm:pt modelId="{3BB9D34C-70AD-413A-9C57-FE636E0CC62C}">
      <dgm:prSet/>
      <dgm:spPr/>
      <dgm:t>
        <a:bodyPr/>
        <a:lstStyle/>
        <a:p>
          <a:r>
            <a:rPr lang="en-GB"/>
            <a:t>Religion</a:t>
          </a:r>
          <a:endParaRPr lang="en-US"/>
        </a:p>
      </dgm:t>
    </dgm:pt>
    <dgm:pt modelId="{5E6A74ED-94E2-43E7-817D-37D0A0275C4E}" type="parTrans" cxnId="{101E98A0-51A9-4300-BEA4-649486AF987E}">
      <dgm:prSet/>
      <dgm:spPr/>
      <dgm:t>
        <a:bodyPr/>
        <a:lstStyle/>
        <a:p>
          <a:endParaRPr lang="en-US"/>
        </a:p>
      </dgm:t>
    </dgm:pt>
    <dgm:pt modelId="{751CAD41-0519-4805-8341-7E6B6B20E16F}" type="sibTrans" cxnId="{101E98A0-51A9-4300-BEA4-649486AF987E}">
      <dgm:prSet/>
      <dgm:spPr/>
      <dgm:t>
        <a:bodyPr/>
        <a:lstStyle/>
        <a:p>
          <a:endParaRPr lang="en-US"/>
        </a:p>
      </dgm:t>
    </dgm:pt>
    <dgm:pt modelId="{113F4284-0823-4D50-830E-806E0B88EB51}">
      <dgm:prSet/>
      <dgm:spPr/>
      <dgm:t>
        <a:bodyPr/>
        <a:lstStyle/>
        <a:p>
          <a:r>
            <a:rPr lang="en-GB"/>
            <a:t>Sex (Gender)</a:t>
          </a:r>
          <a:endParaRPr lang="en-US"/>
        </a:p>
      </dgm:t>
    </dgm:pt>
    <dgm:pt modelId="{89926E73-A3F2-489A-9516-51FFE7BB9EC9}" type="parTrans" cxnId="{56A23F00-83B4-4907-8501-1B87A78C2975}">
      <dgm:prSet/>
      <dgm:spPr/>
      <dgm:t>
        <a:bodyPr/>
        <a:lstStyle/>
        <a:p>
          <a:endParaRPr lang="en-US"/>
        </a:p>
      </dgm:t>
    </dgm:pt>
    <dgm:pt modelId="{82E2CFFD-CCA1-45AE-90DA-6B706844A730}" type="sibTrans" cxnId="{56A23F00-83B4-4907-8501-1B87A78C2975}">
      <dgm:prSet/>
      <dgm:spPr/>
      <dgm:t>
        <a:bodyPr/>
        <a:lstStyle/>
        <a:p>
          <a:endParaRPr lang="en-US"/>
        </a:p>
      </dgm:t>
    </dgm:pt>
    <dgm:pt modelId="{3765B871-8CAE-466D-A56D-876404F824DB}">
      <dgm:prSet/>
      <dgm:spPr/>
      <dgm:t>
        <a:bodyPr/>
        <a:lstStyle/>
        <a:p>
          <a:r>
            <a:rPr lang="en-GB"/>
            <a:t>Gender reassignment</a:t>
          </a:r>
          <a:endParaRPr lang="en-US"/>
        </a:p>
      </dgm:t>
    </dgm:pt>
    <dgm:pt modelId="{4C1F6CFC-6170-4E13-BFF5-AD029A193D4B}" type="parTrans" cxnId="{AC0B56F6-82C0-4DC6-868C-4B00FD01D40E}">
      <dgm:prSet/>
      <dgm:spPr/>
      <dgm:t>
        <a:bodyPr/>
        <a:lstStyle/>
        <a:p>
          <a:endParaRPr lang="en-US"/>
        </a:p>
      </dgm:t>
    </dgm:pt>
    <dgm:pt modelId="{DAAC7291-E4F5-45E7-9682-2F9A48FD481F}" type="sibTrans" cxnId="{AC0B56F6-82C0-4DC6-868C-4B00FD01D40E}">
      <dgm:prSet/>
      <dgm:spPr/>
      <dgm:t>
        <a:bodyPr/>
        <a:lstStyle/>
        <a:p>
          <a:endParaRPr lang="en-US"/>
        </a:p>
      </dgm:t>
    </dgm:pt>
    <dgm:pt modelId="{12E39537-9FF3-4511-B67F-F9243FD60EBF}">
      <dgm:prSet/>
      <dgm:spPr/>
      <dgm:t>
        <a:bodyPr/>
        <a:lstStyle/>
        <a:p>
          <a:r>
            <a:rPr lang="en-GB"/>
            <a:t>Age</a:t>
          </a:r>
          <a:endParaRPr lang="en-US"/>
        </a:p>
      </dgm:t>
    </dgm:pt>
    <dgm:pt modelId="{8B7C2844-A499-4207-AB94-BFB066A3469A}" type="parTrans" cxnId="{D86FDE13-2D76-4696-A0C9-52F4C2A8FD06}">
      <dgm:prSet/>
      <dgm:spPr/>
      <dgm:t>
        <a:bodyPr/>
        <a:lstStyle/>
        <a:p>
          <a:endParaRPr lang="en-US"/>
        </a:p>
      </dgm:t>
    </dgm:pt>
    <dgm:pt modelId="{3B8CA6B3-5D27-42B9-BFDE-BD65480E88D1}" type="sibTrans" cxnId="{D86FDE13-2D76-4696-A0C9-52F4C2A8FD06}">
      <dgm:prSet/>
      <dgm:spPr/>
      <dgm:t>
        <a:bodyPr/>
        <a:lstStyle/>
        <a:p>
          <a:endParaRPr lang="en-US"/>
        </a:p>
      </dgm:t>
    </dgm:pt>
    <dgm:pt modelId="{7BCD30E1-02DD-4A4B-A574-AC9234B33D16}">
      <dgm:prSet/>
      <dgm:spPr/>
      <dgm:t>
        <a:bodyPr/>
        <a:lstStyle/>
        <a:p>
          <a:r>
            <a:rPr lang="en-GB"/>
            <a:t>Disability</a:t>
          </a:r>
          <a:endParaRPr lang="en-US"/>
        </a:p>
      </dgm:t>
    </dgm:pt>
    <dgm:pt modelId="{B0E3A2E4-7399-4FB5-8051-37FB9C08A31B}" type="parTrans" cxnId="{9B8BE4E9-0DAF-4FF8-ADD8-CE0401E02BA6}">
      <dgm:prSet/>
      <dgm:spPr/>
      <dgm:t>
        <a:bodyPr/>
        <a:lstStyle/>
        <a:p>
          <a:endParaRPr lang="en-US"/>
        </a:p>
      </dgm:t>
    </dgm:pt>
    <dgm:pt modelId="{DB53D7D4-C599-4BD8-9B0E-B55C00AD8CF2}" type="sibTrans" cxnId="{9B8BE4E9-0DAF-4FF8-ADD8-CE0401E02BA6}">
      <dgm:prSet/>
      <dgm:spPr/>
      <dgm:t>
        <a:bodyPr/>
        <a:lstStyle/>
        <a:p>
          <a:endParaRPr lang="en-US"/>
        </a:p>
      </dgm:t>
    </dgm:pt>
    <dgm:pt modelId="{D8770F28-B8F3-4F3A-9B06-46270EF06F58}">
      <dgm:prSet/>
      <dgm:spPr/>
      <dgm:t>
        <a:bodyPr/>
        <a:lstStyle/>
        <a:p>
          <a:r>
            <a:rPr lang="en-GB"/>
            <a:t>Sexual orientation</a:t>
          </a:r>
          <a:endParaRPr lang="en-US"/>
        </a:p>
      </dgm:t>
    </dgm:pt>
    <dgm:pt modelId="{CFDAC604-0667-4A9A-93F8-D9B231E056FF}" type="parTrans" cxnId="{9289A5E4-5EBB-431D-BA6D-924120FD6B81}">
      <dgm:prSet/>
      <dgm:spPr/>
      <dgm:t>
        <a:bodyPr/>
        <a:lstStyle/>
        <a:p>
          <a:endParaRPr lang="en-US"/>
        </a:p>
      </dgm:t>
    </dgm:pt>
    <dgm:pt modelId="{CBB40248-D2C4-4942-8686-55B4E8D18D18}" type="sibTrans" cxnId="{9289A5E4-5EBB-431D-BA6D-924120FD6B81}">
      <dgm:prSet/>
      <dgm:spPr/>
      <dgm:t>
        <a:bodyPr/>
        <a:lstStyle/>
        <a:p>
          <a:endParaRPr lang="en-US"/>
        </a:p>
      </dgm:t>
    </dgm:pt>
    <dgm:pt modelId="{F3B8AA86-D642-4BB8-920F-FEA982725621}">
      <dgm:prSet/>
      <dgm:spPr/>
      <dgm:t>
        <a:bodyPr/>
        <a:lstStyle/>
        <a:p>
          <a:r>
            <a:rPr lang="en-GB"/>
            <a:t>Pregnancy or maternity</a:t>
          </a:r>
          <a:endParaRPr lang="en-US"/>
        </a:p>
      </dgm:t>
    </dgm:pt>
    <dgm:pt modelId="{59301FDB-F1D9-4BA6-A6F1-80497B6DE094}" type="parTrans" cxnId="{24EC1EE0-B604-436F-B15B-61E1A7375589}">
      <dgm:prSet/>
      <dgm:spPr/>
      <dgm:t>
        <a:bodyPr/>
        <a:lstStyle/>
        <a:p>
          <a:endParaRPr lang="en-US"/>
        </a:p>
      </dgm:t>
    </dgm:pt>
    <dgm:pt modelId="{6FEC19B9-51A6-479A-BF71-17D26C6304F0}" type="sibTrans" cxnId="{24EC1EE0-B604-436F-B15B-61E1A7375589}">
      <dgm:prSet/>
      <dgm:spPr/>
      <dgm:t>
        <a:bodyPr/>
        <a:lstStyle/>
        <a:p>
          <a:endParaRPr lang="en-US"/>
        </a:p>
      </dgm:t>
    </dgm:pt>
    <dgm:pt modelId="{B2D7B47F-943E-4370-8CB1-F9DB2618945D}">
      <dgm:prSet/>
      <dgm:spPr/>
      <dgm:t>
        <a:bodyPr/>
        <a:lstStyle/>
        <a:p>
          <a:r>
            <a:rPr lang="en-GB"/>
            <a:t>Marriage or civil partnership</a:t>
          </a:r>
          <a:endParaRPr lang="en-US"/>
        </a:p>
      </dgm:t>
    </dgm:pt>
    <dgm:pt modelId="{5D14F60A-6715-4459-81EB-6EA790E58D8D}" type="parTrans" cxnId="{FB6BB948-EF35-4293-8AF6-37297456E0C6}">
      <dgm:prSet/>
      <dgm:spPr/>
      <dgm:t>
        <a:bodyPr/>
        <a:lstStyle/>
        <a:p>
          <a:endParaRPr lang="en-US"/>
        </a:p>
      </dgm:t>
    </dgm:pt>
    <dgm:pt modelId="{1B916E2F-FA42-4AA7-B410-07092E349684}" type="sibTrans" cxnId="{FB6BB948-EF35-4293-8AF6-37297456E0C6}">
      <dgm:prSet/>
      <dgm:spPr/>
      <dgm:t>
        <a:bodyPr/>
        <a:lstStyle/>
        <a:p>
          <a:endParaRPr lang="en-US"/>
        </a:p>
      </dgm:t>
    </dgm:pt>
    <dgm:pt modelId="{AD9F07E0-2F62-4611-97C7-5BA7A98CF36B}" type="pres">
      <dgm:prSet presAssocID="{000C3A9C-F9F0-43F5-9FF7-0E158E554017}" presName="diagram" presStyleCnt="0">
        <dgm:presLayoutVars>
          <dgm:dir/>
          <dgm:resizeHandles val="exact"/>
        </dgm:presLayoutVars>
      </dgm:prSet>
      <dgm:spPr/>
      <dgm:t>
        <a:bodyPr/>
        <a:lstStyle/>
        <a:p>
          <a:endParaRPr lang="en-US"/>
        </a:p>
      </dgm:t>
    </dgm:pt>
    <dgm:pt modelId="{EE2B4348-9F65-48CF-93CC-3C53F690BE8D}" type="pres">
      <dgm:prSet presAssocID="{D674EB89-6207-4AC0-BD4C-316FC3D4294A}" presName="node" presStyleLbl="node1" presStyleIdx="0" presStyleCnt="10">
        <dgm:presLayoutVars>
          <dgm:bulletEnabled val="1"/>
        </dgm:presLayoutVars>
      </dgm:prSet>
      <dgm:spPr/>
      <dgm:t>
        <a:bodyPr/>
        <a:lstStyle/>
        <a:p>
          <a:endParaRPr lang="en-US"/>
        </a:p>
      </dgm:t>
    </dgm:pt>
    <dgm:pt modelId="{EC82B5A5-C219-4FF8-9A1C-0B694F7AD50A}" type="pres">
      <dgm:prSet presAssocID="{D2BFA2E0-FB19-4E26-95A5-1A6F937F96E0}" presName="sibTrans" presStyleCnt="0"/>
      <dgm:spPr/>
    </dgm:pt>
    <dgm:pt modelId="{48D4A3B9-97D4-426B-9B85-63BAA9B88673}" type="pres">
      <dgm:prSet presAssocID="{22E86FB4-9B3B-4D4F-B2CB-870430A5D8AA}" presName="node" presStyleLbl="node1" presStyleIdx="1" presStyleCnt="10">
        <dgm:presLayoutVars>
          <dgm:bulletEnabled val="1"/>
        </dgm:presLayoutVars>
      </dgm:prSet>
      <dgm:spPr/>
      <dgm:t>
        <a:bodyPr/>
        <a:lstStyle/>
        <a:p>
          <a:endParaRPr lang="en-US"/>
        </a:p>
      </dgm:t>
    </dgm:pt>
    <dgm:pt modelId="{BB9A88D4-3BDA-4A4C-B842-0EB5CC693E73}" type="pres">
      <dgm:prSet presAssocID="{9BD0615C-E045-433D-97E2-1029E7D1D2C7}" presName="sibTrans" presStyleCnt="0"/>
      <dgm:spPr/>
    </dgm:pt>
    <dgm:pt modelId="{B9B2704A-6079-41B4-862C-ABE980E1721C}" type="pres">
      <dgm:prSet presAssocID="{3BB9D34C-70AD-413A-9C57-FE636E0CC62C}" presName="node" presStyleLbl="node1" presStyleIdx="2" presStyleCnt="10">
        <dgm:presLayoutVars>
          <dgm:bulletEnabled val="1"/>
        </dgm:presLayoutVars>
      </dgm:prSet>
      <dgm:spPr/>
      <dgm:t>
        <a:bodyPr/>
        <a:lstStyle/>
        <a:p>
          <a:endParaRPr lang="en-US"/>
        </a:p>
      </dgm:t>
    </dgm:pt>
    <dgm:pt modelId="{D4A1B103-37FB-4B7D-AA51-1B4E2374726C}" type="pres">
      <dgm:prSet presAssocID="{751CAD41-0519-4805-8341-7E6B6B20E16F}" presName="sibTrans" presStyleCnt="0"/>
      <dgm:spPr/>
    </dgm:pt>
    <dgm:pt modelId="{52ABC470-FD51-4618-9C09-BAE0E8C81A2A}" type="pres">
      <dgm:prSet presAssocID="{113F4284-0823-4D50-830E-806E0B88EB51}" presName="node" presStyleLbl="node1" presStyleIdx="3" presStyleCnt="10">
        <dgm:presLayoutVars>
          <dgm:bulletEnabled val="1"/>
        </dgm:presLayoutVars>
      </dgm:prSet>
      <dgm:spPr/>
      <dgm:t>
        <a:bodyPr/>
        <a:lstStyle/>
        <a:p>
          <a:endParaRPr lang="en-US"/>
        </a:p>
      </dgm:t>
    </dgm:pt>
    <dgm:pt modelId="{310483E2-09AB-4967-A512-BFB81EF5D14B}" type="pres">
      <dgm:prSet presAssocID="{82E2CFFD-CCA1-45AE-90DA-6B706844A730}" presName="sibTrans" presStyleCnt="0"/>
      <dgm:spPr/>
    </dgm:pt>
    <dgm:pt modelId="{6447C1FF-31CE-42CB-B898-ADF81C56B981}" type="pres">
      <dgm:prSet presAssocID="{3765B871-8CAE-466D-A56D-876404F824DB}" presName="node" presStyleLbl="node1" presStyleIdx="4" presStyleCnt="10">
        <dgm:presLayoutVars>
          <dgm:bulletEnabled val="1"/>
        </dgm:presLayoutVars>
      </dgm:prSet>
      <dgm:spPr/>
      <dgm:t>
        <a:bodyPr/>
        <a:lstStyle/>
        <a:p>
          <a:endParaRPr lang="en-US"/>
        </a:p>
      </dgm:t>
    </dgm:pt>
    <dgm:pt modelId="{B154AFED-36C9-4F6B-BA47-B194BC382FE7}" type="pres">
      <dgm:prSet presAssocID="{DAAC7291-E4F5-45E7-9682-2F9A48FD481F}" presName="sibTrans" presStyleCnt="0"/>
      <dgm:spPr/>
    </dgm:pt>
    <dgm:pt modelId="{80C25B17-3378-4070-B1EB-29314EF9575E}" type="pres">
      <dgm:prSet presAssocID="{12E39537-9FF3-4511-B67F-F9243FD60EBF}" presName="node" presStyleLbl="node1" presStyleIdx="5" presStyleCnt="10">
        <dgm:presLayoutVars>
          <dgm:bulletEnabled val="1"/>
        </dgm:presLayoutVars>
      </dgm:prSet>
      <dgm:spPr/>
      <dgm:t>
        <a:bodyPr/>
        <a:lstStyle/>
        <a:p>
          <a:endParaRPr lang="en-US"/>
        </a:p>
      </dgm:t>
    </dgm:pt>
    <dgm:pt modelId="{8357C423-18FE-4EFE-BD29-AD04C6E52B53}" type="pres">
      <dgm:prSet presAssocID="{3B8CA6B3-5D27-42B9-BFDE-BD65480E88D1}" presName="sibTrans" presStyleCnt="0"/>
      <dgm:spPr/>
    </dgm:pt>
    <dgm:pt modelId="{D90B0254-3CBD-4928-B751-558A058E0012}" type="pres">
      <dgm:prSet presAssocID="{7BCD30E1-02DD-4A4B-A574-AC9234B33D16}" presName="node" presStyleLbl="node1" presStyleIdx="6" presStyleCnt="10">
        <dgm:presLayoutVars>
          <dgm:bulletEnabled val="1"/>
        </dgm:presLayoutVars>
      </dgm:prSet>
      <dgm:spPr/>
      <dgm:t>
        <a:bodyPr/>
        <a:lstStyle/>
        <a:p>
          <a:endParaRPr lang="en-US"/>
        </a:p>
      </dgm:t>
    </dgm:pt>
    <dgm:pt modelId="{5A06D8A1-D89B-45D3-B591-C560ADC1FA59}" type="pres">
      <dgm:prSet presAssocID="{DB53D7D4-C599-4BD8-9B0E-B55C00AD8CF2}" presName="sibTrans" presStyleCnt="0"/>
      <dgm:spPr/>
    </dgm:pt>
    <dgm:pt modelId="{A0FE83E2-B020-4E8D-8447-FC3BEB106038}" type="pres">
      <dgm:prSet presAssocID="{D8770F28-B8F3-4F3A-9B06-46270EF06F58}" presName="node" presStyleLbl="node1" presStyleIdx="7" presStyleCnt="10">
        <dgm:presLayoutVars>
          <dgm:bulletEnabled val="1"/>
        </dgm:presLayoutVars>
      </dgm:prSet>
      <dgm:spPr/>
      <dgm:t>
        <a:bodyPr/>
        <a:lstStyle/>
        <a:p>
          <a:endParaRPr lang="en-US"/>
        </a:p>
      </dgm:t>
    </dgm:pt>
    <dgm:pt modelId="{7869F6B9-048F-4EAB-80D5-C2C11312676B}" type="pres">
      <dgm:prSet presAssocID="{CBB40248-D2C4-4942-8686-55B4E8D18D18}" presName="sibTrans" presStyleCnt="0"/>
      <dgm:spPr/>
    </dgm:pt>
    <dgm:pt modelId="{E4D46B42-79F7-44F1-8175-F4BE757B0D53}" type="pres">
      <dgm:prSet presAssocID="{F3B8AA86-D642-4BB8-920F-FEA982725621}" presName="node" presStyleLbl="node1" presStyleIdx="8" presStyleCnt="10">
        <dgm:presLayoutVars>
          <dgm:bulletEnabled val="1"/>
        </dgm:presLayoutVars>
      </dgm:prSet>
      <dgm:spPr/>
      <dgm:t>
        <a:bodyPr/>
        <a:lstStyle/>
        <a:p>
          <a:endParaRPr lang="en-US"/>
        </a:p>
      </dgm:t>
    </dgm:pt>
    <dgm:pt modelId="{9F03341D-D94F-4524-B1F2-B34E5DA66507}" type="pres">
      <dgm:prSet presAssocID="{6FEC19B9-51A6-479A-BF71-17D26C6304F0}" presName="sibTrans" presStyleCnt="0"/>
      <dgm:spPr/>
    </dgm:pt>
    <dgm:pt modelId="{19462BB4-AF6C-48F3-B98A-7E3A2C12AC85}" type="pres">
      <dgm:prSet presAssocID="{B2D7B47F-943E-4370-8CB1-F9DB2618945D}" presName="node" presStyleLbl="node1" presStyleIdx="9" presStyleCnt="10">
        <dgm:presLayoutVars>
          <dgm:bulletEnabled val="1"/>
        </dgm:presLayoutVars>
      </dgm:prSet>
      <dgm:spPr/>
      <dgm:t>
        <a:bodyPr/>
        <a:lstStyle/>
        <a:p>
          <a:endParaRPr lang="en-US"/>
        </a:p>
      </dgm:t>
    </dgm:pt>
  </dgm:ptLst>
  <dgm:cxnLst>
    <dgm:cxn modelId="{24EC1EE0-B604-436F-B15B-61E1A7375589}" srcId="{000C3A9C-F9F0-43F5-9FF7-0E158E554017}" destId="{F3B8AA86-D642-4BB8-920F-FEA982725621}" srcOrd="8" destOrd="0" parTransId="{59301FDB-F1D9-4BA6-A6F1-80497B6DE094}" sibTransId="{6FEC19B9-51A6-479A-BF71-17D26C6304F0}"/>
    <dgm:cxn modelId="{56A23F00-83B4-4907-8501-1B87A78C2975}" srcId="{000C3A9C-F9F0-43F5-9FF7-0E158E554017}" destId="{113F4284-0823-4D50-830E-806E0B88EB51}" srcOrd="3" destOrd="0" parTransId="{89926E73-A3F2-489A-9516-51FFE7BB9EC9}" sibTransId="{82E2CFFD-CCA1-45AE-90DA-6B706844A730}"/>
    <dgm:cxn modelId="{E6FF2F71-77BA-40BA-BC6E-00B492E8CA67}" type="presOf" srcId="{D8770F28-B8F3-4F3A-9B06-46270EF06F58}" destId="{A0FE83E2-B020-4E8D-8447-FC3BEB106038}" srcOrd="0" destOrd="0" presId="urn:microsoft.com/office/officeart/2005/8/layout/default"/>
    <dgm:cxn modelId="{8D779D85-1820-42A1-9C64-A230F92FB426}" srcId="{000C3A9C-F9F0-43F5-9FF7-0E158E554017}" destId="{D674EB89-6207-4AC0-BD4C-316FC3D4294A}" srcOrd="0" destOrd="0" parTransId="{DE0FE97F-95DA-4D78-A9F9-5793DEFE9008}" sibTransId="{D2BFA2E0-FB19-4E26-95A5-1A6F937F96E0}"/>
    <dgm:cxn modelId="{DC1F866C-DC92-4A52-9C28-22272DF51012}" type="presOf" srcId="{D674EB89-6207-4AC0-BD4C-316FC3D4294A}" destId="{EE2B4348-9F65-48CF-93CC-3C53F690BE8D}" srcOrd="0" destOrd="0" presId="urn:microsoft.com/office/officeart/2005/8/layout/default"/>
    <dgm:cxn modelId="{F32B5032-DD00-4417-B01A-5CFFDAD0BE66}" srcId="{000C3A9C-F9F0-43F5-9FF7-0E158E554017}" destId="{22E86FB4-9B3B-4D4F-B2CB-870430A5D8AA}" srcOrd="1" destOrd="0" parTransId="{2584C3B0-3DD4-49CD-A516-23A96C6B5FDE}" sibTransId="{9BD0615C-E045-433D-97E2-1029E7D1D2C7}"/>
    <dgm:cxn modelId="{F8181622-3FED-4AF6-A656-2A89152C1D72}" type="presOf" srcId="{000C3A9C-F9F0-43F5-9FF7-0E158E554017}" destId="{AD9F07E0-2F62-4611-97C7-5BA7A98CF36B}" srcOrd="0" destOrd="0" presId="urn:microsoft.com/office/officeart/2005/8/layout/default"/>
    <dgm:cxn modelId="{9B8BE4E9-0DAF-4FF8-ADD8-CE0401E02BA6}" srcId="{000C3A9C-F9F0-43F5-9FF7-0E158E554017}" destId="{7BCD30E1-02DD-4A4B-A574-AC9234B33D16}" srcOrd="6" destOrd="0" parTransId="{B0E3A2E4-7399-4FB5-8051-37FB9C08A31B}" sibTransId="{DB53D7D4-C599-4BD8-9B0E-B55C00AD8CF2}"/>
    <dgm:cxn modelId="{B5317FF9-FEBD-4DF7-94B7-B487226ED746}" type="presOf" srcId="{7BCD30E1-02DD-4A4B-A574-AC9234B33D16}" destId="{D90B0254-3CBD-4928-B751-558A058E0012}" srcOrd="0" destOrd="0" presId="urn:microsoft.com/office/officeart/2005/8/layout/default"/>
    <dgm:cxn modelId="{AC0B56F6-82C0-4DC6-868C-4B00FD01D40E}" srcId="{000C3A9C-F9F0-43F5-9FF7-0E158E554017}" destId="{3765B871-8CAE-466D-A56D-876404F824DB}" srcOrd="4" destOrd="0" parTransId="{4C1F6CFC-6170-4E13-BFF5-AD029A193D4B}" sibTransId="{DAAC7291-E4F5-45E7-9682-2F9A48FD481F}"/>
    <dgm:cxn modelId="{18B33B85-D6B1-4C2F-BDA1-90368C9CED93}" type="presOf" srcId="{22E86FB4-9B3B-4D4F-B2CB-870430A5D8AA}" destId="{48D4A3B9-97D4-426B-9B85-63BAA9B88673}" srcOrd="0" destOrd="0" presId="urn:microsoft.com/office/officeart/2005/8/layout/default"/>
    <dgm:cxn modelId="{D86FDE13-2D76-4696-A0C9-52F4C2A8FD06}" srcId="{000C3A9C-F9F0-43F5-9FF7-0E158E554017}" destId="{12E39537-9FF3-4511-B67F-F9243FD60EBF}" srcOrd="5" destOrd="0" parTransId="{8B7C2844-A499-4207-AB94-BFB066A3469A}" sibTransId="{3B8CA6B3-5D27-42B9-BFDE-BD65480E88D1}"/>
    <dgm:cxn modelId="{077D5961-92A9-4672-8B24-EA7DDCD35E39}" type="presOf" srcId="{3765B871-8CAE-466D-A56D-876404F824DB}" destId="{6447C1FF-31CE-42CB-B898-ADF81C56B981}" srcOrd="0" destOrd="0" presId="urn:microsoft.com/office/officeart/2005/8/layout/default"/>
    <dgm:cxn modelId="{B2C734B8-7548-4049-961B-805C2393B15E}" type="presOf" srcId="{B2D7B47F-943E-4370-8CB1-F9DB2618945D}" destId="{19462BB4-AF6C-48F3-B98A-7E3A2C12AC85}" srcOrd="0" destOrd="0" presId="urn:microsoft.com/office/officeart/2005/8/layout/default"/>
    <dgm:cxn modelId="{52CA9659-D806-4325-A5E2-85D6900D1973}" type="presOf" srcId="{12E39537-9FF3-4511-B67F-F9243FD60EBF}" destId="{80C25B17-3378-4070-B1EB-29314EF9575E}" srcOrd="0" destOrd="0" presId="urn:microsoft.com/office/officeart/2005/8/layout/default"/>
    <dgm:cxn modelId="{9289A5E4-5EBB-431D-BA6D-924120FD6B81}" srcId="{000C3A9C-F9F0-43F5-9FF7-0E158E554017}" destId="{D8770F28-B8F3-4F3A-9B06-46270EF06F58}" srcOrd="7" destOrd="0" parTransId="{CFDAC604-0667-4A9A-93F8-D9B231E056FF}" sibTransId="{CBB40248-D2C4-4942-8686-55B4E8D18D18}"/>
    <dgm:cxn modelId="{99F22825-3F0E-434C-B41C-BAE7C51A87A4}" type="presOf" srcId="{3BB9D34C-70AD-413A-9C57-FE636E0CC62C}" destId="{B9B2704A-6079-41B4-862C-ABE980E1721C}" srcOrd="0" destOrd="0" presId="urn:microsoft.com/office/officeart/2005/8/layout/default"/>
    <dgm:cxn modelId="{B6ED27D6-87AA-49AB-B3F1-987E4E9605D8}" type="presOf" srcId="{113F4284-0823-4D50-830E-806E0B88EB51}" destId="{52ABC470-FD51-4618-9C09-BAE0E8C81A2A}" srcOrd="0" destOrd="0" presId="urn:microsoft.com/office/officeart/2005/8/layout/default"/>
    <dgm:cxn modelId="{101E98A0-51A9-4300-BEA4-649486AF987E}" srcId="{000C3A9C-F9F0-43F5-9FF7-0E158E554017}" destId="{3BB9D34C-70AD-413A-9C57-FE636E0CC62C}" srcOrd="2" destOrd="0" parTransId="{5E6A74ED-94E2-43E7-817D-37D0A0275C4E}" sibTransId="{751CAD41-0519-4805-8341-7E6B6B20E16F}"/>
    <dgm:cxn modelId="{FB6BB948-EF35-4293-8AF6-37297456E0C6}" srcId="{000C3A9C-F9F0-43F5-9FF7-0E158E554017}" destId="{B2D7B47F-943E-4370-8CB1-F9DB2618945D}" srcOrd="9" destOrd="0" parTransId="{5D14F60A-6715-4459-81EB-6EA790E58D8D}" sibTransId="{1B916E2F-FA42-4AA7-B410-07092E349684}"/>
    <dgm:cxn modelId="{E6A72AC4-8C71-4265-B32B-3412DE3692D5}" type="presOf" srcId="{F3B8AA86-D642-4BB8-920F-FEA982725621}" destId="{E4D46B42-79F7-44F1-8175-F4BE757B0D53}" srcOrd="0" destOrd="0" presId="urn:microsoft.com/office/officeart/2005/8/layout/default"/>
    <dgm:cxn modelId="{8071DE77-13A9-4CB7-AC29-3967F933C519}" type="presParOf" srcId="{AD9F07E0-2F62-4611-97C7-5BA7A98CF36B}" destId="{EE2B4348-9F65-48CF-93CC-3C53F690BE8D}" srcOrd="0" destOrd="0" presId="urn:microsoft.com/office/officeart/2005/8/layout/default"/>
    <dgm:cxn modelId="{F67DCBEC-6653-4D14-8363-BB74C4B34254}" type="presParOf" srcId="{AD9F07E0-2F62-4611-97C7-5BA7A98CF36B}" destId="{EC82B5A5-C219-4FF8-9A1C-0B694F7AD50A}" srcOrd="1" destOrd="0" presId="urn:microsoft.com/office/officeart/2005/8/layout/default"/>
    <dgm:cxn modelId="{6C1717B3-634D-4E70-8700-22FE4E3FCFF4}" type="presParOf" srcId="{AD9F07E0-2F62-4611-97C7-5BA7A98CF36B}" destId="{48D4A3B9-97D4-426B-9B85-63BAA9B88673}" srcOrd="2" destOrd="0" presId="urn:microsoft.com/office/officeart/2005/8/layout/default"/>
    <dgm:cxn modelId="{93B048C4-798D-46F9-863D-EF06E570F927}" type="presParOf" srcId="{AD9F07E0-2F62-4611-97C7-5BA7A98CF36B}" destId="{BB9A88D4-3BDA-4A4C-B842-0EB5CC693E73}" srcOrd="3" destOrd="0" presId="urn:microsoft.com/office/officeart/2005/8/layout/default"/>
    <dgm:cxn modelId="{9C17C90B-7F93-4F81-BC8E-1DA781FECFC3}" type="presParOf" srcId="{AD9F07E0-2F62-4611-97C7-5BA7A98CF36B}" destId="{B9B2704A-6079-41B4-862C-ABE980E1721C}" srcOrd="4" destOrd="0" presId="urn:microsoft.com/office/officeart/2005/8/layout/default"/>
    <dgm:cxn modelId="{79EA395F-80EC-4938-9E80-1CBA59D9BFCE}" type="presParOf" srcId="{AD9F07E0-2F62-4611-97C7-5BA7A98CF36B}" destId="{D4A1B103-37FB-4B7D-AA51-1B4E2374726C}" srcOrd="5" destOrd="0" presId="urn:microsoft.com/office/officeart/2005/8/layout/default"/>
    <dgm:cxn modelId="{6CAA046B-0205-4A3B-A7D0-07F596B93F49}" type="presParOf" srcId="{AD9F07E0-2F62-4611-97C7-5BA7A98CF36B}" destId="{52ABC470-FD51-4618-9C09-BAE0E8C81A2A}" srcOrd="6" destOrd="0" presId="urn:microsoft.com/office/officeart/2005/8/layout/default"/>
    <dgm:cxn modelId="{EDF24526-E058-4F35-BCF9-AE3AB46C342D}" type="presParOf" srcId="{AD9F07E0-2F62-4611-97C7-5BA7A98CF36B}" destId="{310483E2-09AB-4967-A512-BFB81EF5D14B}" srcOrd="7" destOrd="0" presId="urn:microsoft.com/office/officeart/2005/8/layout/default"/>
    <dgm:cxn modelId="{34EC7309-EC73-4227-993E-0E310FB7B051}" type="presParOf" srcId="{AD9F07E0-2F62-4611-97C7-5BA7A98CF36B}" destId="{6447C1FF-31CE-42CB-B898-ADF81C56B981}" srcOrd="8" destOrd="0" presId="urn:microsoft.com/office/officeart/2005/8/layout/default"/>
    <dgm:cxn modelId="{A53AE391-D7BC-47EB-9245-68F77E6D9B13}" type="presParOf" srcId="{AD9F07E0-2F62-4611-97C7-5BA7A98CF36B}" destId="{B154AFED-36C9-4F6B-BA47-B194BC382FE7}" srcOrd="9" destOrd="0" presId="urn:microsoft.com/office/officeart/2005/8/layout/default"/>
    <dgm:cxn modelId="{A313C472-CA53-48F5-B735-6D0A26A404C2}" type="presParOf" srcId="{AD9F07E0-2F62-4611-97C7-5BA7A98CF36B}" destId="{80C25B17-3378-4070-B1EB-29314EF9575E}" srcOrd="10" destOrd="0" presId="urn:microsoft.com/office/officeart/2005/8/layout/default"/>
    <dgm:cxn modelId="{C81314D7-6235-440E-AC5A-4C7BDEDC6E7E}" type="presParOf" srcId="{AD9F07E0-2F62-4611-97C7-5BA7A98CF36B}" destId="{8357C423-18FE-4EFE-BD29-AD04C6E52B53}" srcOrd="11" destOrd="0" presId="urn:microsoft.com/office/officeart/2005/8/layout/default"/>
    <dgm:cxn modelId="{DF4EC7B6-66BD-48C7-BB8B-B37002E8C035}" type="presParOf" srcId="{AD9F07E0-2F62-4611-97C7-5BA7A98CF36B}" destId="{D90B0254-3CBD-4928-B751-558A058E0012}" srcOrd="12" destOrd="0" presId="urn:microsoft.com/office/officeart/2005/8/layout/default"/>
    <dgm:cxn modelId="{0C5969CE-839B-4ECD-80F6-0F05EB2E209B}" type="presParOf" srcId="{AD9F07E0-2F62-4611-97C7-5BA7A98CF36B}" destId="{5A06D8A1-D89B-45D3-B591-C560ADC1FA59}" srcOrd="13" destOrd="0" presId="urn:microsoft.com/office/officeart/2005/8/layout/default"/>
    <dgm:cxn modelId="{5BB87460-95E3-4F09-8FF0-1F3A53237715}" type="presParOf" srcId="{AD9F07E0-2F62-4611-97C7-5BA7A98CF36B}" destId="{A0FE83E2-B020-4E8D-8447-FC3BEB106038}" srcOrd="14" destOrd="0" presId="urn:microsoft.com/office/officeart/2005/8/layout/default"/>
    <dgm:cxn modelId="{B6DE7ABB-4FDC-459F-A173-FD09F7605E06}" type="presParOf" srcId="{AD9F07E0-2F62-4611-97C7-5BA7A98CF36B}" destId="{7869F6B9-048F-4EAB-80D5-C2C11312676B}" srcOrd="15" destOrd="0" presId="urn:microsoft.com/office/officeart/2005/8/layout/default"/>
    <dgm:cxn modelId="{DAF6DDCF-13B3-4D9D-AE6A-404C2E0A0AEE}" type="presParOf" srcId="{AD9F07E0-2F62-4611-97C7-5BA7A98CF36B}" destId="{E4D46B42-79F7-44F1-8175-F4BE757B0D53}" srcOrd="16" destOrd="0" presId="urn:microsoft.com/office/officeart/2005/8/layout/default"/>
    <dgm:cxn modelId="{BE7984D4-3E62-43E0-A518-680D67F19A1B}" type="presParOf" srcId="{AD9F07E0-2F62-4611-97C7-5BA7A98CF36B}" destId="{9F03341D-D94F-4524-B1F2-B34E5DA66507}" srcOrd="17" destOrd="0" presId="urn:microsoft.com/office/officeart/2005/8/layout/default"/>
    <dgm:cxn modelId="{DB7A6E1F-3378-426A-9759-485492B0BB40}" type="presParOf" srcId="{AD9F07E0-2F62-4611-97C7-5BA7A98CF36B}" destId="{19462BB4-AF6C-48F3-B98A-7E3A2C12AC8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B4348-9F65-48CF-93CC-3C53F690BE8D}">
      <dsp:nvSpPr>
        <dsp:cNvPr id="0" name=""/>
        <dsp:cNvSpPr/>
      </dsp:nvSpPr>
      <dsp:spPr>
        <a:xfrm>
          <a:off x="582645"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What messages are we giving our children about…..</a:t>
          </a:r>
          <a:endParaRPr lang="en-US" sz="2200" kern="1200"/>
        </a:p>
      </dsp:txBody>
      <dsp:txXfrm>
        <a:off x="582645" y="1178"/>
        <a:ext cx="2174490" cy="1304694"/>
      </dsp:txXfrm>
    </dsp:sp>
    <dsp:sp modelId="{48D4A3B9-97D4-426B-9B85-63BAA9B88673}">
      <dsp:nvSpPr>
        <dsp:cNvPr id="0" name=""/>
        <dsp:cNvSpPr/>
      </dsp:nvSpPr>
      <dsp:spPr>
        <a:xfrm>
          <a:off x="297458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Race</a:t>
          </a:r>
          <a:endParaRPr lang="en-US" sz="2200" kern="1200"/>
        </a:p>
      </dsp:txBody>
      <dsp:txXfrm>
        <a:off x="2974584" y="1178"/>
        <a:ext cx="2174490" cy="1304694"/>
      </dsp:txXfrm>
    </dsp:sp>
    <dsp:sp modelId="{B9B2704A-6079-41B4-862C-ABE980E1721C}">
      <dsp:nvSpPr>
        <dsp:cNvPr id="0" name=""/>
        <dsp:cNvSpPr/>
      </dsp:nvSpPr>
      <dsp:spPr>
        <a:xfrm>
          <a:off x="536652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Religion</a:t>
          </a:r>
          <a:endParaRPr lang="en-US" sz="2200" kern="1200"/>
        </a:p>
      </dsp:txBody>
      <dsp:txXfrm>
        <a:off x="5366524" y="1178"/>
        <a:ext cx="2174490" cy="1304694"/>
      </dsp:txXfrm>
    </dsp:sp>
    <dsp:sp modelId="{52ABC470-FD51-4618-9C09-BAE0E8C81A2A}">
      <dsp:nvSpPr>
        <dsp:cNvPr id="0" name=""/>
        <dsp:cNvSpPr/>
      </dsp:nvSpPr>
      <dsp:spPr>
        <a:xfrm>
          <a:off x="775846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Sex (Gender)</a:t>
          </a:r>
          <a:endParaRPr lang="en-US" sz="2200" kern="1200"/>
        </a:p>
      </dsp:txBody>
      <dsp:txXfrm>
        <a:off x="7758464" y="1178"/>
        <a:ext cx="2174490" cy="1304694"/>
      </dsp:txXfrm>
    </dsp:sp>
    <dsp:sp modelId="{6447C1FF-31CE-42CB-B898-ADF81C56B981}">
      <dsp:nvSpPr>
        <dsp:cNvPr id="0" name=""/>
        <dsp:cNvSpPr/>
      </dsp:nvSpPr>
      <dsp:spPr>
        <a:xfrm>
          <a:off x="582645"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Gender reassignment</a:t>
          </a:r>
          <a:endParaRPr lang="en-US" sz="2200" kern="1200"/>
        </a:p>
      </dsp:txBody>
      <dsp:txXfrm>
        <a:off x="582645" y="1523321"/>
        <a:ext cx="2174490" cy="1304694"/>
      </dsp:txXfrm>
    </dsp:sp>
    <dsp:sp modelId="{80C25B17-3378-4070-B1EB-29314EF9575E}">
      <dsp:nvSpPr>
        <dsp:cNvPr id="0" name=""/>
        <dsp:cNvSpPr/>
      </dsp:nvSpPr>
      <dsp:spPr>
        <a:xfrm>
          <a:off x="297458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Age</a:t>
          </a:r>
          <a:endParaRPr lang="en-US" sz="2200" kern="1200"/>
        </a:p>
      </dsp:txBody>
      <dsp:txXfrm>
        <a:off x="2974584" y="1523321"/>
        <a:ext cx="2174490" cy="1304694"/>
      </dsp:txXfrm>
    </dsp:sp>
    <dsp:sp modelId="{D90B0254-3CBD-4928-B751-558A058E0012}">
      <dsp:nvSpPr>
        <dsp:cNvPr id="0" name=""/>
        <dsp:cNvSpPr/>
      </dsp:nvSpPr>
      <dsp:spPr>
        <a:xfrm>
          <a:off x="536652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Disability</a:t>
          </a:r>
          <a:endParaRPr lang="en-US" sz="2200" kern="1200"/>
        </a:p>
      </dsp:txBody>
      <dsp:txXfrm>
        <a:off x="5366524" y="1523321"/>
        <a:ext cx="2174490" cy="1304694"/>
      </dsp:txXfrm>
    </dsp:sp>
    <dsp:sp modelId="{A0FE83E2-B020-4E8D-8447-FC3BEB106038}">
      <dsp:nvSpPr>
        <dsp:cNvPr id="0" name=""/>
        <dsp:cNvSpPr/>
      </dsp:nvSpPr>
      <dsp:spPr>
        <a:xfrm>
          <a:off x="775846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Sexual orientation</a:t>
          </a:r>
          <a:endParaRPr lang="en-US" sz="2200" kern="1200"/>
        </a:p>
      </dsp:txBody>
      <dsp:txXfrm>
        <a:off x="7758464" y="1523321"/>
        <a:ext cx="2174490" cy="1304694"/>
      </dsp:txXfrm>
    </dsp:sp>
    <dsp:sp modelId="{E4D46B42-79F7-44F1-8175-F4BE757B0D53}">
      <dsp:nvSpPr>
        <dsp:cNvPr id="0" name=""/>
        <dsp:cNvSpPr/>
      </dsp:nvSpPr>
      <dsp:spPr>
        <a:xfrm>
          <a:off x="2974584" y="3045465"/>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Pregnancy or maternity</a:t>
          </a:r>
          <a:endParaRPr lang="en-US" sz="2200" kern="1200"/>
        </a:p>
      </dsp:txBody>
      <dsp:txXfrm>
        <a:off x="2974584" y="3045465"/>
        <a:ext cx="2174490" cy="1304694"/>
      </dsp:txXfrm>
    </dsp:sp>
    <dsp:sp modelId="{19462BB4-AF6C-48F3-B98A-7E3A2C12AC85}">
      <dsp:nvSpPr>
        <dsp:cNvPr id="0" name=""/>
        <dsp:cNvSpPr/>
      </dsp:nvSpPr>
      <dsp:spPr>
        <a:xfrm>
          <a:off x="5366524" y="3045465"/>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a:t>Marriage or civil partnership</a:t>
          </a:r>
          <a:endParaRPr lang="en-US" sz="2200" kern="1200"/>
        </a:p>
      </dsp:txBody>
      <dsp:txXfrm>
        <a:off x="536652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GB"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644BA9D-5B2A-4463-BC43-91EC04C5C614}" type="slidenum">
              <a:rPr lang="en-GB" smtClean="0"/>
              <a:t>‹#›</a:t>
            </a:fld>
            <a:endParaRPr lang="en-GB"/>
          </a:p>
        </p:txBody>
      </p:sp>
    </p:spTree>
    <p:extLst>
      <p:ext uri="{BB962C8B-B14F-4D97-AF65-F5344CB8AC3E}">
        <p14:creationId xmlns:p14="http://schemas.microsoft.com/office/powerpoint/2010/main" val="153054444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14/03/2023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14/03/2023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14/03/2023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14/03/2023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ooutsiders.com/" TargetMode="Externa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g"/><Relationship Id="rId7" Type="http://schemas.openxmlformats.org/officeDocument/2006/relationships/image" Target="../media/image35.png"/><Relationship Id="rId2" Type="http://schemas.openxmlformats.org/officeDocument/2006/relationships/hyperlink" Target="mailto:a.moffat@excelsiormat.org" TargetMode="Externa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D14C-44BE-423E-BA3A-6CD44537E74D}"/>
              </a:ext>
            </a:extLst>
          </p:cNvPr>
          <p:cNvSpPr>
            <a:spLocks noGrp="1"/>
          </p:cNvSpPr>
          <p:nvPr>
            <p:ph type="title"/>
          </p:nvPr>
        </p:nvSpPr>
        <p:spPr/>
        <p:txBody>
          <a:bodyPr>
            <a:normAutofit fontScale="90000"/>
          </a:bodyPr>
          <a:lstStyle/>
          <a:p>
            <a:pPr algn="ctr"/>
            <a:r>
              <a:rPr lang="en-GB" sz="1800" dirty="0"/>
              <a:t/>
            </a:r>
            <a:br>
              <a:rPr lang="en-GB" sz="1800" dirty="0"/>
            </a:br>
            <a:r>
              <a:rPr lang="en-GB" sz="1800" dirty="0"/>
              <a:t/>
            </a:r>
            <a:br>
              <a:rPr lang="en-GB" sz="1800" dirty="0"/>
            </a:br>
            <a:r>
              <a:rPr lang="en-GB" sz="2700" dirty="0">
                <a:latin typeface="Aharoni" panose="02010803020104030203" pitchFamily="2" charset="-79"/>
                <a:cs typeface="Aharoni" panose="02010803020104030203" pitchFamily="2" charset="-79"/>
              </a:rPr>
              <a:t/>
            </a:r>
            <a:br>
              <a:rPr lang="en-GB" sz="2700" dirty="0">
                <a:latin typeface="Aharoni" panose="02010803020104030203" pitchFamily="2" charset="-79"/>
                <a:cs typeface="Aharoni" panose="02010803020104030203" pitchFamily="2" charset="-79"/>
              </a:rPr>
            </a:br>
            <a:r>
              <a:rPr lang="en-GB" sz="2700" dirty="0">
                <a:latin typeface="Aharoni" panose="02010803020104030203" pitchFamily="2" charset="-79"/>
                <a:cs typeface="Aharoni" panose="02010803020104030203" pitchFamily="2" charset="-79"/>
              </a:rPr>
              <a:t/>
            </a:r>
            <a:br>
              <a:rPr lang="en-GB" sz="2700" dirty="0">
                <a:latin typeface="Aharoni" panose="02010803020104030203" pitchFamily="2" charset="-79"/>
                <a:cs typeface="Aharoni" panose="02010803020104030203" pitchFamily="2" charset="-79"/>
              </a:rPr>
            </a:br>
            <a:r>
              <a:rPr lang="en-GB" sz="2700" dirty="0">
                <a:latin typeface="Aharoni" panose="02010803020104030203" pitchFamily="2" charset="-79"/>
                <a:cs typeface="Aharoni" panose="02010803020104030203" pitchFamily="2" charset="-79"/>
              </a:rPr>
              <a:t/>
            </a:r>
            <a:br>
              <a:rPr lang="en-GB" sz="2700" dirty="0">
                <a:latin typeface="Aharoni" panose="02010803020104030203" pitchFamily="2" charset="-79"/>
                <a:cs typeface="Aharoni" panose="02010803020104030203" pitchFamily="2" charset="-79"/>
              </a:rPr>
            </a:br>
            <a:r>
              <a:rPr lang="en-GB" sz="2800" dirty="0">
                <a:solidFill>
                  <a:srgbClr val="0070C0"/>
                </a:solidFill>
                <a:latin typeface="Aharoni" panose="02010803020104030203" pitchFamily="2" charset="-79"/>
                <a:cs typeface="Aharoni" panose="02010803020104030203" pitchFamily="2" charset="-79"/>
              </a:rPr>
              <a:t>Andrew Moffat MBE</a:t>
            </a:r>
            <a:r>
              <a:rPr lang="en-GB" sz="2800" dirty="0">
                <a:latin typeface="Aharoni" panose="02010803020104030203" pitchFamily="2" charset="-79"/>
                <a:cs typeface="Aharoni" panose="02010803020104030203" pitchFamily="2" charset="-79"/>
              </a:rPr>
              <a:t/>
            </a:r>
            <a:br>
              <a:rPr lang="en-GB" sz="2800" dirty="0">
                <a:latin typeface="Aharoni" panose="02010803020104030203" pitchFamily="2" charset="-79"/>
                <a:cs typeface="Aharoni" panose="02010803020104030203" pitchFamily="2" charset="-79"/>
              </a:rPr>
            </a:br>
            <a:r>
              <a:rPr lang="en-GB" sz="2800" dirty="0">
                <a:latin typeface="Aharoni" panose="02010803020104030203" pitchFamily="2" charset="-79"/>
                <a:cs typeface="Aharoni" panose="02010803020104030203" pitchFamily="2" charset="-79"/>
              </a:rPr>
              <a:t>Personal Development Lead, Excelsior Trust, Birmingham</a:t>
            </a:r>
            <a:r>
              <a:rPr lang="en-GB" sz="2800" dirty="0"/>
              <a:t/>
            </a:r>
            <a:br>
              <a:rPr lang="en-GB" sz="2800" dirty="0"/>
            </a:br>
            <a:r>
              <a:rPr lang="en-GB" sz="1400" dirty="0"/>
              <a:t/>
            </a:r>
            <a:br>
              <a:rPr lang="en-GB" sz="1400" dirty="0"/>
            </a:br>
            <a:r>
              <a:rPr lang="en-GB" sz="2700" dirty="0">
                <a:latin typeface="Aharoni" panose="02010803020104030203" pitchFamily="2" charset="-79"/>
                <a:cs typeface="Aharoni" panose="02010803020104030203" pitchFamily="2" charset="-79"/>
              </a:rPr>
              <a:t/>
            </a:r>
            <a:br>
              <a:rPr lang="en-GB" sz="2700" dirty="0">
                <a:latin typeface="Aharoni" panose="02010803020104030203" pitchFamily="2" charset="-79"/>
                <a:cs typeface="Aharoni" panose="02010803020104030203" pitchFamily="2" charset="-79"/>
              </a:rPr>
            </a:br>
            <a:r>
              <a:rPr lang="en-GB" sz="1800" dirty="0"/>
              <a:t/>
            </a:r>
            <a:br>
              <a:rPr lang="en-GB" sz="1800" dirty="0"/>
            </a:br>
            <a:r>
              <a:rPr lang="en-GB" sz="1800" dirty="0"/>
              <a:t/>
            </a:r>
            <a:br>
              <a:rPr lang="en-GB" sz="1800" dirty="0"/>
            </a:br>
            <a:r>
              <a:rPr lang="en-GB" sz="3100" dirty="0"/>
              <a:t/>
            </a:r>
            <a:br>
              <a:rPr lang="en-GB" sz="3100" dirty="0"/>
            </a:br>
            <a:r>
              <a:rPr lang="en-GB" sz="1600" dirty="0"/>
              <a:t/>
            </a:r>
            <a:br>
              <a:rPr lang="en-GB" sz="1600" dirty="0"/>
            </a:br>
            <a:endParaRPr lang="en-GB" sz="1600" dirty="0"/>
          </a:p>
        </p:txBody>
      </p:sp>
      <p:pic>
        <p:nvPicPr>
          <p:cNvPr id="6" name="Content Placeholder 5">
            <a:extLst>
              <a:ext uri="{FF2B5EF4-FFF2-40B4-BE49-F238E27FC236}">
                <a16:creationId xmlns:a16="http://schemas.microsoft.com/office/drawing/2014/main" id="{E6E8DE25-0DF9-41B9-84AA-013867584838}"/>
              </a:ext>
            </a:extLst>
          </p:cNvPr>
          <p:cNvPicPr>
            <a:picLocks noGrp="1" noChangeAspect="1"/>
          </p:cNvPicPr>
          <p:nvPr>
            <p:ph sz="half" idx="1"/>
          </p:nvPr>
        </p:nvPicPr>
        <p:blipFill>
          <a:blip r:embed="rId2"/>
          <a:stretch>
            <a:fillRect/>
          </a:stretch>
        </p:blipFill>
        <p:spPr>
          <a:xfrm>
            <a:off x="994219" y="2650436"/>
            <a:ext cx="3868293" cy="2146196"/>
          </a:xfrm>
          <a:prstGeom prst="rect">
            <a:avLst/>
          </a:prstGeom>
        </p:spPr>
      </p:pic>
      <p:sp>
        <p:nvSpPr>
          <p:cNvPr id="5" name="Content Placeholder 4">
            <a:extLst>
              <a:ext uri="{FF2B5EF4-FFF2-40B4-BE49-F238E27FC236}">
                <a16:creationId xmlns:a16="http://schemas.microsoft.com/office/drawing/2014/main" id="{534716FE-2B99-4C59-A304-A5EC5F535722}"/>
              </a:ext>
            </a:extLst>
          </p:cNvPr>
          <p:cNvSpPr>
            <a:spLocks noGrp="1"/>
          </p:cNvSpPr>
          <p:nvPr>
            <p:ph sz="half" idx="2"/>
          </p:nvPr>
        </p:nvSpPr>
        <p:spPr/>
        <p:txBody>
          <a:bodyPr/>
          <a:lstStyle/>
          <a:p>
            <a:pPr marL="0" indent="0">
              <a:buNone/>
            </a:pPr>
            <a:r>
              <a:rPr lang="en-GB" dirty="0">
                <a:hlinkClick r:id="rId3"/>
              </a:rPr>
              <a:t>www.nooutsiders.com</a:t>
            </a:r>
            <a:endParaRPr lang="en-GB" dirty="0"/>
          </a:p>
          <a:p>
            <a:pPr marL="0" indent="0">
              <a:buNone/>
            </a:pPr>
            <a:r>
              <a:rPr lang="en-GB" dirty="0"/>
              <a:t>@</a:t>
            </a:r>
            <a:r>
              <a:rPr lang="en-GB" dirty="0" err="1"/>
              <a:t>Moffat_Andrew</a:t>
            </a:r>
            <a:endParaRPr lang="en-GB" dirty="0"/>
          </a:p>
          <a:p>
            <a:pPr marL="0" indent="0">
              <a:buNone/>
            </a:pPr>
            <a:endParaRPr lang="en-GB" dirty="0"/>
          </a:p>
        </p:txBody>
      </p:sp>
      <p:pic>
        <p:nvPicPr>
          <p:cNvPr id="4" name="Picture 3">
            <a:extLst>
              <a:ext uri="{FF2B5EF4-FFF2-40B4-BE49-F238E27FC236}">
                <a16:creationId xmlns:a16="http://schemas.microsoft.com/office/drawing/2014/main" id="{5FCD4B83-9353-4EA5-B442-DAFBADE389E2}"/>
              </a:ext>
            </a:extLst>
          </p:cNvPr>
          <p:cNvPicPr>
            <a:picLocks noChangeAspect="1"/>
          </p:cNvPicPr>
          <p:nvPr/>
        </p:nvPicPr>
        <p:blipFill>
          <a:blip r:embed="rId4"/>
          <a:stretch>
            <a:fillRect/>
          </a:stretch>
        </p:blipFill>
        <p:spPr>
          <a:xfrm>
            <a:off x="6172200" y="3107841"/>
            <a:ext cx="3911048" cy="3422167"/>
          </a:xfrm>
          <a:prstGeom prst="rect">
            <a:avLst/>
          </a:prstGeom>
        </p:spPr>
      </p:pic>
    </p:spTree>
    <p:extLst>
      <p:ext uri="{BB962C8B-B14F-4D97-AF65-F5344CB8AC3E}">
        <p14:creationId xmlns:p14="http://schemas.microsoft.com/office/powerpoint/2010/main" val="398192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25F8EAF-6888-F791-EC97-4010ABA9C2DE}"/>
              </a:ext>
            </a:extLst>
          </p:cNvPr>
          <p:cNvSpPr>
            <a:spLocks noGrp="1"/>
          </p:cNvSpPr>
          <p:nvPr>
            <p:ph type="title"/>
          </p:nvPr>
        </p:nvSpPr>
        <p:spPr>
          <a:xfrm>
            <a:off x="958506" y="800392"/>
            <a:ext cx="10264697" cy="1212102"/>
          </a:xfrm>
        </p:spPr>
        <p:txBody>
          <a:bodyPr>
            <a:normAutofit/>
          </a:bodyPr>
          <a:lstStyle/>
          <a:p>
            <a:r>
              <a:rPr lang="en-GB" sz="4000" dirty="0">
                <a:solidFill>
                  <a:srgbClr val="FFFFFF"/>
                </a:solidFill>
                <a:cs typeface="Calibri Light"/>
              </a:rPr>
              <a:t>After the 2019 No Outsiders protests: How is No Outsiders doing at Parkfield today?</a:t>
            </a:r>
            <a:endParaRPr lang="en-GB" sz="4000" dirty="0">
              <a:solidFill>
                <a:srgbClr val="FFFFFF"/>
              </a:solidFill>
            </a:endParaRPr>
          </a:p>
        </p:txBody>
      </p:sp>
      <p:sp>
        <p:nvSpPr>
          <p:cNvPr id="3" name="Content Placeholder 2">
            <a:extLst>
              <a:ext uri="{FF2B5EF4-FFF2-40B4-BE49-F238E27FC236}">
                <a16:creationId xmlns:a16="http://schemas.microsoft.com/office/drawing/2014/main" id="{2951DD0E-CE26-CAAA-BC62-8B10C4FBE5BB}"/>
              </a:ext>
            </a:extLst>
          </p:cNvPr>
          <p:cNvSpPr>
            <a:spLocks noGrp="1"/>
          </p:cNvSpPr>
          <p:nvPr>
            <p:ph idx="1"/>
          </p:nvPr>
        </p:nvSpPr>
        <p:spPr>
          <a:xfrm>
            <a:off x="1367624" y="2490436"/>
            <a:ext cx="9708995" cy="3567173"/>
          </a:xfrm>
        </p:spPr>
        <p:txBody>
          <a:bodyPr vert="horz" lIns="91440" tIns="45720" rIns="91440" bIns="45720" rtlCol="0" anchor="ctr">
            <a:normAutofit/>
          </a:bodyPr>
          <a:lstStyle/>
          <a:p>
            <a:r>
              <a:rPr lang="en-GB" sz="2400">
                <a:cs typeface="Calibri"/>
              </a:rPr>
              <a:t>No Outsiders resumed at Parkfield school September 2019</a:t>
            </a:r>
          </a:p>
          <a:p>
            <a:r>
              <a:rPr lang="en-GB" sz="2400">
                <a:cs typeface="Calibri"/>
              </a:rPr>
              <a:t>No further protests</a:t>
            </a:r>
          </a:p>
          <a:p>
            <a:pPr marL="457200" indent="-457200"/>
            <a:r>
              <a:rPr lang="en-GB" sz="2400">
                <a:cs typeface="Calibri"/>
              </a:rPr>
              <a:t>Ofsted report November 25th 2022:</a:t>
            </a:r>
          </a:p>
          <a:p>
            <a:pPr marL="0" indent="0">
              <a:buNone/>
            </a:pPr>
            <a:r>
              <a:rPr lang="en-GB" sz="2400">
                <a:cs typeface="Calibri"/>
              </a:rPr>
              <a:t>"</a:t>
            </a:r>
            <a:r>
              <a:rPr lang="en-GB" sz="2400" b="1">
                <a:ea typeface="+mn-lt"/>
                <a:cs typeface="+mn-lt"/>
              </a:rPr>
              <a:t>What is it like to attend this school?</a:t>
            </a:r>
            <a:r>
              <a:rPr lang="en-GB" sz="2400">
                <a:ea typeface="+mn-lt"/>
                <a:cs typeface="+mn-lt"/>
              </a:rPr>
              <a:t> </a:t>
            </a:r>
          </a:p>
          <a:p>
            <a:pPr marL="0" indent="0">
              <a:buNone/>
            </a:pPr>
            <a:r>
              <a:rPr lang="en-GB" sz="2400">
                <a:ea typeface="+mn-lt"/>
                <a:cs typeface="+mn-lt"/>
              </a:rPr>
              <a:t>Pupils at Parkfield Community School say there are no outsiders here and that all are welcome. Leaders ensure that pupils understand their rights and pupils speak maturely about how they follow the values of being ‘ready, respectful and safe’. Pupils confidently discuss why they enjoy learning. They are very proud of their school."</a:t>
            </a:r>
            <a:endParaRPr lang="en-GB" sz="2400">
              <a:cs typeface="Calibri"/>
            </a:endParaRPr>
          </a:p>
        </p:txBody>
      </p:sp>
    </p:spTree>
    <p:extLst>
      <p:ext uri="{BB962C8B-B14F-4D97-AF65-F5344CB8AC3E}">
        <p14:creationId xmlns:p14="http://schemas.microsoft.com/office/powerpoint/2010/main" val="7872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37E5D-F086-B204-7A98-F33522B80441}"/>
              </a:ext>
            </a:extLst>
          </p:cNvPr>
          <p:cNvSpPr>
            <a:spLocks noGrp="1"/>
          </p:cNvSpPr>
          <p:nvPr>
            <p:ph type="title"/>
          </p:nvPr>
        </p:nvSpPr>
        <p:spPr>
          <a:xfrm>
            <a:off x="1171074" y="1396686"/>
            <a:ext cx="3240506" cy="4064628"/>
          </a:xfrm>
        </p:spPr>
        <p:txBody>
          <a:bodyPr>
            <a:normAutofit/>
          </a:bodyPr>
          <a:lstStyle/>
          <a:p>
            <a:r>
              <a:rPr lang="en-GB" sz="4100">
                <a:solidFill>
                  <a:srgbClr val="FFFFFF"/>
                </a:solidFill>
              </a:rPr>
              <a:t>Ofsted: Inspecting teaching of the protected characteristics (2022)</a:t>
            </a:r>
          </a:p>
        </p:txBody>
      </p:sp>
      <p:sp>
        <p:nvSpPr>
          <p:cNvPr id="13" name="Arc 12">
            <a:extLst>
              <a:ext uri="{FF2B5EF4-FFF2-40B4-BE49-F238E27FC236}">
                <a16:creationId xmlns:a16="http://schemas.microsoft.com/office/drawing/2014/main" id="{5B7778FC-632E-4DCA-A7CB-0D7731CCF9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BB7D088B-1C62-1D99-BE8F-E4D9B815DC74}"/>
              </a:ext>
            </a:extLst>
          </p:cNvPr>
          <p:cNvSpPr>
            <a:spLocks noGrp="1" noChangeArrowheads="1"/>
          </p:cNvSpPr>
          <p:nvPr>
            <p:ph idx="1"/>
          </p:nvPr>
        </p:nvSpPr>
        <p:spPr bwMode="auto">
          <a:xfrm>
            <a:off x="5370153" y="1526033"/>
            <a:ext cx="5911799" cy="493618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lang="en-US" altLang="en-US" sz="2200" dirty="0">
                <a:latin typeface="GDS Transport"/>
              </a:rPr>
              <a:t>P</a:t>
            </a:r>
            <a:r>
              <a:rPr kumimoji="0" lang="en-US" altLang="en-US" sz="2200" b="0" i="0" u="none" strike="noStrike" cap="none" normalizeH="0" baseline="0" dirty="0">
                <a:ln>
                  <a:noFill/>
                </a:ln>
                <a:effectLst/>
                <a:latin typeface="GDS Transport"/>
              </a:rPr>
              <a:t>upils’ understanding of the protected characteristics and how equality and diversity are promoted form part of the evidence that inspectors use to evaluate the school’s personal development of pupils.</a:t>
            </a:r>
            <a:endParaRPr kumimoji="0" lang="en-US" altLang="en-US" sz="2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endParaRPr kumimoji="0" lang="en-US" altLang="en-US" sz="2200" b="0" i="0" u="none" strike="noStrike" cap="none" normalizeH="0" baseline="0" dirty="0">
              <a:ln>
                <a:noFill/>
              </a:ln>
              <a:effectLst/>
              <a:latin typeface="GDS Transport"/>
            </a:endParaRPr>
          </a:p>
          <a:p>
            <a:pPr marL="0" marR="0" lvl="0" indent="0" defTabSz="914400" rtl="0" eaLnBrk="0" fontAlgn="base" latinLnBrk="0" hangingPunct="0">
              <a:spcBef>
                <a:spcPct val="0"/>
              </a:spcBef>
              <a:spcAft>
                <a:spcPts val="600"/>
              </a:spcAft>
              <a:buClrTx/>
              <a:buSzTx/>
              <a:buFontTx/>
              <a:buNone/>
              <a:tabLst/>
            </a:pPr>
            <a:r>
              <a:rPr kumimoji="0" lang="en-US" altLang="en-US" sz="2200" b="0" i="0" u="none" strike="noStrike" cap="none" normalizeH="0" baseline="0" dirty="0">
                <a:ln>
                  <a:noFill/>
                </a:ln>
                <a:effectLst/>
                <a:latin typeface="GDS Transport"/>
              </a:rPr>
              <a:t>All primary and secondary schools, whether state-funded or independent, should be able to demonstrate that no form of discrimination is tolerated and that pupils show respect for those who share the protected characteristics. </a:t>
            </a:r>
          </a:p>
          <a:p>
            <a:pPr marL="0" marR="0" lvl="0" indent="0" defTabSz="914400" rtl="0" eaLnBrk="0" fontAlgn="base" latinLnBrk="0" hangingPunct="0">
              <a:spcBef>
                <a:spcPct val="0"/>
              </a:spcBef>
              <a:spcAft>
                <a:spcPts val="600"/>
              </a:spcAft>
              <a:buClrTx/>
              <a:buSzTx/>
              <a:buFontTx/>
              <a:buNone/>
              <a:tabLst/>
            </a:pPr>
            <a:endParaRPr kumimoji="0" lang="en-US" altLang="en-US" sz="2200" b="0" i="0" u="none" strike="noStrike" cap="none" normalizeH="0" baseline="0" dirty="0">
              <a:ln>
                <a:noFill/>
              </a:ln>
              <a:effectLst/>
              <a:latin typeface="GDS Transport"/>
            </a:endParaRPr>
          </a:p>
          <a:p>
            <a:pPr marL="0" marR="0" lvl="0" indent="0" defTabSz="914400" rtl="0" eaLnBrk="0" fontAlgn="base" latinLnBrk="0" hangingPunct="0">
              <a:spcBef>
                <a:spcPct val="0"/>
              </a:spcBef>
              <a:spcAft>
                <a:spcPts val="600"/>
              </a:spcAft>
              <a:buClrTx/>
              <a:buSzTx/>
              <a:buFontTx/>
              <a:buNone/>
              <a:tabLst/>
            </a:pPr>
            <a:r>
              <a:rPr kumimoji="0" lang="en-US" altLang="en-US" sz="2200" b="0" i="0" u="none" strike="noStrike" cap="none" normalizeH="0" baseline="0" dirty="0">
                <a:ln>
                  <a:noFill/>
                </a:ln>
                <a:effectLst/>
                <a:latin typeface="GDS Transport"/>
              </a:rPr>
              <a:t>Schools will not be able to demonstrate this by pointing to a general policy of encouraging respect for all people.</a:t>
            </a:r>
            <a:endParaRPr kumimoji="0" lang="en-US" altLang="en-US" sz="2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281184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8D4A32-4AE2-D9A3-54C2-1D5E060EF334}"/>
              </a:ext>
            </a:extLst>
          </p:cNvPr>
          <p:cNvPicPr>
            <a:picLocks noChangeAspect="1"/>
          </p:cNvPicPr>
          <p:nvPr/>
        </p:nvPicPr>
        <p:blipFill>
          <a:blip r:embed="rId2"/>
          <a:stretch>
            <a:fillRect/>
          </a:stretch>
        </p:blipFill>
        <p:spPr>
          <a:xfrm>
            <a:off x="255769" y="255810"/>
            <a:ext cx="1570421" cy="2065445"/>
          </a:xfrm>
          <a:prstGeom prst="rect">
            <a:avLst/>
          </a:prstGeom>
        </p:spPr>
      </p:pic>
      <p:pic>
        <p:nvPicPr>
          <p:cNvPr id="6" name="Picture 5">
            <a:extLst>
              <a:ext uri="{FF2B5EF4-FFF2-40B4-BE49-F238E27FC236}">
                <a16:creationId xmlns:a16="http://schemas.microsoft.com/office/drawing/2014/main" id="{4CE98A87-107D-F7CF-D95E-6B1DBEAB805F}"/>
              </a:ext>
            </a:extLst>
          </p:cNvPr>
          <p:cNvPicPr>
            <a:picLocks noChangeAspect="1"/>
          </p:cNvPicPr>
          <p:nvPr/>
        </p:nvPicPr>
        <p:blipFill>
          <a:blip r:embed="rId3"/>
          <a:stretch>
            <a:fillRect/>
          </a:stretch>
        </p:blipFill>
        <p:spPr>
          <a:xfrm>
            <a:off x="4305119" y="4285578"/>
            <a:ext cx="1714453" cy="2014871"/>
          </a:xfrm>
          <a:prstGeom prst="rect">
            <a:avLst/>
          </a:prstGeom>
        </p:spPr>
      </p:pic>
      <p:pic>
        <p:nvPicPr>
          <p:cNvPr id="7" name="Picture 6">
            <a:extLst>
              <a:ext uri="{FF2B5EF4-FFF2-40B4-BE49-F238E27FC236}">
                <a16:creationId xmlns:a16="http://schemas.microsoft.com/office/drawing/2014/main" id="{5782A8D5-C59F-7DDA-BB93-C97121CEB014}"/>
              </a:ext>
            </a:extLst>
          </p:cNvPr>
          <p:cNvPicPr>
            <a:picLocks noChangeAspect="1"/>
          </p:cNvPicPr>
          <p:nvPr/>
        </p:nvPicPr>
        <p:blipFill>
          <a:blip r:embed="rId4"/>
          <a:stretch>
            <a:fillRect/>
          </a:stretch>
        </p:blipFill>
        <p:spPr>
          <a:xfrm>
            <a:off x="6619963" y="2207917"/>
            <a:ext cx="1730319" cy="1735073"/>
          </a:xfrm>
          <a:prstGeom prst="rect">
            <a:avLst/>
          </a:prstGeom>
        </p:spPr>
      </p:pic>
      <p:pic>
        <p:nvPicPr>
          <p:cNvPr id="8" name="Picture 7">
            <a:extLst>
              <a:ext uri="{FF2B5EF4-FFF2-40B4-BE49-F238E27FC236}">
                <a16:creationId xmlns:a16="http://schemas.microsoft.com/office/drawing/2014/main" id="{85C643DB-E49C-F96C-EC8D-C947E1DB235E}"/>
              </a:ext>
            </a:extLst>
          </p:cNvPr>
          <p:cNvPicPr>
            <a:picLocks noChangeAspect="1"/>
          </p:cNvPicPr>
          <p:nvPr/>
        </p:nvPicPr>
        <p:blipFill>
          <a:blip r:embed="rId5"/>
          <a:stretch>
            <a:fillRect/>
          </a:stretch>
        </p:blipFill>
        <p:spPr>
          <a:xfrm>
            <a:off x="10159032" y="4307066"/>
            <a:ext cx="1920536" cy="2142781"/>
          </a:xfrm>
          <a:prstGeom prst="rect">
            <a:avLst/>
          </a:prstGeom>
        </p:spPr>
      </p:pic>
      <p:pic>
        <p:nvPicPr>
          <p:cNvPr id="9" name="Picture 8">
            <a:extLst>
              <a:ext uri="{FF2B5EF4-FFF2-40B4-BE49-F238E27FC236}">
                <a16:creationId xmlns:a16="http://schemas.microsoft.com/office/drawing/2014/main" id="{26FB4EB9-13B1-BCA7-6049-91879BF0E380}"/>
              </a:ext>
            </a:extLst>
          </p:cNvPr>
          <p:cNvPicPr>
            <a:picLocks noChangeAspect="1"/>
          </p:cNvPicPr>
          <p:nvPr/>
        </p:nvPicPr>
        <p:blipFill>
          <a:blip r:embed="rId6"/>
          <a:stretch>
            <a:fillRect/>
          </a:stretch>
        </p:blipFill>
        <p:spPr>
          <a:xfrm>
            <a:off x="10400121" y="1956502"/>
            <a:ext cx="1438358" cy="1986488"/>
          </a:xfrm>
          <a:prstGeom prst="rect">
            <a:avLst/>
          </a:prstGeom>
        </p:spPr>
      </p:pic>
      <p:pic>
        <p:nvPicPr>
          <p:cNvPr id="10" name="Picture 9">
            <a:extLst>
              <a:ext uri="{FF2B5EF4-FFF2-40B4-BE49-F238E27FC236}">
                <a16:creationId xmlns:a16="http://schemas.microsoft.com/office/drawing/2014/main" id="{4C0A49C6-38C9-1669-AB24-EEE23DBDED73}"/>
              </a:ext>
            </a:extLst>
          </p:cNvPr>
          <p:cNvPicPr>
            <a:picLocks noChangeAspect="1"/>
          </p:cNvPicPr>
          <p:nvPr/>
        </p:nvPicPr>
        <p:blipFill>
          <a:blip r:embed="rId7"/>
          <a:stretch>
            <a:fillRect/>
          </a:stretch>
        </p:blipFill>
        <p:spPr>
          <a:xfrm>
            <a:off x="2217411" y="313674"/>
            <a:ext cx="2087708" cy="1924399"/>
          </a:xfrm>
          <a:prstGeom prst="rect">
            <a:avLst/>
          </a:prstGeom>
        </p:spPr>
      </p:pic>
      <p:pic>
        <p:nvPicPr>
          <p:cNvPr id="11" name="Picture 10">
            <a:extLst>
              <a:ext uri="{FF2B5EF4-FFF2-40B4-BE49-F238E27FC236}">
                <a16:creationId xmlns:a16="http://schemas.microsoft.com/office/drawing/2014/main" id="{7A9B9CE1-E266-0DDC-19A5-1DE357F11414}"/>
              </a:ext>
            </a:extLst>
          </p:cNvPr>
          <p:cNvPicPr>
            <a:picLocks noChangeAspect="1"/>
          </p:cNvPicPr>
          <p:nvPr/>
        </p:nvPicPr>
        <p:blipFill>
          <a:blip r:embed="rId8"/>
          <a:stretch>
            <a:fillRect/>
          </a:stretch>
        </p:blipFill>
        <p:spPr>
          <a:xfrm>
            <a:off x="4573878" y="290013"/>
            <a:ext cx="2392967" cy="1799029"/>
          </a:xfrm>
          <a:prstGeom prst="rect">
            <a:avLst/>
          </a:prstGeom>
        </p:spPr>
      </p:pic>
      <p:pic>
        <p:nvPicPr>
          <p:cNvPr id="12" name="Picture 11">
            <a:extLst>
              <a:ext uri="{FF2B5EF4-FFF2-40B4-BE49-F238E27FC236}">
                <a16:creationId xmlns:a16="http://schemas.microsoft.com/office/drawing/2014/main" id="{1A814E5C-91CE-5D51-3959-D0D4547CF8E0}"/>
              </a:ext>
            </a:extLst>
          </p:cNvPr>
          <p:cNvPicPr>
            <a:picLocks noChangeAspect="1"/>
          </p:cNvPicPr>
          <p:nvPr/>
        </p:nvPicPr>
        <p:blipFill>
          <a:blip r:embed="rId9"/>
          <a:stretch>
            <a:fillRect/>
          </a:stretch>
        </p:blipFill>
        <p:spPr>
          <a:xfrm>
            <a:off x="2184999" y="2347043"/>
            <a:ext cx="1971055" cy="1464646"/>
          </a:xfrm>
          <a:prstGeom prst="rect">
            <a:avLst/>
          </a:prstGeom>
        </p:spPr>
      </p:pic>
      <p:pic>
        <p:nvPicPr>
          <p:cNvPr id="13" name="Picture 12">
            <a:extLst>
              <a:ext uri="{FF2B5EF4-FFF2-40B4-BE49-F238E27FC236}">
                <a16:creationId xmlns:a16="http://schemas.microsoft.com/office/drawing/2014/main" id="{945E7BED-A660-956B-7B05-82D4AC4BC7D1}"/>
              </a:ext>
            </a:extLst>
          </p:cNvPr>
          <p:cNvPicPr>
            <a:picLocks noChangeAspect="1"/>
          </p:cNvPicPr>
          <p:nvPr/>
        </p:nvPicPr>
        <p:blipFill>
          <a:blip r:embed="rId10"/>
          <a:stretch>
            <a:fillRect/>
          </a:stretch>
        </p:blipFill>
        <p:spPr>
          <a:xfrm>
            <a:off x="112432" y="4878781"/>
            <a:ext cx="1808484" cy="1517951"/>
          </a:xfrm>
          <a:prstGeom prst="rect">
            <a:avLst/>
          </a:prstGeom>
        </p:spPr>
      </p:pic>
      <p:pic>
        <p:nvPicPr>
          <p:cNvPr id="14" name="Picture 13">
            <a:extLst>
              <a:ext uri="{FF2B5EF4-FFF2-40B4-BE49-F238E27FC236}">
                <a16:creationId xmlns:a16="http://schemas.microsoft.com/office/drawing/2014/main" id="{60076352-E813-01AE-5843-E31AFFB061F0}"/>
              </a:ext>
            </a:extLst>
          </p:cNvPr>
          <p:cNvPicPr>
            <a:picLocks noChangeAspect="1"/>
          </p:cNvPicPr>
          <p:nvPr/>
        </p:nvPicPr>
        <p:blipFill>
          <a:blip r:embed="rId11"/>
          <a:stretch>
            <a:fillRect/>
          </a:stretch>
        </p:blipFill>
        <p:spPr>
          <a:xfrm>
            <a:off x="8316155" y="1956502"/>
            <a:ext cx="1920536" cy="1855187"/>
          </a:xfrm>
          <a:prstGeom prst="rect">
            <a:avLst/>
          </a:prstGeom>
        </p:spPr>
      </p:pic>
      <p:pic>
        <p:nvPicPr>
          <p:cNvPr id="15" name="Picture 14">
            <a:extLst>
              <a:ext uri="{FF2B5EF4-FFF2-40B4-BE49-F238E27FC236}">
                <a16:creationId xmlns:a16="http://schemas.microsoft.com/office/drawing/2014/main" id="{1AEFDB0B-C598-6A74-38DF-2647DE098532}"/>
              </a:ext>
            </a:extLst>
          </p:cNvPr>
          <p:cNvPicPr>
            <a:picLocks noChangeAspect="1"/>
          </p:cNvPicPr>
          <p:nvPr/>
        </p:nvPicPr>
        <p:blipFill>
          <a:blip r:embed="rId12"/>
          <a:stretch>
            <a:fillRect/>
          </a:stretch>
        </p:blipFill>
        <p:spPr>
          <a:xfrm>
            <a:off x="7230925" y="255810"/>
            <a:ext cx="1735074" cy="1735074"/>
          </a:xfrm>
          <a:prstGeom prst="rect">
            <a:avLst/>
          </a:prstGeom>
        </p:spPr>
      </p:pic>
      <p:pic>
        <p:nvPicPr>
          <p:cNvPr id="17" name="Picture 16">
            <a:extLst>
              <a:ext uri="{FF2B5EF4-FFF2-40B4-BE49-F238E27FC236}">
                <a16:creationId xmlns:a16="http://schemas.microsoft.com/office/drawing/2014/main" id="{1480E779-462C-5A46-8DD4-0E8E9CB4829D}"/>
              </a:ext>
            </a:extLst>
          </p:cNvPr>
          <p:cNvPicPr>
            <a:picLocks noChangeAspect="1"/>
          </p:cNvPicPr>
          <p:nvPr/>
        </p:nvPicPr>
        <p:blipFill>
          <a:blip r:embed="rId13"/>
          <a:stretch>
            <a:fillRect/>
          </a:stretch>
        </p:blipFill>
        <p:spPr>
          <a:xfrm>
            <a:off x="9270169" y="168426"/>
            <a:ext cx="1617192" cy="1601020"/>
          </a:xfrm>
          <a:prstGeom prst="rect">
            <a:avLst/>
          </a:prstGeom>
        </p:spPr>
      </p:pic>
      <p:pic>
        <p:nvPicPr>
          <p:cNvPr id="18" name="Picture 17">
            <a:extLst>
              <a:ext uri="{FF2B5EF4-FFF2-40B4-BE49-F238E27FC236}">
                <a16:creationId xmlns:a16="http://schemas.microsoft.com/office/drawing/2014/main" id="{60697AD1-6B41-02FE-CDC2-97A57C13FD59}"/>
              </a:ext>
            </a:extLst>
          </p:cNvPr>
          <p:cNvPicPr>
            <a:picLocks noChangeAspect="1"/>
          </p:cNvPicPr>
          <p:nvPr/>
        </p:nvPicPr>
        <p:blipFill>
          <a:blip r:embed="rId14"/>
          <a:stretch>
            <a:fillRect/>
          </a:stretch>
        </p:blipFill>
        <p:spPr>
          <a:xfrm>
            <a:off x="266985" y="2527744"/>
            <a:ext cx="1802511" cy="1802511"/>
          </a:xfrm>
          <a:prstGeom prst="rect">
            <a:avLst/>
          </a:prstGeom>
        </p:spPr>
      </p:pic>
      <p:pic>
        <p:nvPicPr>
          <p:cNvPr id="19" name="Picture 18">
            <a:extLst>
              <a:ext uri="{FF2B5EF4-FFF2-40B4-BE49-F238E27FC236}">
                <a16:creationId xmlns:a16="http://schemas.microsoft.com/office/drawing/2014/main" id="{1BBCF8DC-E28E-A742-7F21-768D5CF588CC}"/>
              </a:ext>
            </a:extLst>
          </p:cNvPr>
          <p:cNvPicPr>
            <a:picLocks noChangeAspect="1"/>
          </p:cNvPicPr>
          <p:nvPr/>
        </p:nvPicPr>
        <p:blipFill>
          <a:blip r:embed="rId15"/>
          <a:stretch>
            <a:fillRect/>
          </a:stretch>
        </p:blipFill>
        <p:spPr>
          <a:xfrm>
            <a:off x="6245978" y="4220203"/>
            <a:ext cx="1461824" cy="1855187"/>
          </a:xfrm>
          <a:prstGeom prst="rect">
            <a:avLst/>
          </a:prstGeom>
        </p:spPr>
      </p:pic>
      <p:pic>
        <p:nvPicPr>
          <p:cNvPr id="20" name="Picture 19">
            <a:extLst>
              <a:ext uri="{FF2B5EF4-FFF2-40B4-BE49-F238E27FC236}">
                <a16:creationId xmlns:a16="http://schemas.microsoft.com/office/drawing/2014/main" id="{B4230E40-4918-DD14-6A4F-E6C960097E59}"/>
              </a:ext>
            </a:extLst>
          </p:cNvPr>
          <p:cNvPicPr>
            <a:picLocks noChangeAspect="1"/>
          </p:cNvPicPr>
          <p:nvPr/>
        </p:nvPicPr>
        <p:blipFill>
          <a:blip r:embed="rId16"/>
          <a:stretch>
            <a:fillRect/>
          </a:stretch>
        </p:blipFill>
        <p:spPr>
          <a:xfrm>
            <a:off x="7930844" y="4780506"/>
            <a:ext cx="1714500" cy="1714500"/>
          </a:xfrm>
          <a:prstGeom prst="rect">
            <a:avLst/>
          </a:prstGeom>
        </p:spPr>
      </p:pic>
      <p:pic>
        <p:nvPicPr>
          <p:cNvPr id="22" name="Picture 21">
            <a:extLst>
              <a:ext uri="{FF2B5EF4-FFF2-40B4-BE49-F238E27FC236}">
                <a16:creationId xmlns:a16="http://schemas.microsoft.com/office/drawing/2014/main" id="{79835324-5BC6-FACD-AE85-7B2368DB2214}"/>
              </a:ext>
            </a:extLst>
          </p:cNvPr>
          <p:cNvPicPr>
            <a:picLocks noChangeAspect="1"/>
          </p:cNvPicPr>
          <p:nvPr/>
        </p:nvPicPr>
        <p:blipFill>
          <a:blip r:embed="rId17"/>
          <a:stretch>
            <a:fillRect/>
          </a:stretch>
        </p:blipFill>
        <p:spPr>
          <a:xfrm>
            <a:off x="4590822" y="2308629"/>
            <a:ext cx="1428750" cy="1757362"/>
          </a:xfrm>
          <a:prstGeom prst="rect">
            <a:avLst/>
          </a:prstGeom>
        </p:spPr>
      </p:pic>
      <p:pic>
        <p:nvPicPr>
          <p:cNvPr id="23" name="Picture 22">
            <a:extLst>
              <a:ext uri="{FF2B5EF4-FFF2-40B4-BE49-F238E27FC236}">
                <a16:creationId xmlns:a16="http://schemas.microsoft.com/office/drawing/2014/main" id="{78A3F3F0-086C-23A3-8443-55D2CD26BB18}"/>
              </a:ext>
            </a:extLst>
          </p:cNvPr>
          <p:cNvPicPr>
            <a:picLocks noChangeAspect="1"/>
          </p:cNvPicPr>
          <p:nvPr/>
        </p:nvPicPr>
        <p:blipFill>
          <a:blip r:embed="rId18"/>
          <a:stretch>
            <a:fillRect/>
          </a:stretch>
        </p:blipFill>
        <p:spPr>
          <a:xfrm>
            <a:off x="2316597" y="4100850"/>
            <a:ext cx="1802511" cy="1828104"/>
          </a:xfrm>
          <a:prstGeom prst="rect">
            <a:avLst/>
          </a:prstGeom>
        </p:spPr>
      </p:pic>
    </p:spTree>
    <p:extLst>
      <p:ext uri="{BB962C8B-B14F-4D97-AF65-F5344CB8AC3E}">
        <p14:creationId xmlns:p14="http://schemas.microsoft.com/office/powerpoint/2010/main" val="94056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E0BAB-CB0D-E4C7-234E-0BFEE59FA5F2}"/>
              </a:ext>
            </a:extLst>
          </p:cNvPr>
          <p:cNvSpPr txBox="1"/>
          <p:nvPr/>
        </p:nvSpPr>
        <p:spPr>
          <a:xfrm>
            <a:off x="4128368" y="4522156"/>
            <a:ext cx="4937937" cy="13632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400" kern="1200">
                <a:solidFill>
                  <a:schemeClr val="tx1"/>
                </a:solidFill>
                <a:latin typeface="+mj-lt"/>
                <a:ea typeface="+mj-ea"/>
                <a:cs typeface="+mj-cs"/>
              </a:rPr>
              <a:t>Assembly pictures develop the ethos</a:t>
            </a:r>
          </a:p>
        </p:txBody>
      </p:sp>
      <p:pic>
        <p:nvPicPr>
          <p:cNvPr id="9" name="Picture 8">
            <a:extLst>
              <a:ext uri="{FF2B5EF4-FFF2-40B4-BE49-F238E27FC236}">
                <a16:creationId xmlns:a16="http://schemas.microsoft.com/office/drawing/2014/main" id="{8FE21418-29D9-8B12-77AE-E54529CAF93C}"/>
              </a:ext>
            </a:extLst>
          </p:cNvPr>
          <p:cNvPicPr>
            <a:picLocks noChangeAspect="1"/>
          </p:cNvPicPr>
          <p:nvPr/>
        </p:nvPicPr>
        <p:blipFill rotWithShape="1">
          <a:blip r:embed="rId2"/>
          <a:srcRect l="16272" r="1523" b="-2"/>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4" name="Picture 3">
            <a:extLst>
              <a:ext uri="{FF2B5EF4-FFF2-40B4-BE49-F238E27FC236}">
                <a16:creationId xmlns:a16="http://schemas.microsoft.com/office/drawing/2014/main" id="{A3937348-AB44-4018-9038-641AAA0A5302}"/>
              </a:ext>
            </a:extLst>
          </p:cNvPr>
          <p:cNvPicPr>
            <a:picLocks noChangeAspect="1"/>
          </p:cNvPicPr>
          <p:nvPr/>
        </p:nvPicPr>
        <p:blipFill rotWithShape="1">
          <a:blip r:embed="rId3"/>
          <a:srcRect r="2" b="2789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1" name="Picture 10">
            <a:extLst>
              <a:ext uri="{FF2B5EF4-FFF2-40B4-BE49-F238E27FC236}">
                <a16:creationId xmlns:a16="http://schemas.microsoft.com/office/drawing/2014/main" id="{8B257FD7-8180-90C5-6266-5EC041504C65}"/>
              </a:ext>
            </a:extLst>
          </p:cNvPr>
          <p:cNvPicPr>
            <a:picLocks noChangeAspect="1"/>
          </p:cNvPicPr>
          <p:nvPr/>
        </p:nvPicPr>
        <p:blipFill rotWithShape="1">
          <a:blip r:embed="rId4"/>
          <a:srcRect l="26505" r="2524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3" name="Picture 12">
            <a:extLst>
              <a:ext uri="{FF2B5EF4-FFF2-40B4-BE49-F238E27FC236}">
                <a16:creationId xmlns:a16="http://schemas.microsoft.com/office/drawing/2014/main" id="{7A188765-EE67-4F2B-E851-45134B4CDCC7}"/>
              </a:ext>
            </a:extLst>
          </p:cNvPr>
          <p:cNvPicPr>
            <a:picLocks noChangeAspect="1"/>
          </p:cNvPicPr>
          <p:nvPr/>
        </p:nvPicPr>
        <p:blipFill rotWithShape="1">
          <a:blip r:embed="rId5"/>
          <a:srcRect l="9976" r="17479"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5" name="Picture 4">
            <a:extLst>
              <a:ext uri="{FF2B5EF4-FFF2-40B4-BE49-F238E27FC236}">
                <a16:creationId xmlns:a16="http://schemas.microsoft.com/office/drawing/2014/main" id="{15074184-4CCC-53FB-E617-006994EC59A6}"/>
              </a:ext>
            </a:extLst>
          </p:cNvPr>
          <p:cNvPicPr>
            <a:picLocks noChangeAspect="1"/>
          </p:cNvPicPr>
          <p:nvPr/>
        </p:nvPicPr>
        <p:blipFill rotWithShape="1">
          <a:blip r:embed="rId6"/>
          <a:srcRect l="833" r="43593" b="3"/>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74503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2ABC4B-37D8-4218-BDD8-6DF6A00C0C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3A7A0B-72B5-F0C4-41E9-C4F2F19C9799}"/>
              </a:ext>
            </a:extLst>
          </p:cNvPr>
          <p:cNvPicPr>
            <a:picLocks noChangeAspect="1"/>
          </p:cNvPicPr>
          <p:nvPr/>
        </p:nvPicPr>
        <p:blipFill rotWithShape="1">
          <a:blip r:embed="rId2"/>
          <a:srcRect r="1265" b="3"/>
          <a:stretch/>
        </p:blipFill>
        <p:spPr>
          <a:xfrm>
            <a:off x="321730" y="321732"/>
            <a:ext cx="5674897" cy="3017405"/>
          </a:xfrm>
          <a:prstGeom prst="rect">
            <a:avLst/>
          </a:prstGeom>
        </p:spPr>
      </p:pic>
      <p:pic>
        <p:nvPicPr>
          <p:cNvPr id="2" name="Picture 1">
            <a:extLst>
              <a:ext uri="{FF2B5EF4-FFF2-40B4-BE49-F238E27FC236}">
                <a16:creationId xmlns:a16="http://schemas.microsoft.com/office/drawing/2014/main" id="{29D21F50-F700-0BA3-02A0-9112AEFDB4F3}"/>
              </a:ext>
            </a:extLst>
          </p:cNvPr>
          <p:cNvPicPr>
            <a:picLocks noChangeAspect="1"/>
          </p:cNvPicPr>
          <p:nvPr/>
        </p:nvPicPr>
        <p:blipFill rotWithShape="1">
          <a:blip r:embed="rId3"/>
          <a:srcRect r="-2" b="12597"/>
          <a:stretch/>
        </p:blipFill>
        <p:spPr>
          <a:xfrm>
            <a:off x="321730" y="3510853"/>
            <a:ext cx="5674897" cy="2789954"/>
          </a:xfrm>
          <a:prstGeom prst="rect">
            <a:avLst/>
          </a:prstGeom>
        </p:spPr>
      </p:pic>
      <p:pic>
        <p:nvPicPr>
          <p:cNvPr id="5" name="Picture 4">
            <a:extLst>
              <a:ext uri="{FF2B5EF4-FFF2-40B4-BE49-F238E27FC236}">
                <a16:creationId xmlns:a16="http://schemas.microsoft.com/office/drawing/2014/main" id="{DE5E2AAA-27A2-A733-A7CA-8131BEC18B35}"/>
              </a:ext>
            </a:extLst>
          </p:cNvPr>
          <p:cNvPicPr>
            <a:picLocks noChangeAspect="1"/>
          </p:cNvPicPr>
          <p:nvPr/>
        </p:nvPicPr>
        <p:blipFill rotWithShape="1">
          <a:blip r:embed="rId4"/>
          <a:srcRect b="15712"/>
          <a:stretch/>
        </p:blipFill>
        <p:spPr>
          <a:xfrm>
            <a:off x="6195373" y="321733"/>
            <a:ext cx="5674897" cy="5979074"/>
          </a:xfrm>
          <a:prstGeom prst="rect">
            <a:avLst/>
          </a:prstGeom>
        </p:spPr>
      </p:pic>
    </p:spTree>
    <p:extLst>
      <p:ext uri="{BB962C8B-B14F-4D97-AF65-F5344CB8AC3E}">
        <p14:creationId xmlns:p14="http://schemas.microsoft.com/office/powerpoint/2010/main" val="155950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1516" y="640263"/>
            <a:ext cx="6204984" cy="1344975"/>
          </a:xfrm>
        </p:spPr>
        <p:txBody>
          <a:bodyPr vert="horz" lIns="91440" tIns="45720" rIns="91440" bIns="45720" rtlCol="0" anchor="ctr">
            <a:normAutofit/>
          </a:bodyPr>
          <a:lstStyle/>
          <a:p>
            <a:r>
              <a:rPr lang="en-US" sz="4000"/>
              <a:t>Thank you</a:t>
            </a:r>
          </a:p>
        </p:txBody>
      </p:sp>
      <p:sp>
        <p:nvSpPr>
          <p:cNvPr id="8" name="Content Placeholder 7"/>
          <p:cNvSpPr>
            <a:spLocks noGrp="1"/>
          </p:cNvSpPr>
          <p:nvPr>
            <p:ph sz="half" idx="2"/>
          </p:nvPr>
        </p:nvSpPr>
        <p:spPr>
          <a:xfrm>
            <a:off x="821515" y="2121762"/>
            <a:ext cx="6204984" cy="3626917"/>
          </a:xfrm>
        </p:spPr>
        <p:txBody>
          <a:bodyPr vert="horz" lIns="91440" tIns="45720" rIns="91440" bIns="45720" rtlCol="0" anchor="t">
            <a:normAutofit/>
          </a:bodyPr>
          <a:lstStyle/>
          <a:p>
            <a:pPr marL="0"/>
            <a:r>
              <a:rPr lang="en-US" sz="2800" dirty="0"/>
              <a:t>www.no-outsiders.com</a:t>
            </a:r>
          </a:p>
          <a:p>
            <a:pPr marL="0"/>
            <a:r>
              <a:rPr lang="en-US" dirty="0">
                <a:hlinkClick r:id="rId2"/>
              </a:rPr>
              <a:t>a.moffat@excelsiormat.org</a:t>
            </a:r>
            <a:endParaRPr lang="en-US" dirty="0"/>
          </a:p>
          <a:p>
            <a:pPr marL="0"/>
            <a:r>
              <a:rPr lang="en-US" sz="2800" dirty="0"/>
              <a:t>@Moffat_Andrew</a:t>
            </a:r>
          </a:p>
          <a:p>
            <a:pPr marL="0" indent="0">
              <a:buNone/>
            </a:pPr>
            <a:endParaRPr lang="en-US" sz="2400" dirty="0"/>
          </a:p>
        </p:txBody>
      </p:sp>
      <p:pic>
        <p:nvPicPr>
          <p:cNvPr id="9"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790602" y="4402209"/>
            <a:ext cx="1756202" cy="2526911"/>
          </a:xfrm>
          <a:prstGeom prst="rect">
            <a:avLst/>
          </a:prstGeom>
        </p:spPr>
      </p:pic>
      <p:pic>
        <p:nvPicPr>
          <p:cNvPr id="3" name="Picture 2">
            <a:extLst>
              <a:ext uri="{FF2B5EF4-FFF2-40B4-BE49-F238E27FC236}">
                <a16:creationId xmlns:a16="http://schemas.microsoft.com/office/drawing/2014/main" id="{DF2563B2-EA3B-46B8-83D6-4B4DE144FB41}"/>
              </a:ext>
            </a:extLst>
          </p:cNvPr>
          <p:cNvPicPr>
            <a:picLocks noChangeAspect="1"/>
          </p:cNvPicPr>
          <p:nvPr/>
        </p:nvPicPr>
        <p:blipFill>
          <a:blip r:embed="rId4"/>
          <a:stretch>
            <a:fillRect/>
          </a:stretch>
        </p:blipFill>
        <p:spPr>
          <a:xfrm>
            <a:off x="8316819" y="0"/>
            <a:ext cx="2947567" cy="4250971"/>
          </a:xfrm>
          <a:prstGeom prst="rect">
            <a:avLst/>
          </a:prstGeom>
        </p:spPr>
      </p:pic>
      <p:pic>
        <p:nvPicPr>
          <p:cNvPr id="4" name="Picture 3">
            <a:extLst>
              <a:ext uri="{FF2B5EF4-FFF2-40B4-BE49-F238E27FC236}">
                <a16:creationId xmlns:a16="http://schemas.microsoft.com/office/drawing/2014/main" id="{4749FA5D-417A-4527-BF05-199997B1B302}"/>
              </a:ext>
            </a:extLst>
          </p:cNvPr>
          <p:cNvPicPr>
            <a:picLocks noChangeAspect="1"/>
          </p:cNvPicPr>
          <p:nvPr/>
        </p:nvPicPr>
        <p:blipFill>
          <a:blip r:embed="rId5"/>
          <a:stretch>
            <a:fillRect/>
          </a:stretch>
        </p:blipFill>
        <p:spPr>
          <a:xfrm>
            <a:off x="178331" y="3732364"/>
            <a:ext cx="2286000" cy="3048000"/>
          </a:xfrm>
          <a:prstGeom prst="rect">
            <a:avLst/>
          </a:prstGeom>
        </p:spPr>
      </p:pic>
      <p:pic>
        <p:nvPicPr>
          <p:cNvPr id="6" name="Picture 5">
            <a:extLst>
              <a:ext uri="{FF2B5EF4-FFF2-40B4-BE49-F238E27FC236}">
                <a16:creationId xmlns:a16="http://schemas.microsoft.com/office/drawing/2014/main" id="{CD71C16A-9C40-40EB-9858-63A3F0608557}"/>
              </a:ext>
            </a:extLst>
          </p:cNvPr>
          <p:cNvPicPr>
            <a:picLocks noChangeAspect="1"/>
          </p:cNvPicPr>
          <p:nvPr/>
        </p:nvPicPr>
        <p:blipFill>
          <a:blip r:embed="rId6"/>
          <a:stretch>
            <a:fillRect/>
          </a:stretch>
        </p:blipFill>
        <p:spPr>
          <a:xfrm>
            <a:off x="2642663" y="3978982"/>
            <a:ext cx="2057400" cy="2219325"/>
          </a:xfrm>
          <a:prstGeom prst="rect">
            <a:avLst/>
          </a:prstGeom>
        </p:spPr>
      </p:pic>
      <p:pic>
        <p:nvPicPr>
          <p:cNvPr id="7" name="Picture 6">
            <a:extLst>
              <a:ext uri="{FF2B5EF4-FFF2-40B4-BE49-F238E27FC236}">
                <a16:creationId xmlns:a16="http://schemas.microsoft.com/office/drawing/2014/main" id="{A887AEE7-DB49-4FB0-A240-1061C3338D46}"/>
              </a:ext>
            </a:extLst>
          </p:cNvPr>
          <p:cNvPicPr>
            <a:picLocks noChangeAspect="1"/>
          </p:cNvPicPr>
          <p:nvPr/>
        </p:nvPicPr>
        <p:blipFill>
          <a:blip r:embed="rId7"/>
          <a:stretch>
            <a:fillRect/>
          </a:stretch>
        </p:blipFill>
        <p:spPr>
          <a:xfrm>
            <a:off x="4878395" y="4140690"/>
            <a:ext cx="3939541" cy="2797074"/>
          </a:xfrm>
          <a:prstGeom prst="rect">
            <a:avLst/>
          </a:prstGeom>
        </p:spPr>
      </p:pic>
      <p:pic>
        <p:nvPicPr>
          <p:cNvPr id="2" name="Picture 1">
            <a:extLst>
              <a:ext uri="{FF2B5EF4-FFF2-40B4-BE49-F238E27FC236}">
                <a16:creationId xmlns:a16="http://schemas.microsoft.com/office/drawing/2014/main" id="{214D39D5-74BF-3C72-8CDA-54D5F40EEDFD}"/>
              </a:ext>
            </a:extLst>
          </p:cNvPr>
          <p:cNvPicPr>
            <a:picLocks noChangeAspect="1"/>
          </p:cNvPicPr>
          <p:nvPr/>
        </p:nvPicPr>
        <p:blipFill>
          <a:blip r:embed="rId8"/>
          <a:stretch>
            <a:fillRect/>
          </a:stretch>
        </p:blipFill>
        <p:spPr>
          <a:xfrm>
            <a:off x="4571999" y="440676"/>
            <a:ext cx="3404729" cy="1681085"/>
          </a:xfrm>
          <a:prstGeom prst="rect">
            <a:avLst/>
          </a:prstGeom>
        </p:spPr>
      </p:pic>
    </p:spTree>
    <p:extLst>
      <p:ext uri="{BB962C8B-B14F-4D97-AF65-F5344CB8AC3E}">
        <p14:creationId xmlns:p14="http://schemas.microsoft.com/office/powerpoint/2010/main" val="796828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C374-4FE3-466A-9290-CEE805CA7A25}"/>
              </a:ext>
            </a:extLst>
          </p:cNvPr>
          <p:cNvSpPr>
            <a:spLocks noGrp="1"/>
          </p:cNvSpPr>
          <p:nvPr>
            <p:ph type="title"/>
          </p:nvPr>
        </p:nvSpPr>
        <p:spPr>
          <a:xfrm>
            <a:off x="648929" y="629266"/>
            <a:ext cx="3505495" cy="1622321"/>
          </a:xfrm>
        </p:spPr>
        <p:txBody>
          <a:bodyPr>
            <a:normAutofit/>
          </a:bodyPr>
          <a:lstStyle/>
          <a:p>
            <a:r>
              <a:rPr lang="en-US"/>
              <a:t>Why are we here?</a:t>
            </a:r>
            <a:endParaRPr lang="en-GB"/>
          </a:p>
        </p:txBody>
      </p:sp>
      <p:sp>
        <p:nvSpPr>
          <p:cNvPr id="3" name="Content Placeholder 2">
            <a:extLst>
              <a:ext uri="{FF2B5EF4-FFF2-40B4-BE49-F238E27FC236}">
                <a16:creationId xmlns:a16="http://schemas.microsoft.com/office/drawing/2014/main" id="{34FDB37E-4284-4791-9B37-A9DAF21BB08E}"/>
              </a:ext>
            </a:extLst>
          </p:cNvPr>
          <p:cNvSpPr>
            <a:spLocks noGrp="1"/>
          </p:cNvSpPr>
          <p:nvPr>
            <p:ph idx="1"/>
          </p:nvPr>
        </p:nvSpPr>
        <p:spPr>
          <a:xfrm>
            <a:off x="648931" y="1990165"/>
            <a:ext cx="3628758" cy="4233654"/>
          </a:xfrm>
        </p:spPr>
        <p:txBody>
          <a:bodyPr vert="horz" lIns="91440" tIns="45720" rIns="91440" bIns="45720" rtlCol="0" anchor="t">
            <a:normAutofit lnSpcReduction="10000"/>
          </a:bodyPr>
          <a:lstStyle/>
          <a:p>
            <a:pPr marL="0" indent="0">
              <a:buNone/>
            </a:pPr>
            <a:r>
              <a:rPr lang="en-US" sz="2400" b="1" dirty="0"/>
              <a:t>Hate crime, England and Wales, 2021-2022</a:t>
            </a:r>
            <a:endParaRPr lang="en-US" sz="2400" b="1" dirty="0">
              <a:cs typeface="Calibri"/>
            </a:endParaRPr>
          </a:p>
          <a:p>
            <a:pPr marL="0" indent="0">
              <a:buNone/>
            </a:pPr>
            <a:r>
              <a:rPr lang="en-GB" sz="2400" dirty="0">
                <a:ea typeface="+mn-lt"/>
                <a:cs typeface="+mn-lt"/>
              </a:rPr>
              <a:t>In year ending March 2022, there were 155,841 hate crimes recorded by the police in England and Wales, a 26 per cent increase compared with the previous year.</a:t>
            </a:r>
          </a:p>
          <a:p>
            <a:pPr marL="0" indent="0">
              <a:buNone/>
            </a:pPr>
            <a:r>
              <a:rPr lang="en-GB" sz="2400" dirty="0">
                <a:ea typeface="+mn-lt"/>
                <a:cs typeface="+mn-lt"/>
              </a:rPr>
              <a:t>The majority of hate crimes were racially motivated, accounting for 70% of such offences; </a:t>
            </a:r>
            <a:endParaRPr lang="en-GB" sz="2400">
              <a:cs typeface="Calibri" panose="020F0502020204030204"/>
            </a:endParaRPr>
          </a:p>
          <a:p>
            <a:pPr marL="0" indent="0">
              <a:buNone/>
            </a:pPr>
            <a:endParaRPr lang="en-GB" sz="2000" dirty="0">
              <a:cs typeface="Calibri" panose="020F0502020204030204"/>
            </a:endParaRPr>
          </a:p>
        </p:txBody>
      </p:sp>
      <p:pic>
        <p:nvPicPr>
          <p:cNvPr id="4" name="Picture 4" descr="Chart, bar chart, histogram&#10;&#10;Description automatically generated">
            <a:extLst>
              <a:ext uri="{FF2B5EF4-FFF2-40B4-BE49-F238E27FC236}">
                <a16:creationId xmlns:a16="http://schemas.microsoft.com/office/drawing/2014/main" id="{83EA5F29-5CD4-AE08-E33B-65B9C635AC60}"/>
              </a:ext>
            </a:extLst>
          </p:cNvPr>
          <p:cNvPicPr>
            <a:picLocks noChangeAspect="1"/>
          </p:cNvPicPr>
          <p:nvPr/>
        </p:nvPicPr>
        <p:blipFill>
          <a:blip r:embed="rId2"/>
          <a:stretch>
            <a:fillRect/>
          </a:stretch>
        </p:blipFill>
        <p:spPr>
          <a:xfrm>
            <a:off x="5405862" y="1418425"/>
            <a:ext cx="6019331" cy="4017903"/>
          </a:xfrm>
          <a:prstGeom prst="rect">
            <a:avLst/>
          </a:prstGeom>
          <a:effectLst/>
        </p:spPr>
      </p:pic>
    </p:spTree>
    <p:extLst>
      <p:ext uri="{BB962C8B-B14F-4D97-AF65-F5344CB8AC3E}">
        <p14:creationId xmlns:p14="http://schemas.microsoft.com/office/powerpoint/2010/main" val="154819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62" y="386930"/>
            <a:ext cx="10066122" cy="1298448"/>
          </a:xfrm>
        </p:spPr>
        <p:txBody>
          <a:bodyPr anchor="b">
            <a:normAutofit/>
          </a:bodyPr>
          <a:lstStyle/>
          <a:p>
            <a:r>
              <a:rPr lang="en-GB" sz="4800"/>
              <a:t>Schools: an alternative narrative</a:t>
            </a:r>
          </a:p>
        </p:txBody>
      </p:sp>
      <p:sp>
        <p:nvSpPr>
          <p:cNvPr id="3" name="Content Placeholder 2"/>
          <p:cNvSpPr>
            <a:spLocks noGrp="1"/>
          </p:cNvSpPr>
          <p:nvPr>
            <p:ph idx="1"/>
          </p:nvPr>
        </p:nvSpPr>
        <p:spPr>
          <a:xfrm>
            <a:off x="793660" y="2599509"/>
            <a:ext cx="4160725" cy="3598989"/>
          </a:xfrm>
        </p:spPr>
        <p:txBody>
          <a:bodyPr anchor="ctr">
            <a:normAutofit/>
          </a:bodyPr>
          <a:lstStyle/>
          <a:p>
            <a:pPr marL="0" indent="0">
              <a:buNone/>
            </a:pPr>
            <a:r>
              <a:rPr lang="en-GB" sz="2000" dirty="0"/>
              <a:t>“We have to be delivering a curriculum that enables children to understand the benefits that exist in a society where diversity and difference are celebrated. Furthermore we need our children to want to be part of that society, and we have to sell it to them; that desire may not come naturally by itself.”</a:t>
            </a:r>
          </a:p>
          <a:p>
            <a:pPr marL="0" indent="0">
              <a:buNone/>
            </a:pPr>
            <a:endParaRPr lang="en-GB" sz="2000" dirty="0"/>
          </a:p>
          <a:p>
            <a:pPr marL="0" indent="0">
              <a:buNone/>
            </a:pPr>
            <a:endParaRPr lang="en-GB"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 b="7750"/>
          <a:stretch/>
        </p:blipFill>
        <p:spPr>
          <a:xfrm>
            <a:off x="8501898" y="2648708"/>
            <a:ext cx="2543883" cy="3376731"/>
          </a:xfrm>
          <a:prstGeom prst="rect">
            <a:avLst/>
          </a:prstGeom>
        </p:spPr>
      </p:pic>
      <p:pic>
        <p:nvPicPr>
          <p:cNvPr id="5" name="Picture 4">
            <a:extLst>
              <a:ext uri="{FF2B5EF4-FFF2-40B4-BE49-F238E27FC236}">
                <a16:creationId xmlns:a16="http://schemas.microsoft.com/office/drawing/2014/main" id="{53396422-28BD-492B-A09D-582B7EDA2F65}"/>
              </a:ext>
            </a:extLst>
          </p:cNvPr>
          <p:cNvPicPr>
            <a:picLocks noChangeAspect="1"/>
          </p:cNvPicPr>
          <p:nvPr/>
        </p:nvPicPr>
        <p:blipFill rotWithShape="1">
          <a:blip r:embed="rId3"/>
          <a:srcRect t="7448" r="3" b="4009"/>
          <a:stretch/>
        </p:blipFill>
        <p:spPr>
          <a:xfrm>
            <a:off x="5303055" y="2389218"/>
            <a:ext cx="2871647" cy="3809280"/>
          </a:xfrm>
          <a:prstGeom prst="rect">
            <a:avLst/>
          </a:prstGeom>
        </p:spPr>
      </p:pic>
    </p:spTree>
    <p:extLst>
      <p:ext uri="{BB962C8B-B14F-4D97-AF65-F5344CB8AC3E}">
        <p14:creationId xmlns:p14="http://schemas.microsoft.com/office/powerpoint/2010/main" val="329799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38" y="386930"/>
            <a:ext cx="9236700" cy="1188950"/>
          </a:xfrm>
        </p:spPr>
        <p:txBody>
          <a:bodyPr anchor="b">
            <a:normAutofit/>
          </a:bodyPr>
          <a:lstStyle/>
          <a:p>
            <a:r>
              <a:rPr lang="en-GB" sz="5400"/>
              <a:t>The Equality Act 2010</a:t>
            </a:r>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GB" sz="2200"/>
              <a:t>Public bodies have to consider all individuals when carrying out their day to day work- in shaping policy, in delivering services and in relation to their own employees.</a:t>
            </a:r>
          </a:p>
          <a:p>
            <a:pPr marL="0" indent="0">
              <a:buNone/>
            </a:pPr>
            <a:r>
              <a:rPr lang="en-GB" sz="2200"/>
              <a:t>It also requires that public bodies</a:t>
            </a:r>
          </a:p>
          <a:p>
            <a:r>
              <a:rPr lang="en-GB" sz="2200"/>
              <a:t>Have due regard to the need to eliminate discrimination</a:t>
            </a:r>
          </a:p>
          <a:p>
            <a:r>
              <a:rPr lang="en-GB" sz="2200"/>
              <a:t>Advance equality of opportunity</a:t>
            </a:r>
          </a:p>
          <a:p>
            <a:r>
              <a:rPr lang="en-GB" sz="2200"/>
              <a:t>Foster good relations between different people when carrying our their activities</a:t>
            </a:r>
          </a:p>
          <a:p>
            <a:pPr marL="0" indent="0">
              <a:buNone/>
            </a:pPr>
            <a:r>
              <a:rPr lang="en-GB" sz="2200"/>
              <a:t>(Government Equalities Office, 2013, p13)</a:t>
            </a:r>
          </a:p>
          <a:p>
            <a:endParaRPr lang="en-GB" sz="2200"/>
          </a:p>
        </p:txBody>
      </p:sp>
    </p:spTree>
    <p:extLst>
      <p:ext uri="{BB962C8B-B14F-4D97-AF65-F5344CB8AC3E}">
        <p14:creationId xmlns:p14="http://schemas.microsoft.com/office/powerpoint/2010/main" val="294151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176E8F-04E2-4910-A119-7A18A64631B4}"/>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GB"/>
              <a:t>What’s it like living in the UK today?</a:t>
            </a:r>
            <a:br>
              <a:rPr lang="en-GB"/>
            </a:br>
            <a:endParaRPr lang="en-GB"/>
          </a:p>
        </p:txBody>
      </p:sp>
      <p:graphicFrame>
        <p:nvGraphicFramePr>
          <p:cNvPr id="5" name="Content Placeholder 2">
            <a:extLst>
              <a:ext uri="{FF2B5EF4-FFF2-40B4-BE49-F238E27FC236}">
                <a16:creationId xmlns:a16="http://schemas.microsoft.com/office/drawing/2014/main" id="{22F86B48-8FD5-4983-B0CB-B14358DB93C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589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7011B-D5BA-D43B-7BFD-56A16E833B69}"/>
              </a:ext>
            </a:extLst>
          </p:cNvPr>
          <p:cNvSpPr>
            <a:spLocks noGrp="1"/>
          </p:cNvSpPr>
          <p:nvPr>
            <p:ph type="title"/>
          </p:nvPr>
        </p:nvSpPr>
        <p:spPr>
          <a:xfrm>
            <a:off x="686834" y="1153572"/>
            <a:ext cx="3200400" cy="4461163"/>
          </a:xfrm>
        </p:spPr>
        <p:txBody>
          <a:bodyPr>
            <a:normAutofit/>
          </a:bodyPr>
          <a:lstStyle/>
          <a:p>
            <a:r>
              <a:rPr lang="en-GB">
                <a:solidFill>
                  <a:srgbClr val="FFFFFF"/>
                </a:solidFill>
              </a:rPr>
              <a:t>KCSIE 2022  (p49)</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473B67-C6E5-8F19-EE40-46D1AFDB84A3}"/>
              </a:ext>
            </a:extLst>
          </p:cNvPr>
          <p:cNvSpPr>
            <a:spLocks noGrp="1"/>
          </p:cNvSpPr>
          <p:nvPr>
            <p:ph idx="1"/>
          </p:nvPr>
        </p:nvSpPr>
        <p:spPr>
          <a:xfrm>
            <a:off x="4447308" y="591344"/>
            <a:ext cx="6906491" cy="5585619"/>
          </a:xfrm>
        </p:spPr>
        <p:txBody>
          <a:bodyPr anchor="ctr">
            <a:normAutofit/>
          </a:bodyPr>
          <a:lstStyle/>
          <a:p>
            <a:pPr marL="0" indent="0">
              <a:buNone/>
            </a:pPr>
            <a:r>
              <a:rPr lang="en-GB" sz="2000" u="sng"/>
              <a:t>Children who are lesbian, gay, bi, or trans (LGBT) </a:t>
            </a:r>
          </a:p>
          <a:p>
            <a:pPr marL="0" indent="0">
              <a:buNone/>
            </a:pPr>
            <a:r>
              <a:rPr lang="en-GB" sz="2000"/>
              <a:t>202. The fact that a child or a young person may be LGBT is not in itself an inherent risk factor for harm. However, children who are LGBT can be targeted by other children. In some cases, a child who is perceived by other children to be LGBT (whether they are or not) can be just as vulnerable as children who identify as LGBT. </a:t>
            </a:r>
          </a:p>
          <a:p>
            <a:pPr marL="0" indent="0">
              <a:buNone/>
            </a:pPr>
            <a:r>
              <a:rPr lang="en-GB" sz="2000"/>
              <a:t>203. Risks can be compounded where children who are LGBT lack a trusted adult with whom they can be open. It is therefore vital that staff endeavour to reduce the additional barriers faced, and provide a safe space for them to speak out or share their concerns with members of staff. </a:t>
            </a:r>
          </a:p>
          <a:p>
            <a:pPr marL="0" indent="0">
              <a:buNone/>
            </a:pPr>
            <a:r>
              <a:rPr lang="en-GB" sz="2000"/>
              <a:t>204. LGBT inclusion is part of the statutory Relationships Education, Relationship and Sex Education and Health Education curriculum and there is a range of support available to help schools counter homophobic, </a:t>
            </a:r>
            <a:r>
              <a:rPr lang="en-GB" sz="2000" err="1"/>
              <a:t>biphobic</a:t>
            </a:r>
            <a:r>
              <a:rPr lang="en-GB" sz="2000"/>
              <a:t> and transphobic bullying and abuse. </a:t>
            </a:r>
          </a:p>
        </p:txBody>
      </p:sp>
    </p:spTree>
    <p:extLst>
      <p:ext uri="{BB962C8B-B14F-4D97-AF65-F5344CB8AC3E}">
        <p14:creationId xmlns:p14="http://schemas.microsoft.com/office/powerpoint/2010/main" val="3165327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8907E9-8CBB-4097-973F-4DE51A4A00D5}"/>
              </a:ext>
            </a:extLst>
          </p:cNvPr>
          <p:cNvSpPr>
            <a:spLocks noGrp="1"/>
          </p:cNvSpPr>
          <p:nvPr>
            <p:ph type="title"/>
          </p:nvPr>
        </p:nvSpPr>
        <p:spPr>
          <a:xfrm>
            <a:off x="838200" y="365125"/>
            <a:ext cx="10515600" cy="1325563"/>
          </a:xfrm>
        </p:spPr>
        <p:txBody>
          <a:bodyPr>
            <a:normAutofit/>
          </a:bodyPr>
          <a:lstStyle/>
          <a:p>
            <a:r>
              <a:rPr lang="en-GB"/>
              <a:t>Ofsted guidance 2022</a:t>
            </a:r>
            <a:br>
              <a:rPr lang="en-GB"/>
            </a:br>
            <a:r>
              <a:rPr lang="en-GB"/>
              <a:t>(Personal Development)</a:t>
            </a:r>
          </a:p>
        </p:txBody>
      </p:sp>
      <p:sp>
        <p:nvSpPr>
          <p:cNvPr id="13" name="Arc 12">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1957C3DF-F656-4D35-A0A5-F163485EE48B}"/>
              </a:ext>
            </a:extLst>
          </p:cNvPr>
          <p:cNvSpPr>
            <a:spLocks noGrp="1"/>
          </p:cNvSpPr>
          <p:nvPr>
            <p:ph idx="1"/>
          </p:nvPr>
        </p:nvSpPr>
        <p:spPr>
          <a:xfrm>
            <a:off x="838200" y="1825625"/>
            <a:ext cx="10515600" cy="4351338"/>
          </a:xfrm>
        </p:spPr>
        <p:txBody>
          <a:bodyPr>
            <a:normAutofit fontScale="92500"/>
          </a:bodyPr>
          <a:lstStyle/>
          <a:p>
            <a:pPr marL="0" indent="0">
              <a:buNone/>
            </a:pPr>
            <a:r>
              <a:rPr lang="en-GB" sz="2200" b="0" i="0">
                <a:effectLst/>
                <a:latin typeface="GDS Transport"/>
              </a:rPr>
              <a:t>Para 293</a:t>
            </a:r>
          </a:p>
          <a:p>
            <a:pPr>
              <a:buFont typeface="Arial" panose="020B0604020202020204" pitchFamily="34" charset="0"/>
              <a:buChar char="•"/>
            </a:pPr>
            <a:r>
              <a:rPr lang="en-GB" sz="2200" b="0" i="0">
                <a:effectLst/>
                <a:latin typeface="GDS Transport"/>
              </a:rPr>
              <a:t>develops pupils to become responsible, respectful and active citizens who are able to play their part and become actively involved in public life as adults</a:t>
            </a:r>
          </a:p>
          <a:p>
            <a:pPr>
              <a:buFont typeface="Arial" panose="020B0604020202020204" pitchFamily="34" charset="0"/>
              <a:buChar char="•"/>
            </a:pPr>
            <a:r>
              <a:rPr lang="en-GB" sz="2200" b="0" i="0">
                <a:effectLst/>
                <a:latin typeface="GDS Transport"/>
              </a:rPr>
              <a:t>through the curriculum, assemblies, wider opportunities, visits, discussions and literature, develops and deepens pupils’ understanding of the fundamental British values of democracy, individual liberty, the rule of law, and mutual respect and tolerance</a:t>
            </a:r>
          </a:p>
          <a:p>
            <a:pPr>
              <a:buFont typeface="Arial" panose="020B0604020202020204" pitchFamily="34" charset="0"/>
              <a:buChar char="•"/>
            </a:pPr>
            <a:r>
              <a:rPr lang="en-GB" sz="2200" b="0" i="0">
                <a:effectLst/>
                <a:latin typeface="GDS Transport"/>
              </a:rPr>
              <a:t>promotes equality of opportunity so that all pupils can thrive together, understanding that difference is a positive, not a negative, and that individual characteristics make people unique. This includes, but is not limited to, pupils’ understanding of the protected characteristics and how equality and diversity are promoted</a:t>
            </a:r>
          </a:p>
          <a:p>
            <a:r>
              <a:rPr lang="en-GB" sz="2200" b="0" i="0">
                <a:effectLst/>
                <a:latin typeface="GDS Transport"/>
              </a:rPr>
              <a:t>develops pupils’ age-appropriate understanding of healthy relationships through appropriate relationships and sex education</a:t>
            </a:r>
          </a:p>
          <a:p>
            <a:pPr>
              <a:buFont typeface="Arial" panose="020B0604020202020204" pitchFamily="34" charset="0"/>
              <a:buChar char="•"/>
            </a:pPr>
            <a:endParaRPr lang="en-GB" sz="2200" b="0" i="0">
              <a:effectLst/>
              <a:latin typeface="GDS Transport"/>
            </a:endParaRPr>
          </a:p>
          <a:p>
            <a:endParaRPr lang="en-GB" sz="2200"/>
          </a:p>
        </p:txBody>
      </p:sp>
    </p:spTree>
    <p:extLst>
      <p:ext uri="{BB962C8B-B14F-4D97-AF65-F5344CB8AC3E}">
        <p14:creationId xmlns:p14="http://schemas.microsoft.com/office/powerpoint/2010/main" val="204451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5FB24-CBEF-BD72-A086-3F3271885B7E}"/>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RSE:</a:t>
            </a:r>
            <a:br>
              <a:rPr lang="en-GB" dirty="0">
                <a:solidFill>
                  <a:srgbClr val="FFFFFF"/>
                </a:solidFill>
              </a:rPr>
            </a:br>
            <a:r>
              <a:rPr lang="en-GB" dirty="0">
                <a:solidFill>
                  <a:srgbClr val="FFFFFF"/>
                </a:solidFill>
              </a:rPr>
              <a:t>Equality</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F5156D-C355-77EA-D457-2CE545BE888A}"/>
              </a:ext>
            </a:extLst>
          </p:cNvPr>
          <p:cNvSpPr>
            <a:spLocks noGrp="1"/>
          </p:cNvSpPr>
          <p:nvPr>
            <p:ph idx="1"/>
          </p:nvPr>
        </p:nvSpPr>
        <p:spPr>
          <a:xfrm>
            <a:off x="4447308" y="591344"/>
            <a:ext cx="6906491" cy="5585619"/>
          </a:xfrm>
        </p:spPr>
        <p:txBody>
          <a:bodyPr anchor="ctr">
            <a:normAutofit/>
          </a:bodyPr>
          <a:lstStyle/>
          <a:p>
            <a:pPr marL="0" indent="0">
              <a:buNone/>
            </a:pPr>
            <a:r>
              <a:rPr lang="en-GB" dirty="0"/>
              <a:t>Para 31. Schools should be alive to issues such as everyday sexism, misogyny, homophobia and gender stereotypes and take positive action to build a culture where these are not tolerated, and any occurrences are identified and tackled. Staff have an important role to play in modelling positive behaviours. School pastoral and behaviour policies should support all pupils.</a:t>
            </a:r>
          </a:p>
        </p:txBody>
      </p:sp>
    </p:spTree>
    <p:extLst>
      <p:ext uri="{BB962C8B-B14F-4D97-AF65-F5344CB8AC3E}">
        <p14:creationId xmlns:p14="http://schemas.microsoft.com/office/powerpoint/2010/main" val="4145935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dirty="0">
                <a:solidFill>
                  <a:srgbClr val="FFFFFF"/>
                </a:solidFill>
              </a:rPr>
              <a:t>Ofsted: Parkfield Community School (May 2016)</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GB" sz="2600"/>
              <a:t>The provision for pupils’ spiritual, moral, social and cultural development is a key strength of the school. Fundamental British values are actively promoted through the school’s work on ‘No outsiders in our school’, which develops pupils’ understanding of how the Equality Act relates to and affects them. As a result, pupils celebrate diversity and are respectful towards others, including those with different beliefs, sexuality, gender or culture. One pupil spoke for many when she told inspectors, ‘everyone is an insider in our school, there are no outsiders, whatever their beliefs, whatever their colour, gender or sexuality’.</a:t>
            </a:r>
            <a:endParaRPr lang="en-GB" sz="2600">
              <a:cs typeface="Calibri"/>
            </a:endParaRPr>
          </a:p>
        </p:txBody>
      </p:sp>
    </p:spTree>
    <p:extLst>
      <p:ext uri="{BB962C8B-B14F-4D97-AF65-F5344CB8AC3E}">
        <p14:creationId xmlns:p14="http://schemas.microsoft.com/office/powerpoint/2010/main" val="17657193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TotalTime>
  <Words>1003</Words>
  <Application>Microsoft Office PowerPoint</Application>
  <PresentationFormat>Widescreen</PresentationFormat>
  <Paragraphs>59</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Aharoni</vt:lpstr>
      <vt:lpstr>Arial</vt:lpstr>
      <vt:lpstr>Calibri</vt:lpstr>
      <vt:lpstr>Calibri Light</vt:lpstr>
      <vt:lpstr>GDS Transport</vt:lpstr>
      <vt:lpstr>office theme</vt:lpstr>
      <vt:lpstr>     Andrew Moffat MBE Personal Development Lead, Excelsior Trust, Birmingham       </vt:lpstr>
      <vt:lpstr>Why are we here?</vt:lpstr>
      <vt:lpstr>Schools: an alternative narrative</vt:lpstr>
      <vt:lpstr>The Equality Act 2010</vt:lpstr>
      <vt:lpstr>What’s it like living in the UK today? </vt:lpstr>
      <vt:lpstr>KCSIE 2022  (p49)</vt:lpstr>
      <vt:lpstr>Ofsted guidance 2022 (Personal Development)</vt:lpstr>
      <vt:lpstr>RSE: Equality</vt:lpstr>
      <vt:lpstr>Ofsted: Parkfield Community School (May 2016)</vt:lpstr>
      <vt:lpstr>After the 2019 No Outsiders protests: How is No Outsiders doing at Parkfield today?</vt:lpstr>
      <vt:lpstr>Ofsted: Inspecting teaching of the protected characteristics (2022)</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Langmead</dc:creator>
  <cp:lastModifiedBy>Pam Langmead</cp:lastModifiedBy>
  <cp:revision>128</cp:revision>
  <cp:lastPrinted>2023-03-14T08:29:11Z</cp:lastPrinted>
  <dcterms:created xsi:type="dcterms:W3CDTF">2022-01-27T12:11:43Z</dcterms:created>
  <dcterms:modified xsi:type="dcterms:W3CDTF">2023-03-14T08:32:07Z</dcterms:modified>
</cp:coreProperties>
</file>